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73" r:id="rId17"/>
    <p:sldId id="274" r:id="rId18"/>
    <p:sldId id="275" r:id="rId19"/>
    <p:sldId id="276" r:id="rId20"/>
    <p:sldId id="277" r:id="rId21"/>
    <p:sldId id="293" r:id="rId22"/>
    <p:sldId id="280" r:id="rId23"/>
    <p:sldId id="281" r:id="rId24"/>
    <p:sldId id="282" r:id="rId25"/>
    <p:sldId id="283" r:id="rId26"/>
    <p:sldId id="269" r:id="rId27"/>
    <p:sldId id="270" r:id="rId28"/>
    <p:sldId id="284" r:id="rId29"/>
    <p:sldId id="271" r:id="rId30"/>
    <p:sldId id="285" r:id="rId31"/>
    <p:sldId id="286" r:id="rId32"/>
    <p:sldId id="287" r:id="rId33"/>
    <p:sldId id="288" r:id="rId34"/>
    <p:sldId id="289" r:id="rId35"/>
    <p:sldId id="290" r:id="rId36"/>
    <p:sldId id="278" r:id="rId37"/>
    <p:sldId id="279" r:id="rId38"/>
    <p:sldId id="291" r:id="rId39"/>
    <p:sldId id="29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73" autoAdjust="0"/>
    <p:restoredTop sz="85978" autoAdjust="0"/>
  </p:normalViewPr>
  <p:slideViewPr>
    <p:cSldViewPr snapToGrid="0">
      <p:cViewPr varScale="1">
        <p:scale>
          <a:sx n="76" d="100"/>
          <a:sy n="76" d="100"/>
        </p:scale>
        <p:origin x="12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83F947-384D-4F16-BC70-F3717754FB58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99CE8-A245-48C4-8649-926156CC2D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855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nduk.org/education/free-teaching-resources/critical-mass-lessons-on-gender-race-and-nuclear-weapons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</a:t>
            </a:r>
            <a:r>
              <a:rPr lang="en-US" baseline="0" dirty="0" smtClean="0"/>
              <a:t> aware that </a:t>
            </a:r>
            <a:r>
              <a:rPr lang="en-US" baseline="0" dirty="0" err="1" smtClean="0"/>
              <a:t>Hibakusha</a:t>
            </a:r>
            <a:r>
              <a:rPr lang="en-US" baseline="0" dirty="0" smtClean="0"/>
              <a:t> is pronounced: he-back-</a:t>
            </a:r>
            <a:r>
              <a:rPr lang="en-US" baseline="0" dirty="0" err="1" smtClean="0"/>
              <a:t>sha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9CE8-A245-48C4-8649-926156CC2DE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43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A: 1945 (6</a:t>
            </a:r>
            <a:r>
              <a:rPr lang="en-US" baseline="30000" dirty="0" smtClean="0"/>
              <a:t>th</a:t>
            </a:r>
            <a:r>
              <a:rPr lang="en-US" dirty="0" smtClean="0"/>
              <a:t> August 1945)</a:t>
            </a:r>
          </a:p>
          <a:p>
            <a:endParaRPr lang="en-US" dirty="0" smtClean="0"/>
          </a:p>
          <a:p>
            <a:r>
              <a:rPr lang="en-US" dirty="0" smtClean="0"/>
              <a:t>A: Hiroshima,</a:t>
            </a:r>
            <a:r>
              <a:rPr lang="en-US" baseline="0" dirty="0" smtClean="0"/>
              <a:t> Japan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9CE8-A245-48C4-8649-926156CC2DE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897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 bwMode="auto">
          <a:xfrm>
            <a:off x="1149803" y="4416426"/>
            <a:ext cx="4932346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It was a similar scene in Nagasaki on 9</a:t>
            </a:r>
            <a:r>
              <a:rPr lang="en-US" altLang="en-US" baseline="30000" dirty="0" smtClean="0"/>
              <a:t>th</a:t>
            </a:r>
            <a:r>
              <a:rPr lang="en-US" altLang="en-US" dirty="0" smtClean="0"/>
              <a:t> August.</a:t>
            </a:r>
            <a:r>
              <a:rPr lang="en-US" altLang="en-US" baseline="0" dirty="0" smtClean="0"/>
              <a:t> </a:t>
            </a:r>
            <a:endParaRPr lang="en-US" altLang="en-US" dirty="0" smtClean="0"/>
          </a:p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04511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B5DF7E2C-9D44-4AFC-8317-5F570DF328B9}" type="slidenum">
              <a:rPr lang="en-GB" altLang="en-US">
                <a:solidFill>
                  <a:prstClr val="black"/>
                </a:solidFill>
                <a:latin typeface="Calibri" pitchFamily="34" charset="0"/>
              </a:rPr>
              <a:pPr/>
              <a:t>22</a:t>
            </a:fld>
            <a:endParaRPr lang="en-GB" alt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8547" name="Text Box 1"/>
          <p:cNvSpPr txBox="1">
            <a:spLocks noChangeArrowheads="1"/>
          </p:cNvSpPr>
          <p:nvPr/>
        </p:nvSpPr>
        <p:spPr bwMode="auto">
          <a:xfrm>
            <a:off x="1165975" y="696913"/>
            <a:ext cx="46736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2446" tIns="46223" rIns="92446" bIns="46223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08548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01848" y="4416425"/>
            <a:ext cx="5603469" cy="4179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 smtClean="0"/>
              <a:t>This photo was taken after the bombing of Hiroshima. As</a:t>
            </a:r>
            <a:r>
              <a:rPr lang="en-GB" altLang="en-US" baseline="0" dirty="0" smtClean="0"/>
              <a:t> you can see, o</a:t>
            </a:r>
            <a:r>
              <a:rPr lang="en-GB" altLang="en-US" dirty="0" smtClean="0"/>
              <a:t>nly a few buildings are still standing. Between 150,000 and 600,000 people died </a:t>
            </a:r>
            <a:r>
              <a:rPr lang="en-GB" altLang="en-US" baseline="0" dirty="0" smtClean="0"/>
              <a:t>– some died many years afterwards, from the effects of the radiation. </a:t>
            </a:r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563305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dirty="0" smtClean="0"/>
              <a:t>This shows the remains of the building today. Has anyone been to Hiroshima? Did you see this building, and the Peace Park that it’s in?</a:t>
            </a:r>
          </a:p>
          <a:p>
            <a:endParaRPr lang="en-GB" altLang="en-US" dirty="0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33CB2C63-31CF-4ADF-81BF-A02A9235A339}" type="slidenum">
              <a:rPr lang="en-GB" altLang="en-US">
                <a:solidFill>
                  <a:prstClr val="black"/>
                </a:solidFill>
                <a:latin typeface="Calibri" pitchFamily="34" charset="0"/>
              </a:rPr>
              <a:pPr/>
              <a:t>23</a:t>
            </a:fld>
            <a:endParaRPr lang="en-GB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234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www.1945project.com</a:t>
            </a:r>
            <a:r>
              <a:rPr lang="en-US" baseline="0" dirty="0" smtClean="0"/>
              <a:t> – even people who weren’t alive during the bombings have been affected by the bombs, as the impacts of the radiation have been passed through generations (because radiation can change a person’s DNA).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9CE8-A245-48C4-8649-926156CC2DE6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2427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Consider using ‘Nuke</a:t>
            </a:r>
            <a:r>
              <a:rPr lang="en-US" baseline="0" dirty="0" smtClean="0"/>
              <a:t> Map’ (www.nuclearsecrecy.com/nukemap) to simulate a nuclear bomb dropping on your school: how far do the after effects stretch? Pictured is a simulation of the Hiroshima bomb exploding on Big Ben.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9CE8-A245-48C4-8649-926156CC2DE6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570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Pictured: </a:t>
            </a:r>
            <a:r>
              <a:rPr lang="en-US" dirty="0" err="1" smtClean="0"/>
              <a:t>Sadako</a:t>
            </a:r>
            <a:r>
              <a:rPr lang="en-US" dirty="0" smtClean="0"/>
              <a:t> Sasaki, Setsuko </a:t>
            </a:r>
            <a:r>
              <a:rPr lang="en-US" dirty="0" err="1" smtClean="0"/>
              <a:t>Thurlow</a:t>
            </a:r>
            <a:r>
              <a:rPr lang="en-US" dirty="0" smtClean="0"/>
              <a:t> (accepting the Nobel</a:t>
            </a:r>
            <a:r>
              <a:rPr lang="en-US" baseline="0" dirty="0" smtClean="0"/>
              <a:t> Peace prize on behalf of the International Campaign to Abolish Nuclear Weapons (ICAN))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9CE8-A245-48C4-8649-926156CC2DE6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6131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 som</a:t>
            </a:r>
            <a:r>
              <a:rPr lang="en-US" baseline="0" dirty="0" smtClean="0"/>
              <a:t>e additional information on </a:t>
            </a:r>
            <a:r>
              <a:rPr lang="en-US" baseline="0" dirty="0" err="1" smtClean="0"/>
              <a:t>Hibakusha</a:t>
            </a:r>
            <a:r>
              <a:rPr lang="en-US" baseline="0" dirty="0" smtClean="0"/>
              <a:t> in our teaching pack, Critical Mass, on p. 36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9CE8-A245-48C4-8649-926156CC2DE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087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</a:t>
            </a:r>
            <a:r>
              <a:rPr lang="en-US" baseline="0" dirty="0" smtClean="0"/>
              <a:t> can leave this slide up on the board for the activity, or use one of the illustrations from the testimony, or use the testimony itself, or turn the projector off.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9CE8-A245-48C4-8649-926156CC2DE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3810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info in Critical Mass (p. 37)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9CE8-A245-48C4-8649-926156CC2DE6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849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Akihiro Takahashi’s testimony is available </a:t>
            </a:r>
            <a:r>
              <a:rPr lang="en-US" dirty="0" smtClean="0"/>
              <a:t>p.34-35 </a:t>
            </a:r>
            <a:r>
              <a:rPr lang="en-US" dirty="0" smtClean="0"/>
              <a:t>of our teaching </a:t>
            </a:r>
            <a:r>
              <a:rPr lang="en-US" dirty="0" smtClean="0"/>
              <a:t>pack (via our website)</a:t>
            </a:r>
            <a:r>
              <a:rPr lang="en-US" baseline="0" dirty="0" smtClean="0"/>
              <a:t>, </a:t>
            </a:r>
            <a:r>
              <a:rPr lang="en-US" dirty="0" smtClean="0"/>
              <a:t>Critical</a:t>
            </a:r>
            <a:r>
              <a:rPr lang="en-US" baseline="0" dirty="0" smtClean="0"/>
              <a:t> Mass. See: </a:t>
            </a:r>
            <a:r>
              <a:rPr lang="en-GB" dirty="0" smtClean="0">
                <a:hlinkClick r:id="rId3"/>
              </a:rPr>
              <a:t>https://cnduk.org/education/free-teaching-resources/critical-mass-lessons-on-gender-race-and-nuclear-weapons/</a:t>
            </a:r>
            <a:endParaRPr lang="en-GB" dirty="0" smtClean="0"/>
          </a:p>
          <a:p>
            <a:endParaRPr lang="en-US" dirty="0" smtClean="0"/>
          </a:p>
          <a:p>
            <a:r>
              <a:rPr lang="en-US" dirty="0" smtClean="0"/>
              <a:t>It’s recommended that you look at the following illustrations beforehand,</a:t>
            </a:r>
            <a:r>
              <a:rPr lang="en-US" baseline="0" dirty="0" smtClean="0"/>
              <a:t> and take out any that you believe might be unsuitable for your students.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9CE8-A245-48C4-8649-926156CC2DE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60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did the bombings happen? Should the bombings</a:t>
            </a:r>
            <a:r>
              <a:rPr lang="en-US" baseline="0" dirty="0" smtClean="0"/>
              <a:t> have happened?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9CE8-A245-48C4-8649-926156CC2DE6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35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5DFD6A63-FE6C-49A2-BEF0-610421B7E225}" type="slidenum">
              <a:rPr lang="en-GB" altLang="en-US">
                <a:solidFill>
                  <a:prstClr val="black"/>
                </a:solidFill>
                <a:latin typeface="Calibri" pitchFamily="34" charset="0"/>
              </a:rPr>
              <a:pPr/>
              <a:t>35</a:t>
            </a:fld>
            <a:endParaRPr lang="en-GB" alt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0835" name="Text Box 1"/>
          <p:cNvSpPr txBox="1">
            <a:spLocks noChangeArrowheads="1"/>
          </p:cNvSpPr>
          <p:nvPr/>
        </p:nvSpPr>
        <p:spPr bwMode="auto">
          <a:xfrm>
            <a:off x="1165975" y="696913"/>
            <a:ext cx="46736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mtClean="0">
              <a:solidFill>
                <a:prstClr val="black"/>
              </a:solidFill>
            </a:endParaRPr>
          </a:p>
        </p:txBody>
      </p:sp>
      <p:sp>
        <p:nvSpPr>
          <p:cNvPr id="120836" name="Rectangle 1"/>
          <p:cNvSpPr>
            <a:spLocks noChangeArrowheads="1"/>
          </p:cNvSpPr>
          <p:nvPr/>
        </p:nvSpPr>
        <p:spPr bwMode="auto">
          <a:xfrm>
            <a:off x="1203170" y="4427538"/>
            <a:ext cx="46364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</a:t>
            </a:r>
            <a:endParaRPr lang="en-US" altLang="en-US" sz="1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83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1165975" y="4416426"/>
            <a:ext cx="5144193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3908614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9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DB8FD0E7-9E21-470E-BA2A-61702B9B3AC6}" type="slidenum">
              <a:rPr lang="en-GB" altLang="en-US">
                <a:solidFill>
                  <a:prstClr val="black"/>
                </a:solidFill>
                <a:latin typeface="Calibri" pitchFamily="34" charset="0"/>
              </a:rPr>
              <a:pPr/>
              <a:t>36</a:t>
            </a:fld>
            <a:endParaRPr lang="en-GB" alt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2883" name="Text Box 1"/>
          <p:cNvSpPr txBox="1">
            <a:spLocks noChangeArrowheads="1"/>
          </p:cNvSpPr>
          <p:nvPr/>
        </p:nvSpPr>
        <p:spPr bwMode="auto">
          <a:xfrm>
            <a:off x="1165975" y="696913"/>
            <a:ext cx="46736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en-US" smtClean="0">
              <a:solidFill>
                <a:prstClr val="black"/>
              </a:solidFill>
            </a:endParaRPr>
          </a:p>
        </p:txBody>
      </p:sp>
      <p:sp>
        <p:nvSpPr>
          <p:cNvPr id="122884" name="Rectangle 1"/>
          <p:cNvSpPr>
            <a:spLocks noChangeArrowheads="1"/>
          </p:cNvSpPr>
          <p:nvPr/>
        </p:nvSpPr>
        <p:spPr bwMode="auto">
          <a:xfrm>
            <a:off x="1203170" y="4427538"/>
            <a:ext cx="46364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1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</a:t>
            </a:r>
            <a:endParaRPr lang="en-US" altLang="en-US" sz="12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88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1165975" y="4416426"/>
            <a:ext cx="5144193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2204743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</a:t>
            </a:r>
            <a:r>
              <a:rPr lang="en-US" baseline="0" dirty="0" smtClean="0"/>
              <a:t> aware that </a:t>
            </a:r>
            <a:r>
              <a:rPr lang="en-US" baseline="0" dirty="0" err="1" smtClean="0"/>
              <a:t>Hibakusha</a:t>
            </a:r>
            <a:r>
              <a:rPr lang="en-US" baseline="0" dirty="0" smtClean="0"/>
              <a:t> is pronounced: he-back-</a:t>
            </a:r>
            <a:r>
              <a:rPr lang="en-US" baseline="0" dirty="0" err="1" smtClean="0"/>
              <a:t>sha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9CE8-A245-48C4-8649-926156CC2DE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770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Feedback and write any</a:t>
            </a:r>
            <a:r>
              <a:rPr lang="en-US" baseline="0" dirty="0" smtClean="0"/>
              <a:t> key concepts on the board.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9CE8-A245-48C4-8649-926156CC2DE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962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9138" y="1123950"/>
            <a:ext cx="5395912" cy="3035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03288" algn="l"/>
                <a:tab pos="1808163" algn="l"/>
                <a:tab pos="2713038" algn="l"/>
                <a:tab pos="3616325" algn="l"/>
                <a:tab pos="4521200" algn="l"/>
                <a:tab pos="5426075" algn="l"/>
                <a:tab pos="6330950" algn="l"/>
                <a:tab pos="7234238" algn="l"/>
                <a:tab pos="8139113" algn="l"/>
                <a:tab pos="9043988" algn="l"/>
                <a:tab pos="9947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3425" indent="-282575">
              <a:tabLst>
                <a:tab pos="0" algn="l"/>
                <a:tab pos="903288" algn="l"/>
                <a:tab pos="1808163" algn="l"/>
                <a:tab pos="2713038" algn="l"/>
                <a:tab pos="3616325" algn="l"/>
                <a:tab pos="4521200" algn="l"/>
                <a:tab pos="5426075" algn="l"/>
                <a:tab pos="6330950" algn="l"/>
                <a:tab pos="7234238" algn="l"/>
                <a:tab pos="8139113" algn="l"/>
                <a:tab pos="9043988" algn="l"/>
                <a:tab pos="9947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300" indent="-225425">
              <a:tabLst>
                <a:tab pos="0" algn="l"/>
                <a:tab pos="903288" algn="l"/>
                <a:tab pos="1808163" algn="l"/>
                <a:tab pos="2713038" algn="l"/>
                <a:tab pos="3616325" algn="l"/>
                <a:tab pos="4521200" algn="l"/>
                <a:tab pos="5426075" algn="l"/>
                <a:tab pos="6330950" algn="l"/>
                <a:tab pos="7234238" algn="l"/>
                <a:tab pos="8139113" algn="l"/>
                <a:tab pos="9043988" algn="l"/>
                <a:tab pos="9947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738" indent="-225425">
              <a:tabLst>
                <a:tab pos="0" algn="l"/>
                <a:tab pos="903288" algn="l"/>
                <a:tab pos="1808163" algn="l"/>
                <a:tab pos="2713038" algn="l"/>
                <a:tab pos="3616325" algn="l"/>
                <a:tab pos="4521200" algn="l"/>
                <a:tab pos="5426075" algn="l"/>
                <a:tab pos="6330950" algn="l"/>
                <a:tab pos="7234238" algn="l"/>
                <a:tab pos="8139113" algn="l"/>
                <a:tab pos="9043988" algn="l"/>
                <a:tab pos="9947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3588" indent="-225425">
              <a:tabLst>
                <a:tab pos="0" algn="l"/>
                <a:tab pos="903288" algn="l"/>
                <a:tab pos="1808163" algn="l"/>
                <a:tab pos="2713038" algn="l"/>
                <a:tab pos="3616325" algn="l"/>
                <a:tab pos="4521200" algn="l"/>
                <a:tab pos="5426075" algn="l"/>
                <a:tab pos="6330950" algn="l"/>
                <a:tab pos="7234238" algn="l"/>
                <a:tab pos="8139113" algn="l"/>
                <a:tab pos="9043988" algn="l"/>
                <a:tab pos="9947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90788" indent="-2254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3288" algn="l"/>
                <a:tab pos="1808163" algn="l"/>
                <a:tab pos="2713038" algn="l"/>
                <a:tab pos="3616325" algn="l"/>
                <a:tab pos="4521200" algn="l"/>
                <a:tab pos="5426075" algn="l"/>
                <a:tab pos="6330950" algn="l"/>
                <a:tab pos="7234238" algn="l"/>
                <a:tab pos="8139113" algn="l"/>
                <a:tab pos="9043988" algn="l"/>
                <a:tab pos="9947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47988" indent="-2254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3288" algn="l"/>
                <a:tab pos="1808163" algn="l"/>
                <a:tab pos="2713038" algn="l"/>
                <a:tab pos="3616325" algn="l"/>
                <a:tab pos="4521200" algn="l"/>
                <a:tab pos="5426075" algn="l"/>
                <a:tab pos="6330950" algn="l"/>
                <a:tab pos="7234238" algn="l"/>
                <a:tab pos="8139113" algn="l"/>
                <a:tab pos="9043988" algn="l"/>
                <a:tab pos="9947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05188" indent="-2254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3288" algn="l"/>
                <a:tab pos="1808163" algn="l"/>
                <a:tab pos="2713038" algn="l"/>
                <a:tab pos="3616325" algn="l"/>
                <a:tab pos="4521200" algn="l"/>
                <a:tab pos="5426075" algn="l"/>
                <a:tab pos="6330950" algn="l"/>
                <a:tab pos="7234238" algn="l"/>
                <a:tab pos="8139113" algn="l"/>
                <a:tab pos="9043988" algn="l"/>
                <a:tab pos="9947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62388" indent="-22542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03288" algn="l"/>
                <a:tab pos="1808163" algn="l"/>
                <a:tab pos="2713038" algn="l"/>
                <a:tab pos="3616325" algn="l"/>
                <a:tab pos="4521200" algn="l"/>
                <a:tab pos="5426075" algn="l"/>
                <a:tab pos="6330950" algn="l"/>
                <a:tab pos="7234238" algn="l"/>
                <a:tab pos="8139113" algn="l"/>
                <a:tab pos="9043988" algn="l"/>
                <a:tab pos="99472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97830EB-D2F5-4A9A-A067-F1EF87EC3EED}" type="slidenum">
              <a:rPr lang="en-GB" altLang="en-US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14</a:t>
            </a:fld>
            <a:endParaRPr lang="en-GB" altLang="en-US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684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Nuclear fission = the splitting of a (heavy) uranium atom by firing a neutron into it. When the uranium splits,</a:t>
            </a:r>
            <a:r>
              <a:rPr lang="en-US" altLang="en-US" baseline="0" dirty="0" smtClean="0"/>
              <a:t> more neutrons are released, creating an uncontrollable chain reaction. This occurs in an atomic bomb.</a:t>
            </a:r>
            <a:endParaRPr lang="en-GB" altLang="en-US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542B36F-F379-4C6C-8138-56AC6B0AAE76}" type="slidenum">
              <a:rPr lang="en-GB" altLang="en-US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pPr/>
              <a:t>15</a:t>
            </a:fld>
            <a:endParaRPr lang="en-GB" altLang="en-US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245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Nuclear fusion = the fusing of two hydrogen</a:t>
            </a:r>
            <a:r>
              <a:rPr lang="en-US" altLang="en-US" baseline="0" dirty="0" smtClean="0"/>
              <a:t> atoms to make a helium atom. This occurs in the sun, but also in a hydrogen bomb.</a:t>
            </a:r>
            <a:endParaRPr lang="en-GB" altLang="en-US" dirty="0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85150" indent="-301981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07922" indent="-241584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91091" indent="-241584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4260" indent="-241584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57429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140598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23767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06936" indent="-24158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3C7875C2-7F6D-4B58-8974-7F9D898AE1BE}" type="slidenum">
              <a:rPr lang="en-GB" altLang="en-US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pPr/>
              <a:t>16</a:t>
            </a:fld>
            <a:endParaRPr lang="en-GB" altLang="en-US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726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 txBox="1">
            <a:spLocks noGrp="1" noChangeArrowheads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B102923-E2EC-4948-A14B-7658C9E8796B}" type="slidenum">
              <a:rPr lang="en-GB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17</a:t>
            </a:fld>
            <a:endParaRPr lang="en-GB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4323" name="Text Box 1"/>
          <p:cNvSpPr txBox="1">
            <a:spLocks noChangeArrowheads="1"/>
          </p:cNvSpPr>
          <p:nvPr/>
        </p:nvSpPr>
        <p:spPr bwMode="auto">
          <a:xfrm>
            <a:off x="925513" y="757238"/>
            <a:ext cx="4987925" cy="37893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4324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8975" y="4416425"/>
            <a:ext cx="5502275" cy="4181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27253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 txBox="1">
            <a:spLocks noGrp="1" noChangeArrowheads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8062156-4A11-4597-A892-6D0A224D2FE2}" type="slidenum">
              <a:rPr lang="en-GB" altLang="en-US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/>
              <a:t>18</a:t>
            </a:fld>
            <a:endParaRPr lang="en-GB" altLang="en-US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6371" name="Text Box 1"/>
          <p:cNvSpPr txBox="1">
            <a:spLocks noChangeArrowheads="1"/>
          </p:cNvSpPr>
          <p:nvPr/>
        </p:nvSpPr>
        <p:spPr bwMode="auto">
          <a:xfrm>
            <a:off x="925513" y="757238"/>
            <a:ext cx="4987925" cy="37893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86372" name="Notes Placeholder 1"/>
          <p:cNvSpPr>
            <a:spLocks noGrp="1"/>
          </p:cNvSpPr>
          <p:nvPr>
            <p:ph type="body" idx="1"/>
          </p:nvPr>
        </p:nvSpPr>
        <p:spPr bwMode="auto">
          <a:xfrm>
            <a:off x="925513" y="4794250"/>
            <a:ext cx="5246687" cy="4183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40582108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Graphic</a:t>
            </a:r>
            <a:r>
              <a:rPr lang="en-US" altLang="en-US" baseline="0" dirty="0" smtClean="0"/>
              <a:t>: SIPRI</a:t>
            </a:r>
            <a:endParaRPr lang="en-GB" altLang="en-US" dirty="0" smtClean="0"/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tabLst>
                <a:tab pos="0" algn="l"/>
                <a:tab pos="955822" algn="l"/>
                <a:tab pos="1911645" algn="l"/>
                <a:tab pos="2867467" algn="l"/>
                <a:tab pos="3823289" algn="l"/>
                <a:tab pos="4779112" algn="l"/>
                <a:tab pos="5734934" algn="l"/>
                <a:tab pos="6690756" algn="l"/>
                <a:tab pos="7646579" algn="l"/>
                <a:tab pos="8602401" algn="l"/>
                <a:tab pos="9558223" algn="l"/>
                <a:tab pos="10514046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76606" indent="-298694">
              <a:spcBef>
                <a:spcPct val="30000"/>
              </a:spcBef>
              <a:tabLst>
                <a:tab pos="0" algn="l"/>
                <a:tab pos="955822" algn="l"/>
                <a:tab pos="1911645" algn="l"/>
                <a:tab pos="2867467" algn="l"/>
                <a:tab pos="3823289" algn="l"/>
                <a:tab pos="4779112" algn="l"/>
                <a:tab pos="5734934" algn="l"/>
                <a:tab pos="6690756" algn="l"/>
                <a:tab pos="7646579" algn="l"/>
                <a:tab pos="8602401" algn="l"/>
                <a:tab pos="9558223" algn="l"/>
                <a:tab pos="10514046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94778" indent="-238956">
              <a:spcBef>
                <a:spcPct val="30000"/>
              </a:spcBef>
              <a:tabLst>
                <a:tab pos="0" algn="l"/>
                <a:tab pos="955822" algn="l"/>
                <a:tab pos="1911645" algn="l"/>
                <a:tab pos="2867467" algn="l"/>
                <a:tab pos="3823289" algn="l"/>
                <a:tab pos="4779112" algn="l"/>
                <a:tab pos="5734934" algn="l"/>
                <a:tab pos="6690756" algn="l"/>
                <a:tab pos="7646579" algn="l"/>
                <a:tab pos="8602401" algn="l"/>
                <a:tab pos="9558223" algn="l"/>
                <a:tab pos="10514046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72689" indent="-238956">
              <a:spcBef>
                <a:spcPct val="30000"/>
              </a:spcBef>
              <a:tabLst>
                <a:tab pos="0" algn="l"/>
                <a:tab pos="955822" algn="l"/>
                <a:tab pos="1911645" algn="l"/>
                <a:tab pos="2867467" algn="l"/>
                <a:tab pos="3823289" algn="l"/>
                <a:tab pos="4779112" algn="l"/>
                <a:tab pos="5734934" algn="l"/>
                <a:tab pos="6690756" algn="l"/>
                <a:tab pos="7646579" algn="l"/>
                <a:tab pos="8602401" algn="l"/>
                <a:tab pos="9558223" algn="l"/>
                <a:tab pos="10514046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150600" indent="-238956">
              <a:spcBef>
                <a:spcPct val="30000"/>
              </a:spcBef>
              <a:tabLst>
                <a:tab pos="0" algn="l"/>
                <a:tab pos="955822" algn="l"/>
                <a:tab pos="1911645" algn="l"/>
                <a:tab pos="2867467" algn="l"/>
                <a:tab pos="3823289" algn="l"/>
                <a:tab pos="4779112" algn="l"/>
                <a:tab pos="5734934" algn="l"/>
                <a:tab pos="6690756" algn="l"/>
                <a:tab pos="7646579" algn="l"/>
                <a:tab pos="8602401" algn="l"/>
                <a:tab pos="9558223" algn="l"/>
                <a:tab pos="10514046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628511" indent="-238956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55822" algn="l"/>
                <a:tab pos="1911645" algn="l"/>
                <a:tab pos="2867467" algn="l"/>
                <a:tab pos="3823289" algn="l"/>
                <a:tab pos="4779112" algn="l"/>
                <a:tab pos="5734934" algn="l"/>
                <a:tab pos="6690756" algn="l"/>
                <a:tab pos="7646579" algn="l"/>
                <a:tab pos="8602401" algn="l"/>
                <a:tab pos="9558223" algn="l"/>
                <a:tab pos="10514046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3106423" indent="-238956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55822" algn="l"/>
                <a:tab pos="1911645" algn="l"/>
                <a:tab pos="2867467" algn="l"/>
                <a:tab pos="3823289" algn="l"/>
                <a:tab pos="4779112" algn="l"/>
                <a:tab pos="5734934" algn="l"/>
                <a:tab pos="6690756" algn="l"/>
                <a:tab pos="7646579" algn="l"/>
                <a:tab pos="8602401" algn="l"/>
                <a:tab pos="9558223" algn="l"/>
                <a:tab pos="10514046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584334" indent="-238956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55822" algn="l"/>
                <a:tab pos="1911645" algn="l"/>
                <a:tab pos="2867467" algn="l"/>
                <a:tab pos="3823289" algn="l"/>
                <a:tab pos="4779112" algn="l"/>
                <a:tab pos="5734934" algn="l"/>
                <a:tab pos="6690756" algn="l"/>
                <a:tab pos="7646579" algn="l"/>
                <a:tab pos="8602401" algn="l"/>
                <a:tab pos="9558223" algn="l"/>
                <a:tab pos="10514046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4062245" indent="-238956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955822" algn="l"/>
                <a:tab pos="1911645" algn="l"/>
                <a:tab pos="2867467" algn="l"/>
                <a:tab pos="3823289" algn="l"/>
                <a:tab pos="4779112" algn="l"/>
                <a:tab pos="5734934" algn="l"/>
                <a:tab pos="6690756" algn="l"/>
                <a:tab pos="7646579" algn="l"/>
                <a:tab pos="8602401" algn="l"/>
                <a:tab pos="9558223" algn="l"/>
                <a:tab pos="10514046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ABDF954F-BCF5-413B-AA69-E8F3B7712AFD}" type="slidenum">
              <a:rPr lang="en-GB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06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9478-628F-4A29-88C6-20097DB3B44F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03A8-8D3D-405F-9EF7-6787D6677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385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9478-628F-4A29-88C6-20097DB3B44F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03A8-8D3D-405F-9EF7-6787D6677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396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9478-628F-4A29-88C6-20097DB3B44F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03A8-8D3D-405F-9EF7-6787D6677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102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66451" cy="1138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09600" y="6245225"/>
            <a:ext cx="2838451" cy="471488"/>
          </a:xfrm>
        </p:spPr>
        <p:txBody>
          <a:bodyPr/>
          <a:lstStyle>
            <a:lvl1pPr defTabSz="449263">
              <a:defRPr>
                <a:ea typeface="Noto Sans CJK SC Regular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65600" y="6245225"/>
            <a:ext cx="3854451" cy="471488"/>
          </a:xfrm>
        </p:spPr>
        <p:txBody>
          <a:bodyPr/>
          <a:lstStyle>
            <a:lvl1pPr defTabSz="449263">
              <a:defRPr>
                <a:ea typeface="Noto Sans CJK SC Regular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37600" y="6245225"/>
            <a:ext cx="2838451" cy="471488"/>
          </a:xfrm>
        </p:spPr>
        <p:txBody>
          <a:bodyPr/>
          <a:lstStyle>
            <a:lvl1pPr defTabSz="449263">
              <a:defRPr>
                <a:ea typeface="Noto Sans CJK SC Regular"/>
                <a:cs typeface="Noto Sans CJK SC Regular"/>
              </a:defRPr>
            </a:lvl1pPr>
          </a:lstStyle>
          <a:p>
            <a:pPr>
              <a:defRPr/>
            </a:pPr>
            <a:fld id="{0DDA8001-0E59-4A89-B3BC-EAE0C20A4D3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5573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311E89-77E6-4B71-8D0A-23891E11EB1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4970C-1B7E-4868-B8AE-3AFDE3687CA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06151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CA279-9B1D-44CA-B838-48497DF5ED0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47462F-C570-42F0-BE8F-CC84D275E31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2889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50ADE-2386-4A83-8B13-30332647710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A02C1-0EB9-4BCD-86D8-6BDBC03725A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64464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CAF01-2E62-4669-B4AE-CC3A5D2E3BA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CCD92B-6D86-43DC-84C7-66F4859D1F0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4102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F7248-2C35-4055-83DB-6E921D85FE5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BDDD83-BF23-43E6-BC95-25F089CEE81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15361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B2CFC-053A-40C0-AE2A-13E86ACD9FD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F0077-1586-484D-9959-A9A918D5AFC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035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A3969-5350-404C-BE43-1CE0A83F43B9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72A369-8D47-4C70-9091-B3C2CD147BA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3914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9478-628F-4A29-88C6-20097DB3B44F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03A8-8D3D-405F-9EF7-6787D6677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4772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2D7FF-3E12-491F-BD0D-9ACE733EFD2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4BD8BC-EA30-4E41-B367-549EE192351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809801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1A1A3-B9AA-4ED3-A7F8-ECFCDAB0C383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40513F-1B65-4B8F-B524-EAA18F6D683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69777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94B15A-0C5C-4F4F-B233-B9325C52F9E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7B03D-0A5C-4628-9029-1A3B72C6E08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532169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B4F0B-ED7E-4B9E-8CBA-558F6CBADBBD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1C3048-6B64-4492-A431-FA66A8A2FBB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38277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66451" cy="1138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0567" cy="452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3367" y="1600200"/>
            <a:ext cx="5382684" cy="218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3367" y="3937000"/>
            <a:ext cx="5382684" cy="218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>
          <a:xfrm>
            <a:off x="609600" y="6245225"/>
            <a:ext cx="2838451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idx="11"/>
          </p:nvPr>
        </p:nvSpPr>
        <p:spPr>
          <a:xfrm>
            <a:off x="4165600" y="6245225"/>
            <a:ext cx="3854451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>
          <a:xfrm>
            <a:off x="8737600" y="6245225"/>
            <a:ext cx="2838451" cy="471488"/>
          </a:xfrm>
        </p:spPr>
        <p:txBody>
          <a:bodyPr/>
          <a:lstStyle>
            <a:lvl1pPr>
              <a:defRPr/>
            </a:lvl1pPr>
          </a:lstStyle>
          <a:p>
            <a:fld id="{490D04C5-FFD8-4D51-B681-0AE3829F36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54320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66451" cy="1138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09600" y="6245225"/>
            <a:ext cx="2838451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65600" y="6245225"/>
            <a:ext cx="3854451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37600" y="6245225"/>
            <a:ext cx="2838451" cy="471488"/>
          </a:xfrm>
        </p:spPr>
        <p:txBody>
          <a:bodyPr/>
          <a:lstStyle>
            <a:lvl1pPr>
              <a:defRPr/>
            </a:lvl1pPr>
          </a:lstStyle>
          <a:p>
            <a:fld id="{9E651D1D-EEDF-4992-AAD0-054B7FA8265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0121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66451" cy="11382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0567" cy="452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3367" y="1600200"/>
            <a:ext cx="5382684" cy="452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609600" y="6245225"/>
            <a:ext cx="2838451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4165600" y="6245225"/>
            <a:ext cx="3854451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8737600" y="6245225"/>
            <a:ext cx="2838451" cy="471488"/>
          </a:xfrm>
        </p:spPr>
        <p:txBody>
          <a:bodyPr/>
          <a:lstStyle>
            <a:lvl1pPr>
              <a:defRPr/>
            </a:lvl1pPr>
          </a:lstStyle>
          <a:p>
            <a:fld id="{53E7C771-BDCC-4D69-A24E-D3226324CBF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670079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8640" y="1604330"/>
            <a:ext cx="539136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4321" y="1604330"/>
            <a:ext cx="539328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8641" y="3935934"/>
            <a:ext cx="10968960" cy="2193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>
          <a:xfrm>
            <a:off x="609600" y="6246814"/>
            <a:ext cx="2836333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idx="11"/>
          </p:nvPr>
        </p:nvSpPr>
        <p:spPr>
          <a:xfrm>
            <a:off x="4169834" y="6246814"/>
            <a:ext cx="3862917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>
          <a:xfrm>
            <a:off x="8741833" y="6246814"/>
            <a:ext cx="2838451" cy="471487"/>
          </a:xfrm>
        </p:spPr>
        <p:txBody>
          <a:bodyPr/>
          <a:lstStyle>
            <a:lvl1pPr>
              <a:defRPr/>
            </a:lvl1pPr>
          </a:lstStyle>
          <a:p>
            <a:fld id="{FE53F397-54D8-410A-B9F7-BBA0AD3A52B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86075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9478-628F-4A29-88C6-20097DB3B44F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03A8-8D3D-405F-9EF7-6787D6677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655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9478-628F-4A29-88C6-20097DB3B44F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03A8-8D3D-405F-9EF7-6787D6677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364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9478-628F-4A29-88C6-20097DB3B44F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03A8-8D3D-405F-9EF7-6787D6677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722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9478-628F-4A29-88C6-20097DB3B44F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03A8-8D3D-405F-9EF7-6787D6677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9720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9478-628F-4A29-88C6-20097DB3B44F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03A8-8D3D-405F-9EF7-6787D6677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572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9478-628F-4A29-88C6-20097DB3B44F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03A8-8D3D-405F-9EF7-6787D6677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618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9478-628F-4A29-88C6-20097DB3B44F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4A03A8-8D3D-405F-9EF7-6787D6677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0801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49478-628F-4A29-88C6-20097DB3B44F}" type="datetimeFigureOut">
              <a:rPr lang="en-GB" smtClean="0"/>
              <a:t>13/11/2019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A03A8-8D3D-405F-9EF7-6787D6677E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971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2E09D6-92D5-4ED1-848F-26FF6095AFF0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13/11/2019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943D208-0BE4-4091-B094-4A4976081794}" type="slidenum">
              <a:rPr lang="en-GB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45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-184725"/>
            <a:ext cx="10617200" cy="737611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27842" y="5537200"/>
            <a:ext cx="10764157" cy="1320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GB" sz="2800" b="1" smtClean="0">
                <a:solidFill>
                  <a:sysClr val="windowText" lastClr="000000"/>
                </a:solidFill>
                <a:latin typeface="Rockwell" pitchFamily="18" charset="0"/>
              </a:rPr>
              <a:t>[School name]</a:t>
            </a:r>
          </a:p>
          <a:p>
            <a:pPr algn="ctr" eaLnBrk="1" hangingPunct="1">
              <a:defRPr/>
            </a:pPr>
            <a:r>
              <a:rPr lang="en-US" sz="2800" b="1" smtClean="0">
                <a:solidFill>
                  <a:sysClr val="windowText" lastClr="000000"/>
                </a:solidFill>
                <a:latin typeface="Rockwell" pitchFamily="18" charset="0"/>
              </a:rPr>
              <a:t>[Date of session]</a:t>
            </a:r>
            <a:endParaRPr lang="en-GB" sz="2800" b="1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74700" y="179614"/>
            <a:ext cx="7854042" cy="83616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 dirty="0" err="1" smtClean="0">
                <a:solidFill>
                  <a:sysClr val="windowText" lastClr="000000"/>
                </a:solidFill>
                <a:latin typeface="Rockwell" pitchFamily="18" charset="0"/>
              </a:rPr>
              <a:t>Hibakusha</a:t>
            </a:r>
            <a:r>
              <a:rPr lang="en-US" sz="6000" b="1" dirty="0" smtClean="0">
                <a:solidFill>
                  <a:sysClr val="windowText" lastClr="000000"/>
                </a:solidFill>
                <a:latin typeface="Rockwell" pitchFamily="18" charset="0"/>
              </a:rPr>
              <a:t> and Art</a:t>
            </a:r>
            <a:endParaRPr lang="en-GB" sz="6000" b="1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733052"/>
            <a:ext cx="1574800" cy="212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39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00" y="288619"/>
            <a:ext cx="7340600" cy="619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8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32" y="241300"/>
            <a:ext cx="7530925" cy="628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4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0" y="1614487"/>
            <a:ext cx="4953000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4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217808"/>
            <a:ext cx="7641911" cy="6462391"/>
          </a:xfrm>
          <a:prstGeom prst="rect">
            <a:avLst/>
          </a:prstGeom>
        </p:spPr>
      </p:pic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650876" y="790883"/>
            <a:ext cx="6556374" cy="650854"/>
          </a:xfrm>
          <a:prstGeom prst="rect">
            <a:avLst/>
          </a:prstGeom>
          <a:solidFill>
            <a:srgbClr val="0070C0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4000" dirty="0" smtClean="0">
                <a:solidFill>
                  <a:schemeClr val="bg1"/>
                </a:solidFill>
                <a:latin typeface="Rockwell Extra Bold" pitchFamily="18" charset="0"/>
              </a:rPr>
              <a:t>What do you think?</a:t>
            </a:r>
            <a:endParaRPr lang="en-GB" sz="40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44611" y="2629807"/>
            <a:ext cx="609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Take 1-minute to silently reflect on what you’ve heard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Write down </a:t>
            </a:r>
            <a:r>
              <a:rPr lang="en-US" sz="2000" u="sng" dirty="0" smtClean="0">
                <a:solidFill>
                  <a:schemeClr val="bg1"/>
                </a:solidFill>
                <a:latin typeface="Rockwell" panose="02060603020205020403" pitchFamily="18" charset="0"/>
              </a:rPr>
              <a:t>one word</a:t>
            </a:r>
            <a:r>
              <a:rPr lang="en-US" sz="2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 that comes to mind.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u="sng" dirty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It could describe the atomic bombing of Hiroshima or you own feelings.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  <a:latin typeface="Rockwell" panose="02060603020205020403" pitchFamily="18" charset="0"/>
              </a:rPr>
              <a:t>It could also be a bigger concept that you’re thinking about e.g. survival</a:t>
            </a:r>
            <a:endParaRPr lang="en-GB" sz="20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92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6" y="4167188"/>
            <a:ext cx="3514725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TextBox 3"/>
          <p:cNvSpPr txBox="1">
            <a:spLocks noChangeArrowheads="1"/>
          </p:cNvSpPr>
          <p:nvPr/>
        </p:nvSpPr>
        <p:spPr bwMode="auto">
          <a:xfrm>
            <a:off x="2832101" y="6642100"/>
            <a:ext cx="25193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GB" altLang="en-US" sz="800">
                <a:solidFill>
                  <a:srgbClr val="000000"/>
                </a:solidFill>
              </a:rPr>
              <a:t>Public domain ; National Museum of the US Navy</a:t>
            </a:r>
          </a:p>
        </p:txBody>
      </p:sp>
      <p:pic>
        <p:nvPicPr>
          <p:cNvPr id="16486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2" r="16927"/>
          <a:stretch>
            <a:fillRect/>
          </a:stretch>
        </p:blipFill>
        <p:spPr bwMode="auto">
          <a:xfrm>
            <a:off x="1816100" y="1863726"/>
            <a:ext cx="315595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3" name="Rectangle 4"/>
          <p:cNvSpPr>
            <a:spLocks noChangeArrowheads="1"/>
          </p:cNvSpPr>
          <p:nvPr/>
        </p:nvSpPr>
        <p:spPr bwMode="auto">
          <a:xfrm>
            <a:off x="1760539" y="3951288"/>
            <a:ext cx="466248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800">
                <a:solidFill>
                  <a:srgbClr val="000000"/>
                </a:solidFill>
              </a:rPr>
              <a:t>Paul L. McCord Jr. ; https://creativecommons.org/licenses/by-nd/2.0/legalcode</a:t>
            </a:r>
          </a:p>
        </p:txBody>
      </p:sp>
      <p:pic>
        <p:nvPicPr>
          <p:cNvPr id="16487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0" t="12737" r="48389" b="59686"/>
          <a:stretch>
            <a:fillRect/>
          </a:stretch>
        </p:blipFill>
        <p:spPr bwMode="auto">
          <a:xfrm>
            <a:off x="6167439" y="3789364"/>
            <a:ext cx="40401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1560513" y="185739"/>
            <a:ext cx="3167062" cy="1443037"/>
          </a:xfrm>
          <a:prstGeom prst="rect">
            <a:avLst/>
          </a:prstGeom>
          <a:solidFill>
            <a:schemeClr val="accent2"/>
          </a:solidFill>
          <a:ln/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1000"/>
              </a:lnSpc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  <a:defRPr/>
            </a:pPr>
            <a:r>
              <a:rPr lang="en-GB" sz="3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" pitchFamily="18" charset="0"/>
              </a:rPr>
              <a:t>What is a nuclear weapon?</a:t>
            </a:r>
          </a:p>
        </p:txBody>
      </p:sp>
      <p:pic>
        <p:nvPicPr>
          <p:cNvPr id="8" name="Picture 7" descr="Image result for nuclear explosion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196851"/>
            <a:ext cx="4926012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839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4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7" r="2675" b="7355"/>
          <a:stretch/>
        </p:blipFill>
        <p:spPr bwMode="auto">
          <a:xfrm>
            <a:off x="2135560" y="332656"/>
            <a:ext cx="8712522" cy="590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5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0" r="1287" b="18184"/>
          <a:stretch/>
        </p:blipFill>
        <p:spPr bwMode="auto">
          <a:xfrm>
            <a:off x="1703512" y="908721"/>
            <a:ext cx="8712968" cy="498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2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90501"/>
            <a:ext cx="8229600" cy="1312863"/>
          </a:xfrm>
          <a:solidFill>
            <a:srgbClr val="FF00FF"/>
          </a:solidFill>
        </p:spPr>
        <p:txBody>
          <a:bodyPr vert="horz" lIns="81639" tIns="42452" rIns="81639" bIns="42452" rtlCol="0" anchor="ctr">
            <a:normAutofit/>
          </a:bodyPr>
          <a:lstStyle/>
          <a:p>
            <a:pPr>
              <a:lnSpc>
                <a:spcPct val="93000"/>
              </a:lnSpc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GB" altLang="en-US" sz="3600" b="1">
                <a:latin typeface="Rockwell" panose="02060603020205020403" pitchFamily="18" charset="0"/>
              </a:rPr>
              <a:t>Name the 9 countries that have nuclear weapons</a:t>
            </a:r>
          </a:p>
        </p:txBody>
      </p:sp>
    </p:spTree>
    <p:extLst>
      <p:ext uri="{BB962C8B-B14F-4D97-AF65-F5344CB8AC3E}">
        <p14:creationId xmlns:p14="http://schemas.microsoft.com/office/powerpoint/2010/main" val="32526016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979613" y="190501"/>
            <a:ext cx="8229600" cy="1312863"/>
          </a:xfrm>
          <a:solidFill>
            <a:srgbClr val="FF00FF"/>
          </a:solidFill>
        </p:spPr>
        <p:txBody>
          <a:bodyPr vert="horz" lIns="81639" tIns="42452" rIns="81639" bIns="42452" rtlCol="0" anchor="ctr">
            <a:normAutofit/>
          </a:bodyPr>
          <a:lstStyle/>
          <a:p>
            <a:pPr>
              <a:lnSpc>
                <a:spcPct val="93000"/>
              </a:lnSpc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GB" altLang="en-US" sz="3600" b="1">
                <a:latin typeface="Rockwell" panose="02060603020205020403" pitchFamily="18" charset="0"/>
              </a:rPr>
              <a:t>Name the 9 countries that have nuclear weapons </a:t>
            </a:r>
          </a:p>
        </p:txBody>
      </p:sp>
      <p:sp>
        <p:nvSpPr>
          <p:cNvPr id="185347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92313" y="1987551"/>
            <a:ext cx="3778250" cy="3236913"/>
          </a:xfrm>
          <a:solidFill>
            <a:srgbClr val="FF00FF">
              <a:alpha val="50195"/>
            </a:srgbClr>
          </a:solidFill>
        </p:spPr>
        <p:txBody>
          <a:bodyPr vert="horz" lIns="81639" tIns="42452" rIns="81639" bIns="42452" rtlCol="0">
            <a:normAutofit/>
          </a:bodyPr>
          <a:lstStyle/>
          <a:p>
            <a:pPr marL="290513" indent="-290513">
              <a:lnSpc>
                <a:spcPct val="93000"/>
              </a:lnSpc>
              <a:spcBef>
                <a:spcPts val="725"/>
              </a:spcBef>
              <a:buFont typeface="Wingdings" panose="05000000000000000000" pitchFamily="2" charset="2"/>
              <a:buChar char="§"/>
              <a:tabLst>
                <a:tab pos="304800" algn="l"/>
                <a:tab pos="712788" algn="l"/>
                <a:tab pos="1119188" algn="l"/>
                <a:tab pos="1527175" algn="l"/>
                <a:tab pos="1935163" algn="l"/>
                <a:tab pos="2341563" algn="l"/>
                <a:tab pos="2749550" algn="l"/>
                <a:tab pos="3157538" algn="l"/>
                <a:tab pos="3563938" algn="l"/>
                <a:tab pos="3971925" algn="l"/>
                <a:tab pos="4379913" algn="l"/>
                <a:tab pos="4787900" algn="l"/>
                <a:tab pos="5194300" algn="l"/>
                <a:tab pos="5602288" algn="l"/>
                <a:tab pos="6010275" algn="l"/>
                <a:tab pos="6416675" algn="l"/>
                <a:tab pos="6824663" algn="l"/>
                <a:tab pos="7232650" algn="l"/>
                <a:tab pos="7640638" algn="l"/>
                <a:tab pos="8047038" algn="l"/>
              </a:tabLst>
            </a:pPr>
            <a:r>
              <a:rPr lang="en-GB" altLang="en-US" sz="2900" i="1">
                <a:latin typeface="Rockwell" panose="02060603020205020403" pitchFamily="18" charset="0"/>
              </a:rPr>
              <a:t>UK </a:t>
            </a:r>
          </a:p>
          <a:p>
            <a:pPr marL="290513" indent="-290513">
              <a:lnSpc>
                <a:spcPct val="93000"/>
              </a:lnSpc>
              <a:spcBef>
                <a:spcPts val="725"/>
              </a:spcBef>
              <a:buFont typeface="Wingdings" panose="05000000000000000000" pitchFamily="2" charset="2"/>
              <a:buChar char="§"/>
              <a:tabLst>
                <a:tab pos="304800" algn="l"/>
                <a:tab pos="712788" algn="l"/>
                <a:tab pos="1119188" algn="l"/>
                <a:tab pos="1527175" algn="l"/>
                <a:tab pos="1935163" algn="l"/>
                <a:tab pos="2341563" algn="l"/>
                <a:tab pos="2749550" algn="l"/>
                <a:tab pos="3157538" algn="l"/>
                <a:tab pos="3563938" algn="l"/>
                <a:tab pos="3971925" algn="l"/>
                <a:tab pos="4379913" algn="l"/>
                <a:tab pos="4787900" algn="l"/>
                <a:tab pos="5194300" algn="l"/>
                <a:tab pos="5602288" algn="l"/>
                <a:tab pos="6010275" algn="l"/>
                <a:tab pos="6416675" algn="l"/>
                <a:tab pos="6824663" algn="l"/>
                <a:tab pos="7232650" algn="l"/>
                <a:tab pos="7640638" algn="l"/>
                <a:tab pos="8047038" algn="l"/>
              </a:tabLst>
            </a:pPr>
            <a:r>
              <a:rPr lang="en-GB" altLang="en-US" sz="2900" i="1">
                <a:latin typeface="Rockwell" panose="02060603020205020403" pitchFamily="18" charset="0"/>
              </a:rPr>
              <a:t>US</a:t>
            </a:r>
          </a:p>
          <a:p>
            <a:pPr marL="290513" indent="-290513">
              <a:lnSpc>
                <a:spcPct val="93000"/>
              </a:lnSpc>
              <a:spcBef>
                <a:spcPts val="725"/>
              </a:spcBef>
              <a:buFont typeface="Wingdings" panose="05000000000000000000" pitchFamily="2" charset="2"/>
              <a:buChar char="§"/>
              <a:tabLst>
                <a:tab pos="304800" algn="l"/>
                <a:tab pos="712788" algn="l"/>
                <a:tab pos="1119188" algn="l"/>
                <a:tab pos="1527175" algn="l"/>
                <a:tab pos="1935163" algn="l"/>
                <a:tab pos="2341563" algn="l"/>
                <a:tab pos="2749550" algn="l"/>
                <a:tab pos="3157538" algn="l"/>
                <a:tab pos="3563938" algn="l"/>
                <a:tab pos="3971925" algn="l"/>
                <a:tab pos="4379913" algn="l"/>
                <a:tab pos="4787900" algn="l"/>
                <a:tab pos="5194300" algn="l"/>
                <a:tab pos="5602288" algn="l"/>
                <a:tab pos="6010275" algn="l"/>
                <a:tab pos="6416675" algn="l"/>
                <a:tab pos="6824663" algn="l"/>
                <a:tab pos="7232650" algn="l"/>
                <a:tab pos="7640638" algn="l"/>
                <a:tab pos="8047038" algn="l"/>
              </a:tabLst>
            </a:pPr>
            <a:r>
              <a:rPr lang="en-GB" altLang="en-US" sz="2900" i="1">
                <a:latin typeface="Rockwell" panose="02060603020205020403" pitchFamily="18" charset="0"/>
              </a:rPr>
              <a:t>France </a:t>
            </a:r>
          </a:p>
          <a:p>
            <a:pPr marL="290513" indent="-290513">
              <a:lnSpc>
                <a:spcPct val="93000"/>
              </a:lnSpc>
              <a:spcBef>
                <a:spcPts val="725"/>
              </a:spcBef>
              <a:buFont typeface="Wingdings" panose="05000000000000000000" pitchFamily="2" charset="2"/>
              <a:buChar char="§"/>
              <a:tabLst>
                <a:tab pos="304800" algn="l"/>
                <a:tab pos="712788" algn="l"/>
                <a:tab pos="1119188" algn="l"/>
                <a:tab pos="1527175" algn="l"/>
                <a:tab pos="1935163" algn="l"/>
                <a:tab pos="2341563" algn="l"/>
                <a:tab pos="2749550" algn="l"/>
                <a:tab pos="3157538" algn="l"/>
                <a:tab pos="3563938" algn="l"/>
                <a:tab pos="3971925" algn="l"/>
                <a:tab pos="4379913" algn="l"/>
                <a:tab pos="4787900" algn="l"/>
                <a:tab pos="5194300" algn="l"/>
                <a:tab pos="5602288" algn="l"/>
                <a:tab pos="6010275" algn="l"/>
                <a:tab pos="6416675" algn="l"/>
                <a:tab pos="6824663" algn="l"/>
                <a:tab pos="7232650" algn="l"/>
                <a:tab pos="7640638" algn="l"/>
                <a:tab pos="8047038" algn="l"/>
              </a:tabLst>
            </a:pPr>
            <a:r>
              <a:rPr lang="en-GB" altLang="en-US" sz="2900" i="1">
                <a:latin typeface="Rockwell" panose="02060603020205020403" pitchFamily="18" charset="0"/>
              </a:rPr>
              <a:t>China</a:t>
            </a:r>
          </a:p>
          <a:p>
            <a:pPr marL="290513" indent="-290513">
              <a:lnSpc>
                <a:spcPct val="93000"/>
              </a:lnSpc>
              <a:spcBef>
                <a:spcPts val="725"/>
              </a:spcBef>
              <a:buFont typeface="Wingdings" panose="05000000000000000000" pitchFamily="2" charset="2"/>
              <a:buChar char="§"/>
              <a:tabLst>
                <a:tab pos="304800" algn="l"/>
                <a:tab pos="712788" algn="l"/>
                <a:tab pos="1119188" algn="l"/>
                <a:tab pos="1527175" algn="l"/>
                <a:tab pos="1935163" algn="l"/>
                <a:tab pos="2341563" algn="l"/>
                <a:tab pos="2749550" algn="l"/>
                <a:tab pos="3157538" algn="l"/>
                <a:tab pos="3563938" algn="l"/>
                <a:tab pos="3971925" algn="l"/>
                <a:tab pos="4379913" algn="l"/>
                <a:tab pos="4787900" algn="l"/>
                <a:tab pos="5194300" algn="l"/>
                <a:tab pos="5602288" algn="l"/>
                <a:tab pos="6010275" algn="l"/>
                <a:tab pos="6416675" algn="l"/>
                <a:tab pos="6824663" algn="l"/>
                <a:tab pos="7232650" algn="l"/>
                <a:tab pos="7640638" algn="l"/>
                <a:tab pos="8047038" algn="l"/>
              </a:tabLst>
            </a:pPr>
            <a:r>
              <a:rPr lang="en-GB" altLang="en-US" sz="2900" i="1">
                <a:latin typeface="Rockwell" panose="02060603020205020403" pitchFamily="18" charset="0"/>
              </a:rPr>
              <a:t>Russia</a:t>
            </a:r>
          </a:p>
        </p:txBody>
      </p:sp>
      <p:sp>
        <p:nvSpPr>
          <p:cNvPr id="18534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465889" y="1987551"/>
            <a:ext cx="3711575" cy="3236913"/>
          </a:xfrm>
          <a:solidFill>
            <a:srgbClr val="FF00FF">
              <a:alpha val="50195"/>
            </a:srgbClr>
          </a:solidFill>
        </p:spPr>
        <p:txBody>
          <a:bodyPr vert="horz" lIns="81639" tIns="42452" rIns="81639" bIns="42452" rtlCol="0">
            <a:normAutofit/>
          </a:bodyPr>
          <a:lstStyle/>
          <a:p>
            <a:pPr marL="290513" indent="-290513">
              <a:lnSpc>
                <a:spcPct val="93000"/>
              </a:lnSpc>
              <a:spcBef>
                <a:spcPts val="725"/>
              </a:spcBef>
              <a:buFont typeface="Wingdings" panose="05000000000000000000" pitchFamily="2" charset="2"/>
              <a:buChar char="§"/>
              <a:tabLst>
                <a:tab pos="304800" algn="l"/>
                <a:tab pos="712788" algn="l"/>
                <a:tab pos="1119188" algn="l"/>
                <a:tab pos="1527175" algn="l"/>
                <a:tab pos="1935163" algn="l"/>
                <a:tab pos="2341563" algn="l"/>
                <a:tab pos="2749550" algn="l"/>
                <a:tab pos="3157538" algn="l"/>
                <a:tab pos="3563938" algn="l"/>
                <a:tab pos="3971925" algn="l"/>
                <a:tab pos="4379913" algn="l"/>
                <a:tab pos="4787900" algn="l"/>
                <a:tab pos="5194300" algn="l"/>
                <a:tab pos="5602288" algn="l"/>
                <a:tab pos="6010275" algn="l"/>
                <a:tab pos="6416675" algn="l"/>
                <a:tab pos="6824663" algn="l"/>
                <a:tab pos="7232650" algn="l"/>
                <a:tab pos="7640638" algn="l"/>
                <a:tab pos="8047038" algn="l"/>
              </a:tabLst>
            </a:pPr>
            <a:r>
              <a:rPr lang="en-GB" altLang="en-US" sz="2900" i="1">
                <a:latin typeface="Rockwell" panose="02060603020205020403" pitchFamily="18" charset="0"/>
              </a:rPr>
              <a:t>Israel </a:t>
            </a:r>
          </a:p>
          <a:p>
            <a:pPr marL="290513" indent="-290513">
              <a:lnSpc>
                <a:spcPct val="93000"/>
              </a:lnSpc>
              <a:spcBef>
                <a:spcPts val="725"/>
              </a:spcBef>
              <a:buFont typeface="Wingdings" panose="05000000000000000000" pitchFamily="2" charset="2"/>
              <a:buChar char="§"/>
              <a:tabLst>
                <a:tab pos="304800" algn="l"/>
                <a:tab pos="712788" algn="l"/>
                <a:tab pos="1119188" algn="l"/>
                <a:tab pos="1527175" algn="l"/>
                <a:tab pos="1935163" algn="l"/>
                <a:tab pos="2341563" algn="l"/>
                <a:tab pos="2749550" algn="l"/>
                <a:tab pos="3157538" algn="l"/>
                <a:tab pos="3563938" algn="l"/>
                <a:tab pos="3971925" algn="l"/>
                <a:tab pos="4379913" algn="l"/>
                <a:tab pos="4787900" algn="l"/>
                <a:tab pos="5194300" algn="l"/>
                <a:tab pos="5602288" algn="l"/>
                <a:tab pos="6010275" algn="l"/>
                <a:tab pos="6416675" algn="l"/>
                <a:tab pos="6824663" algn="l"/>
                <a:tab pos="7232650" algn="l"/>
                <a:tab pos="7640638" algn="l"/>
                <a:tab pos="8047038" algn="l"/>
              </a:tabLst>
            </a:pPr>
            <a:r>
              <a:rPr lang="en-GB" altLang="en-US" sz="2900" i="1">
                <a:latin typeface="Rockwell" panose="02060603020205020403" pitchFamily="18" charset="0"/>
              </a:rPr>
              <a:t>India</a:t>
            </a:r>
          </a:p>
          <a:p>
            <a:pPr marL="290513" indent="-290513">
              <a:lnSpc>
                <a:spcPct val="93000"/>
              </a:lnSpc>
              <a:spcBef>
                <a:spcPts val="725"/>
              </a:spcBef>
              <a:buFont typeface="Wingdings" panose="05000000000000000000" pitchFamily="2" charset="2"/>
              <a:buChar char="§"/>
              <a:tabLst>
                <a:tab pos="304800" algn="l"/>
                <a:tab pos="712788" algn="l"/>
                <a:tab pos="1119188" algn="l"/>
                <a:tab pos="1527175" algn="l"/>
                <a:tab pos="1935163" algn="l"/>
                <a:tab pos="2341563" algn="l"/>
                <a:tab pos="2749550" algn="l"/>
                <a:tab pos="3157538" algn="l"/>
                <a:tab pos="3563938" algn="l"/>
                <a:tab pos="3971925" algn="l"/>
                <a:tab pos="4379913" algn="l"/>
                <a:tab pos="4787900" algn="l"/>
                <a:tab pos="5194300" algn="l"/>
                <a:tab pos="5602288" algn="l"/>
                <a:tab pos="6010275" algn="l"/>
                <a:tab pos="6416675" algn="l"/>
                <a:tab pos="6824663" algn="l"/>
                <a:tab pos="7232650" algn="l"/>
                <a:tab pos="7640638" algn="l"/>
                <a:tab pos="8047038" algn="l"/>
              </a:tabLst>
            </a:pPr>
            <a:r>
              <a:rPr lang="en-GB" altLang="en-US" sz="2900" i="1">
                <a:latin typeface="Rockwell" panose="02060603020205020403" pitchFamily="18" charset="0"/>
              </a:rPr>
              <a:t>Pakistan</a:t>
            </a:r>
          </a:p>
          <a:p>
            <a:pPr marL="290513" indent="-290513">
              <a:lnSpc>
                <a:spcPct val="93000"/>
              </a:lnSpc>
              <a:spcBef>
                <a:spcPts val="725"/>
              </a:spcBef>
              <a:buFont typeface="Wingdings" panose="05000000000000000000" pitchFamily="2" charset="2"/>
              <a:buChar char="§"/>
              <a:tabLst>
                <a:tab pos="304800" algn="l"/>
                <a:tab pos="712788" algn="l"/>
                <a:tab pos="1119188" algn="l"/>
                <a:tab pos="1527175" algn="l"/>
                <a:tab pos="1935163" algn="l"/>
                <a:tab pos="2341563" algn="l"/>
                <a:tab pos="2749550" algn="l"/>
                <a:tab pos="3157538" algn="l"/>
                <a:tab pos="3563938" algn="l"/>
                <a:tab pos="3971925" algn="l"/>
                <a:tab pos="4379913" algn="l"/>
                <a:tab pos="4787900" algn="l"/>
                <a:tab pos="5194300" algn="l"/>
                <a:tab pos="5602288" algn="l"/>
                <a:tab pos="6010275" algn="l"/>
                <a:tab pos="6416675" algn="l"/>
                <a:tab pos="6824663" algn="l"/>
                <a:tab pos="7232650" algn="l"/>
                <a:tab pos="7640638" algn="l"/>
                <a:tab pos="8047038" algn="l"/>
              </a:tabLst>
            </a:pPr>
            <a:r>
              <a:rPr lang="en-GB" altLang="en-US" sz="2900" i="1">
                <a:latin typeface="Rockwell" panose="02060603020205020403" pitchFamily="18" charset="0"/>
              </a:rPr>
              <a:t>North Korea</a:t>
            </a:r>
          </a:p>
          <a:p>
            <a:pPr marL="290513" indent="-290513">
              <a:lnSpc>
                <a:spcPct val="93000"/>
              </a:lnSpc>
              <a:spcBef>
                <a:spcPts val="725"/>
              </a:spcBef>
              <a:buNone/>
              <a:tabLst>
                <a:tab pos="304800" algn="l"/>
                <a:tab pos="712788" algn="l"/>
                <a:tab pos="1119188" algn="l"/>
                <a:tab pos="1527175" algn="l"/>
                <a:tab pos="1935163" algn="l"/>
                <a:tab pos="2341563" algn="l"/>
                <a:tab pos="2749550" algn="l"/>
                <a:tab pos="3157538" algn="l"/>
                <a:tab pos="3563938" algn="l"/>
                <a:tab pos="3971925" algn="l"/>
                <a:tab pos="4379913" algn="l"/>
                <a:tab pos="4787900" algn="l"/>
                <a:tab pos="5194300" algn="l"/>
                <a:tab pos="5602288" algn="l"/>
                <a:tab pos="6010275" algn="l"/>
                <a:tab pos="6416675" algn="l"/>
                <a:tab pos="6824663" algn="l"/>
                <a:tab pos="7232650" algn="l"/>
                <a:tab pos="7640638" algn="l"/>
                <a:tab pos="8047038" algn="l"/>
              </a:tabLst>
            </a:pPr>
            <a:endParaRPr lang="en-GB" altLang="en-US" sz="2900" i="1">
              <a:latin typeface="Frutiger 45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1845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546226" y="5114926"/>
            <a:ext cx="9142413" cy="177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000000"/>
                </a:solidFill>
                <a:latin typeface="Calibri" panose="020F0502020204030204" pitchFamily="34" charset="0"/>
                <a:ea typeface="Noto Sans CJK SC Regular" charset="0"/>
                <a:cs typeface="Noto Sans CJK SC Regular" charset="0"/>
              </a:defRPr>
            </a:lvl9pPr>
          </a:lstStyle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GB" altLang="en-US" sz="1750" dirty="0">
                <a:latin typeface="Rockwell" panose="02060603020205020403" pitchFamily="18" charset="0"/>
              </a:rPr>
              <a:t> It’s a lot less than in 1980s, when there were 70,000 warheads (nuclear bombs)!</a:t>
            </a:r>
          </a:p>
          <a:p>
            <a:pPr defTabSz="449263">
              <a:spcBef>
                <a:spcPct val="20000"/>
              </a:spcBef>
              <a:buClrTx/>
              <a:buSzTx/>
              <a:defRPr/>
            </a:pPr>
            <a:endParaRPr lang="en-GB" altLang="en-US" sz="1750" dirty="0">
              <a:latin typeface="Rockwell" panose="02060603020205020403" pitchFamily="18" charset="0"/>
            </a:endParaRPr>
          </a:p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GB" altLang="en-US" sz="1750" dirty="0">
                <a:latin typeface="Rockwell" panose="02060603020205020403" pitchFamily="18" charset="0"/>
              </a:rPr>
              <a:t> 5000 of the warheads are ‘retired’ and will be got rid of in the next few years. </a:t>
            </a:r>
          </a:p>
          <a:p>
            <a:pPr defTabSz="449263">
              <a:spcBef>
                <a:spcPts val="0"/>
              </a:spcBef>
              <a:buClrTx/>
              <a:buSzTx/>
              <a:defRPr/>
            </a:pPr>
            <a:endParaRPr lang="en-GB" altLang="en-US" sz="1750" dirty="0">
              <a:latin typeface="Rockwell" panose="02060603020205020403" pitchFamily="18" charset="0"/>
            </a:endParaRPr>
          </a:p>
          <a:p>
            <a:pPr defTabSz="449263">
              <a:spcBef>
                <a:spcPct val="20000"/>
              </a:spcBef>
              <a:buClrTx/>
              <a:buSzTx/>
              <a:buFont typeface="Wingdings" panose="05000000000000000000" pitchFamily="2" charset="2"/>
              <a:buChar char="§"/>
              <a:defRPr/>
            </a:pPr>
            <a:r>
              <a:rPr lang="en-GB" altLang="en-US" sz="1750" dirty="0">
                <a:latin typeface="Rockwell" panose="02060603020205020403" pitchFamily="18" charset="0"/>
              </a:rPr>
              <a:t> But lots of the countries are increasing or ‘upgrading’ theirs</a:t>
            </a:r>
          </a:p>
        </p:txBody>
      </p:sp>
      <p:sp>
        <p:nvSpPr>
          <p:cNvPr id="229380" name="TextBox 2"/>
          <p:cNvSpPr txBox="1">
            <a:spLocks noChangeArrowheads="1"/>
          </p:cNvSpPr>
          <p:nvPr/>
        </p:nvSpPr>
        <p:spPr bwMode="auto">
          <a:xfrm>
            <a:off x="3071664" y="4489649"/>
            <a:ext cx="58356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ct val="73000"/>
              </a:lnSpc>
              <a:spcBef>
                <a:spcPts val="550"/>
              </a:spcBef>
              <a:buNone/>
            </a:pPr>
            <a:r>
              <a:rPr lang="en-GB" altLang="en-US" sz="3000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= 13,865 in total!</a:t>
            </a:r>
          </a:p>
        </p:txBody>
      </p:sp>
      <p:pic>
        <p:nvPicPr>
          <p:cNvPr id="4098" name="Picture 2" descr="https://www.sipri.org/sites/default/files/inline-images/World%20Nuclear%20Forces%20Map%20YB%20SUMMA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48" y="188640"/>
            <a:ext cx="839152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17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1919288" y="184151"/>
            <a:ext cx="8990012" cy="790575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000" dirty="0">
                <a:solidFill>
                  <a:sysClr val="windowText" lastClr="000000"/>
                </a:solidFill>
                <a:latin typeface="Rockwell Extra Bold" pitchFamily="18" charset="0"/>
              </a:rPr>
              <a:t>What we’ll do in this </a:t>
            </a:r>
            <a:r>
              <a:rPr lang="en-GB" sz="4000" dirty="0" smtClean="0">
                <a:solidFill>
                  <a:sysClr val="windowText" lastClr="000000"/>
                </a:solidFill>
                <a:latin typeface="Rockwell Extra Bold" pitchFamily="18" charset="0"/>
              </a:rPr>
              <a:t>workshop:</a:t>
            </a:r>
            <a:endParaRPr lang="en-GB" sz="4000" dirty="0">
              <a:solidFill>
                <a:sysClr val="windowText" lastClr="000000"/>
              </a:solidFill>
              <a:latin typeface="Rockwell Extra Bold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7500" y="1231900"/>
            <a:ext cx="9626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Rockwell" panose="02060603020205020403" pitchFamily="18" charset="0"/>
              </a:rPr>
              <a:t>Learn about the bombings of Hiroshima and Nagasaki, and their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Rockwell" panose="02060603020205020403" pitchFamily="18" charset="0"/>
              </a:rPr>
              <a:t>Make artwork based on an eye-witness account of the bombing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Rockwell" panose="02060603020205020403" pitchFamily="18" charset="0"/>
              </a:rPr>
              <a:t>Compare our artwork with art by </a:t>
            </a:r>
            <a:r>
              <a:rPr lang="en-US" sz="2000" dirty="0" err="1" smtClean="0">
                <a:latin typeface="Rockwell" panose="02060603020205020403" pitchFamily="18" charset="0"/>
              </a:rPr>
              <a:t>Hibakusha</a:t>
            </a:r>
            <a:endParaRPr lang="en-GB" sz="2000" dirty="0">
              <a:latin typeface="Rockwell" panose="020606030202050204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586" y="2978951"/>
            <a:ext cx="4691296" cy="387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6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1979613" y="190501"/>
            <a:ext cx="8229600" cy="1312863"/>
          </a:xfrm>
          <a:prstGeom prst="rect">
            <a:avLst/>
          </a:prstGeom>
          <a:solidFill>
            <a:srgbClr val="FF00FF"/>
          </a:solidFill>
        </p:spPr>
        <p:txBody>
          <a:bodyPr vert="horz" lIns="81639" tIns="42452" rIns="81639" bIns="4245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3000"/>
              </a:lnSpc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GB" altLang="en-US" sz="3600" b="1" dirty="0" smtClean="0">
                <a:latin typeface="Rockwell" panose="02060603020205020403" pitchFamily="18" charset="0"/>
              </a:rPr>
              <a:t>When was the first nuclear bomb used against people?</a:t>
            </a:r>
            <a:endParaRPr lang="en-GB" altLang="en-US" sz="3600" b="1" dirty="0">
              <a:latin typeface="Rockwell" panose="02060603020205020403" pitchFamily="18" charset="0"/>
            </a:endParaRPr>
          </a:p>
        </p:txBody>
      </p:sp>
      <p:sp>
        <p:nvSpPr>
          <p:cNvPr id="3" name="Rectangle 1"/>
          <p:cNvSpPr txBox="1">
            <a:spLocks noChangeArrowheads="1"/>
          </p:cNvSpPr>
          <p:nvPr/>
        </p:nvSpPr>
        <p:spPr>
          <a:xfrm>
            <a:off x="1979613" y="2527301"/>
            <a:ext cx="8229600" cy="1312863"/>
          </a:xfrm>
          <a:prstGeom prst="rect">
            <a:avLst/>
          </a:prstGeom>
          <a:solidFill>
            <a:srgbClr val="FF00FF"/>
          </a:solidFill>
        </p:spPr>
        <p:txBody>
          <a:bodyPr vert="horz" lIns="81639" tIns="42452" rIns="81639" bIns="42452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3000"/>
              </a:lnSpc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n-GB" altLang="en-US" sz="3600" b="1" dirty="0" smtClean="0">
                <a:latin typeface="Rockwell" panose="02060603020205020403" pitchFamily="18" charset="0"/>
              </a:rPr>
              <a:t>Where was the first nuclear bomb used against people?</a:t>
            </a:r>
            <a:endParaRPr lang="en-GB" altLang="en-US" sz="3600" b="1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5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" t="3177" r="5984" b="16939"/>
          <a:stretch>
            <a:fillRect/>
          </a:stretch>
        </p:blipFill>
        <p:spPr bwMode="auto">
          <a:xfrm>
            <a:off x="1558925" y="-3175"/>
            <a:ext cx="8985250" cy="645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782888" y="6453188"/>
            <a:ext cx="6913562" cy="1771650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n-GB" sz="3000" b="1" dirty="0">
                <a:solidFill>
                  <a:prstClr val="black"/>
                </a:solidFill>
                <a:latin typeface="Rockwell" pitchFamily="18" charset="0"/>
              </a:rPr>
              <a:t>6</a:t>
            </a:r>
            <a:r>
              <a:rPr lang="en-GB" sz="3000" b="1" baseline="30000" dirty="0">
                <a:solidFill>
                  <a:prstClr val="black"/>
                </a:solidFill>
                <a:latin typeface="Rockwell" pitchFamily="18" charset="0"/>
              </a:rPr>
              <a:t>th</a:t>
            </a:r>
            <a:r>
              <a:rPr lang="en-GB" sz="3000" b="1" dirty="0">
                <a:solidFill>
                  <a:prstClr val="black"/>
                </a:solidFill>
                <a:latin typeface="Rockwell" pitchFamily="18" charset="0"/>
              </a:rPr>
              <a:t> August 1945: </a:t>
            </a:r>
            <a:r>
              <a:rPr lang="en-GB" sz="3000" dirty="0">
                <a:solidFill>
                  <a:prstClr val="black"/>
                </a:solidFill>
                <a:latin typeface="Rockwell" panose="02060603020205020403" pitchFamily="18" charset="0"/>
              </a:rPr>
              <a:t>The bomb is dropped on Hiroshima</a:t>
            </a:r>
            <a:br>
              <a:rPr lang="en-GB" sz="3000" dirty="0">
                <a:solidFill>
                  <a:prstClr val="black"/>
                </a:solidFill>
                <a:latin typeface="Rockwell" panose="02060603020205020403" pitchFamily="18" charset="0"/>
              </a:rPr>
            </a:br>
            <a:r>
              <a:rPr lang="en-GB" dirty="0">
                <a:solidFill>
                  <a:prstClr val="black"/>
                </a:solidFill>
              </a:rPr>
              <a:t/>
            </a:r>
            <a:br>
              <a:rPr lang="en-GB" dirty="0">
                <a:solidFill>
                  <a:prstClr val="black"/>
                </a:solidFill>
              </a:rPr>
            </a:br>
            <a:r>
              <a:rPr lang="en-GB" dirty="0">
                <a:solidFill>
                  <a:prstClr val="black"/>
                </a:solidFill>
              </a:rPr>
              <a:t/>
            </a:r>
            <a:br>
              <a:rPr lang="en-GB" dirty="0">
                <a:solidFill>
                  <a:prstClr val="black"/>
                </a:solidFill>
              </a:rPr>
            </a:b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t="2953" r="3729" b="13318"/>
          <a:stretch>
            <a:fillRect/>
          </a:stretch>
        </p:blipFill>
        <p:spPr bwMode="auto">
          <a:xfrm>
            <a:off x="1631950" y="115889"/>
            <a:ext cx="8928100" cy="641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6485011"/>
      </p:ext>
    </p:extLst>
  </p:cSld>
  <p:clrMapOvr>
    <a:masterClrMapping/>
  </p:clrMapOvr>
  <p:transition advTm="8192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333376"/>
            <a:ext cx="8858250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Box 6"/>
          <p:cNvSpPr txBox="1">
            <a:spLocks noChangeArrowheads="1"/>
          </p:cNvSpPr>
          <p:nvPr/>
        </p:nvSpPr>
        <p:spPr bwMode="auto">
          <a:xfrm>
            <a:off x="7354888" y="6237288"/>
            <a:ext cx="3313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Hairyegg; https://creativecommons.org/licenses/by-sa/2.0/legalcode</a:t>
            </a:r>
          </a:p>
        </p:txBody>
      </p:sp>
    </p:spTree>
    <p:extLst>
      <p:ext uri="{BB962C8B-B14F-4D97-AF65-F5344CB8AC3E}">
        <p14:creationId xmlns:p14="http://schemas.microsoft.com/office/powerpoint/2010/main" val="125422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518"/>
            <a:ext cx="9373338" cy="688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9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344" y="0"/>
            <a:ext cx="8664086" cy="702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7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98318" y="-184666"/>
            <a:ext cx="657103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b="0" i="0" dirty="0" err="1" smtClean="0">
                <a:solidFill>
                  <a:srgbClr val="000000"/>
                </a:solidFill>
                <a:effectLst/>
                <a:latin typeface="PingFang SC"/>
              </a:rPr>
              <a:t>被爆者</a:t>
            </a:r>
            <a:endParaRPr lang="en-GB" sz="16600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30700" y="2286000"/>
            <a:ext cx="297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Rockwell" panose="02060603020205020403" pitchFamily="18" charset="0"/>
              </a:rPr>
              <a:t>Hibakusha</a:t>
            </a:r>
            <a:endParaRPr lang="en-GB" dirty="0">
              <a:latin typeface="Rockwell" panose="020606030202050204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5600" y="3055441"/>
            <a:ext cx="89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Rockwell" panose="02060603020205020403" pitchFamily="18" charset="0"/>
              </a:rPr>
              <a:t>Person affected by the (Hiroshima or Nagasaki) bomb</a:t>
            </a:r>
            <a:endParaRPr lang="en-GB" sz="1100" i="1" dirty="0">
              <a:latin typeface="Rockwell" panose="020606030202050204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928" y="3733502"/>
            <a:ext cx="2277372" cy="3035597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6" r="32294"/>
          <a:stretch/>
        </p:blipFill>
        <p:spPr bwMode="auto">
          <a:xfrm>
            <a:off x="6604000" y="3733502"/>
            <a:ext cx="2286000" cy="313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40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98318" y="-184666"/>
            <a:ext cx="6571030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600" b="0" i="0" dirty="0" err="1" smtClean="0">
                <a:solidFill>
                  <a:srgbClr val="000000"/>
                </a:solidFill>
                <a:effectLst/>
                <a:latin typeface="PingFang SC"/>
              </a:rPr>
              <a:t>被爆者</a:t>
            </a:r>
            <a:endParaRPr lang="en-GB" sz="16600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28600" y="2462212"/>
            <a:ext cx="8229600" cy="1346200"/>
          </a:xfrm>
          <a:prstGeom prst="rect">
            <a:avLst/>
          </a:prstGeom>
          <a:solidFill>
            <a:srgbClr val="99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>
                <a:solidFill>
                  <a:srgbClr val="000000"/>
                </a:solidFill>
                <a:latin typeface="Rockwell" pitchFamily="18" charset="0"/>
              </a:rPr>
              <a:t>How </a:t>
            </a:r>
            <a:r>
              <a:rPr lang="en-GB" altLang="en-US" sz="3600" b="1" dirty="0">
                <a:solidFill>
                  <a:srgbClr val="000000"/>
                </a:solidFill>
                <a:latin typeface="Rockwell" pitchFamily="18" charset="0"/>
              </a:rPr>
              <a:t>many </a:t>
            </a:r>
            <a:r>
              <a:rPr lang="en-GB" altLang="en-US" sz="3600" b="1" dirty="0" err="1" smtClean="0">
                <a:solidFill>
                  <a:srgbClr val="000000"/>
                </a:solidFill>
                <a:latin typeface="Rockwell" pitchFamily="18" charset="0"/>
              </a:rPr>
              <a:t>Hibakusha</a:t>
            </a:r>
            <a:r>
              <a:rPr lang="en-GB" altLang="en-US" sz="3600" b="1" dirty="0" smtClean="0">
                <a:solidFill>
                  <a:srgbClr val="000000"/>
                </a:solidFill>
                <a:latin typeface="Rockwell" pitchFamily="18" charset="0"/>
              </a:rPr>
              <a:t> are alive today? </a:t>
            </a:r>
            <a:endParaRPr lang="en-GB" altLang="en-US" sz="3600" b="1" dirty="0">
              <a:solidFill>
                <a:srgbClr val="000000"/>
              </a:solidFill>
              <a:latin typeface="Rockwell" pitchFamily="18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28600" y="3903662"/>
            <a:ext cx="8229600" cy="2563812"/>
          </a:xfrm>
          <a:prstGeom prst="rect">
            <a:avLst/>
          </a:prstGeom>
          <a:solidFill>
            <a:srgbClr val="9966CC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2452" rIns="81639" bIns="42452"/>
          <a:lstStyle>
            <a:lvl1pPr marL="525463" indent="-525463">
              <a:spcBef>
                <a:spcPct val="20000"/>
              </a:spcBef>
              <a:buFont typeface="Arial" pitchFamily="34" charset="0"/>
              <a:buChar char="•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525463" algn="l"/>
                <a:tab pos="930275" algn="l"/>
                <a:tab pos="1338263" algn="l"/>
                <a:tab pos="1746250" algn="l"/>
                <a:tab pos="2154238" algn="l"/>
                <a:tab pos="2560638" algn="l"/>
                <a:tab pos="2968625" algn="l"/>
                <a:tab pos="3376613" algn="l"/>
                <a:tab pos="3783013" algn="l"/>
                <a:tab pos="4191000" algn="l"/>
                <a:tab pos="4598988" algn="l"/>
                <a:tab pos="5005388" algn="l"/>
                <a:tab pos="5413375" algn="l"/>
                <a:tab pos="5821363" algn="l"/>
                <a:tab pos="6229350" algn="l"/>
                <a:tab pos="6635750" algn="l"/>
                <a:tab pos="7043738" algn="l"/>
                <a:tab pos="7451725" algn="l"/>
                <a:tab pos="7858125" algn="l"/>
                <a:tab pos="8266113" algn="l"/>
                <a:tab pos="86741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725"/>
              </a:spcBef>
              <a:buFont typeface="Wingdings" pitchFamily="2" charset="2"/>
              <a:buAutoNum type="alphaLcParenR"/>
            </a:pPr>
            <a:r>
              <a:rPr lang="en-GB" altLang="en-US" sz="2900" dirty="0" smtClean="0">
                <a:solidFill>
                  <a:srgbClr val="000000"/>
                </a:solidFill>
                <a:latin typeface="Rockwell" pitchFamily="18" charset="0"/>
              </a:rPr>
              <a:t>180</a:t>
            </a:r>
            <a:endParaRPr lang="en-GB" altLang="en-US" sz="2900" dirty="0">
              <a:solidFill>
                <a:srgbClr val="000000"/>
              </a:solidFill>
              <a:latin typeface="Rockwell" pitchFamily="18" charset="0"/>
            </a:endParaRPr>
          </a:p>
          <a:p>
            <a:pPr>
              <a:spcBef>
                <a:spcPts val="725"/>
              </a:spcBef>
              <a:buFont typeface="Wingdings" pitchFamily="2" charset="2"/>
              <a:buAutoNum type="alphaLcParenR"/>
            </a:pPr>
            <a:r>
              <a:rPr lang="en-GB" altLang="en-US" sz="2900" dirty="0" smtClean="0">
                <a:solidFill>
                  <a:srgbClr val="000000"/>
                </a:solidFill>
                <a:latin typeface="Rockwell" pitchFamily="18" charset="0"/>
              </a:rPr>
              <a:t>1,900</a:t>
            </a:r>
            <a:endParaRPr lang="en-GB" altLang="en-US" sz="2900" dirty="0">
              <a:solidFill>
                <a:srgbClr val="000000"/>
              </a:solidFill>
              <a:latin typeface="Rockwell" pitchFamily="18" charset="0"/>
            </a:endParaRPr>
          </a:p>
          <a:p>
            <a:pPr>
              <a:spcBef>
                <a:spcPts val="725"/>
              </a:spcBef>
              <a:buFont typeface="Wingdings" pitchFamily="2" charset="2"/>
              <a:buAutoNum type="alphaLcParenR"/>
            </a:pPr>
            <a:r>
              <a:rPr lang="en-GB" altLang="en-US" sz="2900" dirty="0" smtClean="0">
                <a:solidFill>
                  <a:srgbClr val="000000"/>
                </a:solidFill>
                <a:latin typeface="Rockwell" pitchFamily="18" charset="0"/>
              </a:rPr>
              <a:t>17,000</a:t>
            </a:r>
          </a:p>
          <a:p>
            <a:pPr>
              <a:spcBef>
                <a:spcPts val="725"/>
              </a:spcBef>
              <a:buFont typeface="Wingdings" pitchFamily="2" charset="2"/>
              <a:buAutoNum type="alphaLcParenR"/>
            </a:pPr>
            <a:r>
              <a:rPr lang="en-US" altLang="en-US" sz="2900" dirty="0" smtClean="0">
                <a:solidFill>
                  <a:srgbClr val="000000"/>
                </a:solidFill>
                <a:latin typeface="Rockwell" pitchFamily="18" charset="0"/>
              </a:rPr>
              <a:t>150,000</a:t>
            </a:r>
            <a:endParaRPr lang="en-GB" altLang="en-US" sz="2900" dirty="0" smtClean="0">
              <a:solidFill>
                <a:srgbClr val="000000"/>
              </a:solidFill>
              <a:latin typeface="Rockwell" pitchFamily="18" charset="0"/>
            </a:endParaRPr>
          </a:p>
          <a:p>
            <a:pPr>
              <a:spcBef>
                <a:spcPts val="725"/>
              </a:spcBef>
              <a:buFont typeface="Wingdings" pitchFamily="2" charset="2"/>
              <a:buAutoNum type="alphaLcParenR"/>
            </a:pPr>
            <a:endParaRPr lang="en-GB" altLang="en-US" sz="2900" dirty="0">
              <a:solidFill>
                <a:srgbClr val="000000"/>
              </a:solidFill>
              <a:latin typeface="Rockwell" pitchFamily="18" charset="0"/>
            </a:endParaRPr>
          </a:p>
        </p:txBody>
      </p:sp>
      <p:sp>
        <p:nvSpPr>
          <p:cNvPr id="10" name="Rectangle 1"/>
          <p:cNvSpPr txBox="1">
            <a:spLocks noChangeArrowheads="1"/>
          </p:cNvSpPr>
          <p:nvPr/>
        </p:nvSpPr>
        <p:spPr>
          <a:xfrm>
            <a:off x="5302250" y="4242593"/>
            <a:ext cx="6311900" cy="188594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200" dirty="0" smtClean="0">
                <a:solidFill>
                  <a:sysClr val="windowText" lastClr="000000"/>
                </a:solidFill>
                <a:latin typeface="Rockwell" panose="02060603020205020403" pitchFamily="18" charset="0"/>
              </a:rPr>
              <a:t>The government of Japan have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Rockwell" panose="02060603020205020403" pitchFamily="18" charset="0"/>
              </a:rPr>
              <a:t>recognised</a:t>
            </a:r>
            <a:r>
              <a:rPr lang="en-US" sz="3200" dirty="0" smtClean="0">
                <a:solidFill>
                  <a:sysClr val="windowText" lastClr="000000"/>
                </a:solidFill>
                <a:latin typeface="Rockwell" panose="02060603020205020403" pitchFamily="18" charset="0"/>
              </a:rPr>
              <a:t> 145,000 living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Rockwell" panose="02060603020205020403" pitchFamily="18" charset="0"/>
              </a:rPr>
              <a:t>Hibakusha</a:t>
            </a:r>
            <a:r>
              <a:rPr lang="en-US" sz="3200" dirty="0" smtClean="0">
                <a:solidFill>
                  <a:sysClr val="windowText" lastClr="000000"/>
                </a:solidFill>
                <a:latin typeface="Rockwell" panose="02060603020205020403" pitchFamily="18" charset="0"/>
              </a:rPr>
              <a:t>.</a:t>
            </a:r>
            <a:endParaRPr lang="en-GB" sz="3200" dirty="0" smtClean="0">
              <a:solidFill>
                <a:sysClr val="windowText" lastClr="000000"/>
              </a:solidFill>
              <a:latin typeface="Rockwell" panose="02060603020205020403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3200" dirty="0">
              <a:solidFill>
                <a:sysClr val="windowText" lastClr="000000"/>
              </a:solidFill>
              <a:latin typeface="Rockwell" panose="02060603020205020403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200" dirty="0" smtClean="0">
                <a:solidFill>
                  <a:sysClr val="windowText" lastClr="000000"/>
                </a:solidFill>
                <a:latin typeface="Rockwell" panose="02060603020205020403" pitchFamily="18" charset="0"/>
              </a:rPr>
              <a:t>But there are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Rockwell" panose="02060603020205020403" pitchFamily="18" charset="0"/>
              </a:rPr>
              <a:t>Hibakusha</a:t>
            </a:r>
            <a:r>
              <a:rPr lang="en-US" sz="3200" dirty="0" smtClean="0">
                <a:solidFill>
                  <a:sysClr val="windowText" lastClr="000000"/>
                </a:solidFill>
                <a:latin typeface="Rockwell" panose="02060603020205020403" pitchFamily="18" charset="0"/>
              </a:rPr>
              <a:t> in Korea, and all over the world!</a:t>
            </a:r>
            <a:endParaRPr lang="en-GB" sz="3200" dirty="0">
              <a:solidFill>
                <a:sysClr val="windowText" lastClr="00000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01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249577"/>
            <a:ext cx="5593207" cy="46880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78600" y="1854666"/>
            <a:ext cx="4826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Rockwell" panose="02060603020205020403" pitchFamily="18" charset="0"/>
              </a:rPr>
              <a:t>Reflecting on the testimony we have just read, produce your own artwork in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Rockwell" panose="02060603020205020403" pitchFamily="18" charset="0"/>
              </a:rPr>
              <a:t>You could draw what happened when the bomb exploded, or you could produce something that reflects your feelings about the bombings.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Rockwell" panose="02060603020205020403" pitchFamily="18" charset="0"/>
              </a:rPr>
              <a:t>Why not focus on a ‘key concept’ written on the board?</a:t>
            </a:r>
            <a:endParaRPr lang="en-GB" sz="2000" dirty="0">
              <a:latin typeface="Rockwell" panose="02060603020205020403" pitchFamily="18" charset="0"/>
            </a:endParaRPr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6435725" y="924150"/>
            <a:ext cx="5111750" cy="650854"/>
          </a:xfrm>
          <a:prstGeom prst="rect">
            <a:avLst/>
          </a:prstGeom>
          <a:solidFill>
            <a:srgbClr val="0070C0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4000" dirty="0" smtClean="0">
                <a:solidFill>
                  <a:schemeClr val="bg1"/>
                </a:solidFill>
                <a:latin typeface="Rockwell Extra Bold" pitchFamily="18" charset="0"/>
              </a:rPr>
              <a:t>Your task</a:t>
            </a:r>
            <a:endParaRPr lang="en-GB" sz="40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43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495300" y="314550"/>
            <a:ext cx="11445875" cy="1082450"/>
          </a:xfrm>
          <a:prstGeom prst="rect">
            <a:avLst/>
          </a:prstGeom>
          <a:solidFill>
            <a:srgbClr val="0070C0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4000" dirty="0" smtClean="0">
                <a:solidFill>
                  <a:schemeClr val="bg1"/>
                </a:solidFill>
                <a:latin typeface="Rockwell Extra Bold" pitchFamily="18" charset="0"/>
              </a:rPr>
              <a:t>How did your artwork compare to the art of some </a:t>
            </a:r>
            <a:r>
              <a:rPr lang="en-US" sz="4000" dirty="0" err="1" smtClean="0">
                <a:solidFill>
                  <a:schemeClr val="bg1"/>
                </a:solidFill>
                <a:latin typeface="Rockwell Extra Bold" pitchFamily="18" charset="0"/>
              </a:rPr>
              <a:t>Hibakusha</a:t>
            </a:r>
            <a:r>
              <a:rPr lang="en-US" sz="4000" dirty="0">
                <a:solidFill>
                  <a:schemeClr val="bg1"/>
                </a:solidFill>
                <a:latin typeface="Rockwell Extra Bold" pitchFamily="18" charset="0"/>
              </a:rPr>
              <a:t>?</a:t>
            </a:r>
            <a:endParaRPr lang="en-GB" sz="40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697164"/>
            <a:ext cx="3449764" cy="4813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264" y="1697164"/>
            <a:ext cx="3446269" cy="4813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598" y="1697164"/>
            <a:ext cx="3635131" cy="4926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986" y="177800"/>
            <a:ext cx="7861113" cy="6511032"/>
          </a:xfrm>
          <a:prstGeom prst="rect">
            <a:avLst/>
          </a:prstGeom>
        </p:spPr>
      </p:pic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>
          <a:xfrm>
            <a:off x="165100" y="311151"/>
            <a:ext cx="4824412" cy="1885949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dirty="0" smtClean="0">
                <a:solidFill>
                  <a:sysClr val="windowText" lastClr="000000"/>
                </a:solidFill>
                <a:latin typeface="Rockwell" panose="02060603020205020403" pitchFamily="18" charset="0"/>
              </a:rPr>
              <a:t>We’re going to read one person’s account of experiencing an atomic bomb exploding.</a:t>
            </a:r>
            <a:endParaRPr lang="en-GB" sz="3200" dirty="0">
              <a:solidFill>
                <a:sysClr val="windowText" lastClr="000000"/>
              </a:solidFill>
              <a:latin typeface="Rockwell" panose="02060603020205020403" pitchFamily="18" charset="0"/>
            </a:endParaRPr>
          </a:p>
        </p:txBody>
      </p:sp>
      <p:sp>
        <p:nvSpPr>
          <p:cNvPr id="6" name="Rectangle 1"/>
          <p:cNvSpPr txBox="1">
            <a:spLocks noChangeArrowheads="1"/>
          </p:cNvSpPr>
          <p:nvPr/>
        </p:nvSpPr>
        <p:spPr>
          <a:xfrm>
            <a:off x="2577306" y="2676525"/>
            <a:ext cx="4824412" cy="1885949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dirty="0" smtClean="0">
                <a:solidFill>
                  <a:sysClr val="windowText" lastClr="000000"/>
                </a:solidFill>
                <a:latin typeface="Rockwell" panose="02060603020205020403" pitchFamily="18" charset="0"/>
              </a:rPr>
              <a:t>There will be talk of injury, destruction, and death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US" sz="3200" dirty="0">
              <a:solidFill>
                <a:sysClr val="windowText" lastClr="000000"/>
              </a:solidFill>
              <a:latin typeface="Rockwell" panose="02060603020205020403" pitchFamily="18" charset="0"/>
            </a:endParaRP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200" dirty="0" smtClean="0">
                <a:solidFill>
                  <a:sysClr val="windowText" lastClr="000000"/>
                </a:solidFill>
                <a:latin typeface="Rockwell" panose="02060603020205020403" pitchFamily="18" charset="0"/>
              </a:rPr>
              <a:t>You don’t have to join in, and can leave the room if you need to.</a:t>
            </a:r>
            <a:endParaRPr lang="en-GB" sz="3200" dirty="0">
              <a:solidFill>
                <a:sysClr val="windowText" lastClr="000000"/>
              </a:solidFill>
              <a:latin typeface="Rockwell" panose="02060603020205020403" pitchFamily="18" charset="0"/>
            </a:endParaRPr>
          </a:p>
        </p:txBody>
      </p:sp>
      <p:sp>
        <p:nvSpPr>
          <p:cNvPr id="7" name="Rectangle 1"/>
          <p:cNvSpPr txBox="1">
            <a:spLocks noChangeArrowheads="1"/>
          </p:cNvSpPr>
          <p:nvPr/>
        </p:nvSpPr>
        <p:spPr>
          <a:xfrm>
            <a:off x="584200" y="5041900"/>
            <a:ext cx="4165600" cy="1300855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3200" dirty="0" smtClean="0">
                <a:solidFill>
                  <a:sysClr val="windowText" lastClr="000000"/>
                </a:solidFill>
                <a:latin typeface="Rockwell" panose="02060603020205020403" pitchFamily="18" charset="0"/>
              </a:rPr>
              <a:t>Would anyone like to begin reading?</a:t>
            </a:r>
            <a:endParaRPr lang="en-GB" sz="3200" dirty="0">
              <a:solidFill>
                <a:sysClr val="windowText" lastClr="00000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95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495300" y="314550"/>
            <a:ext cx="11445875" cy="1082450"/>
          </a:xfrm>
          <a:prstGeom prst="rect">
            <a:avLst/>
          </a:prstGeom>
          <a:solidFill>
            <a:srgbClr val="0070C0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4000" dirty="0" smtClean="0">
                <a:solidFill>
                  <a:schemeClr val="bg1"/>
                </a:solidFill>
                <a:latin typeface="Rockwell Extra Bold" pitchFamily="18" charset="0"/>
              </a:rPr>
              <a:t>How did your artwork compare to the art of some </a:t>
            </a:r>
            <a:r>
              <a:rPr lang="en-US" sz="4000" dirty="0" err="1" smtClean="0">
                <a:solidFill>
                  <a:schemeClr val="bg1"/>
                </a:solidFill>
                <a:latin typeface="Rockwell Extra Bold" pitchFamily="18" charset="0"/>
              </a:rPr>
              <a:t>Hibakusha</a:t>
            </a:r>
            <a:r>
              <a:rPr lang="en-US" sz="4000" dirty="0">
                <a:solidFill>
                  <a:schemeClr val="bg1"/>
                </a:solidFill>
                <a:latin typeface="Rockwell Extra Bold" pitchFamily="18" charset="0"/>
              </a:rPr>
              <a:t>?</a:t>
            </a:r>
            <a:endParaRPr lang="en-GB" sz="40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7" y="2074037"/>
            <a:ext cx="5522585" cy="38862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45" y="2074037"/>
            <a:ext cx="5473133" cy="388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495300" y="314550"/>
            <a:ext cx="11445875" cy="1082450"/>
          </a:xfrm>
          <a:prstGeom prst="rect">
            <a:avLst/>
          </a:prstGeom>
          <a:solidFill>
            <a:srgbClr val="0070C0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4000" dirty="0" smtClean="0">
                <a:solidFill>
                  <a:schemeClr val="bg1"/>
                </a:solidFill>
                <a:latin typeface="Rockwell Extra Bold" pitchFamily="18" charset="0"/>
              </a:rPr>
              <a:t>How did your artwork compare to the art of some </a:t>
            </a:r>
            <a:r>
              <a:rPr lang="en-US" sz="4000" dirty="0" err="1" smtClean="0">
                <a:solidFill>
                  <a:schemeClr val="bg1"/>
                </a:solidFill>
                <a:latin typeface="Rockwell Extra Bold" pitchFamily="18" charset="0"/>
              </a:rPr>
              <a:t>Hibakusha</a:t>
            </a:r>
            <a:r>
              <a:rPr lang="en-US" sz="4000" dirty="0">
                <a:solidFill>
                  <a:schemeClr val="bg1"/>
                </a:solidFill>
                <a:latin typeface="Rockwell Extra Bold" pitchFamily="18" charset="0"/>
              </a:rPr>
              <a:t>?</a:t>
            </a:r>
            <a:endParaRPr lang="en-GB" sz="40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2414524"/>
            <a:ext cx="4783518" cy="340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628" y="2414524"/>
            <a:ext cx="4742719" cy="34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9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2743200" y="2295750"/>
            <a:ext cx="6934200" cy="1082450"/>
          </a:xfrm>
          <a:prstGeom prst="rect">
            <a:avLst/>
          </a:prstGeom>
          <a:solidFill>
            <a:srgbClr val="0070C0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4000" dirty="0" smtClean="0">
                <a:solidFill>
                  <a:schemeClr val="bg1"/>
                </a:solidFill>
                <a:latin typeface="Rockwell Extra Bold" pitchFamily="18" charset="0"/>
              </a:rPr>
              <a:t>Are these artworks political or personal?</a:t>
            </a:r>
            <a:endParaRPr lang="en-GB" sz="40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24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16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>
                <a:latin typeface="Rockwell" panose="02060603020205020403" pitchFamily="18" charset="0"/>
              </a:rPr>
              <a:t>The Hiroshima Panels</a:t>
            </a:r>
          </a:p>
          <a:p>
            <a:r>
              <a:rPr lang="en-US" dirty="0" smtClean="0">
                <a:latin typeface="Rockwell" panose="02060603020205020403" pitchFamily="18" charset="0"/>
              </a:rPr>
              <a:t>15 painted folding-panels made between 1950 and 1982, by </a:t>
            </a:r>
            <a:r>
              <a:rPr lang="en-US" dirty="0" err="1">
                <a:latin typeface="Rockwell" panose="02060603020205020403" pitchFamily="18" charset="0"/>
              </a:rPr>
              <a:t>I</a:t>
            </a:r>
            <a:r>
              <a:rPr lang="en-US" dirty="0" err="1" smtClean="0">
                <a:latin typeface="Rockwell" panose="02060603020205020403" pitchFamily="18" charset="0"/>
              </a:rPr>
              <a:t>ri</a:t>
            </a:r>
            <a:r>
              <a:rPr lang="en-US" dirty="0" smtClean="0">
                <a:latin typeface="Rockwell" panose="02060603020205020403" pitchFamily="18" charset="0"/>
              </a:rPr>
              <a:t> and </a:t>
            </a:r>
            <a:r>
              <a:rPr lang="en-US" dirty="0" err="1" smtClean="0">
                <a:latin typeface="Rockwell" panose="02060603020205020403" pitchFamily="18" charset="0"/>
              </a:rPr>
              <a:t>Toshi</a:t>
            </a:r>
            <a:r>
              <a:rPr lang="en-US" dirty="0" smtClean="0">
                <a:latin typeface="Rockwell" panose="02060603020205020403" pitchFamily="18" charset="0"/>
              </a:rPr>
              <a:t> </a:t>
            </a:r>
            <a:r>
              <a:rPr lang="en-US" dirty="0" err="1" smtClean="0">
                <a:latin typeface="Rockwell" panose="02060603020205020403" pitchFamily="18" charset="0"/>
              </a:rPr>
              <a:t>Maruki</a:t>
            </a:r>
            <a:r>
              <a:rPr lang="en-US" dirty="0" smtClean="0">
                <a:latin typeface="Rockwell" panose="02060603020205020403" pitchFamily="18" charset="0"/>
              </a:rPr>
              <a:t>.</a:t>
            </a:r>
          </a:p>
        </p:txBody>
      </p:sp>
      <p:pic>
        <p:nvPicPr>
          <p:cNvPr id="1026" name="Picture 2" descr="https://hibakushastories.org/wp-content/uploads/2016/11/Hiroshima-Panels-110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4032"/>
            <a:ext cx="1219200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84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2743200" y="2295750"/>
            <a:ext cx="6934200" cy="1082450"/>
          </a:xfrm>
          <a:prstGeom prst="rect">
            <a:avLst/>
          </a:prstGeom>
          <a:solidFill>
            <a:srgbClr val="0070C0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4000" dirty="0" smtClean="0">
                <a:solidFill>
                  <a:schemeClr val="bg1"/>
                </a:solidFill>
                <a:latin typeface="Rockwell Extra Bold" pitchFamily="18" charset="0"/>
              </a:rPr>
              <a:t>What do you think?</a:t>
            </a:r>
            <a:endParaRPr lang="en-GB" sz="4000" dirty="0">
              <a:solidFill>
                <a:schemeClr val="bg1"/>
              </a:solidFill>
              <a:latin typeface="Rockwell Extra Bol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06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1631950" y="115888"/>
            <a:ext cx="8578850" cy="131445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000" dirty="0">
                <a:latin typeface="Rockwell Extra Bold" pitchFamily="18" charset="0"/>
              </a:rPr>
              <a:t>What are the arguments </a:t>
            </a:r>
            <a:r>
              <a:rPr lang="en-GB" sz="4000" u="sng" dirty="0">
                <a:latin typeface="Rockwell Extra Bold" pitchFamily="18" charset="0"/>
              </a:rPr>
              <a:t>for</a:t>
            </a:r>
            <a:r>
              <a:rPr lang="en-GB" sz="4000" dirty="0">
                <a:latin typeface="Rockwell Extra Bold" pitchFamily="18" charset="0"/>
              </a:rPr>
              <a:t> </a:t>
            </a:r>
            <a:r>
              <a:rPr lang="en-GB" sz="4000" dirty="0" smtClean="0">
                <a:latin typeface="Rockwell Extra Bold" pitchFamily="18" charset="0"/>
              </a:rPr>
              <a:t>the atomic </a:t>
            </a:r>
            <a:r>
              <a:rPr lang="en-GB" sz="4000" dirty="0">
                <a:latin typeface="Rockwell Extra Bold" pitchFamily="18" charset="0"/>
              </a:rPr>
              <a:t>bombings?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631950" y="1556792"/>
            <a:ext cx="4324350" cy="5229200"/>
          </a:xfrm>
          <a:solidFill>
            <a:srgbClr val="BF7FFF">
              <a:alpha val="50195"/>
            </a:srgbClr>
          </a:solidFill>
        </p:spPr>
        <p:txBody>
          <a:bodyPr/>
          <a:lstStyle/>
          <a:p>
            <a:pPr marL="311150" indent="-311150" eaLnBrk="1" hangingPunct="1">
              <a:spcBef>
                <a:spcPts val="700"/>
              </a:spcBef>
              <a:buFont typeface="Wingdings" panose="05000000000000000000" pitchFamily="2" charset="2"/>
              <a:buChar char="§"/>
              <a:tabLst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  <a:defRPr/>
            </a:pPr>
            <a:r>
              <a:rPr lang="en-GB" altLang="en-US" sz="2400" dirty="0">
                <a:latin typeface="Rockwell" panose="02060603020205020403" pitchFamily="18" charset="0"/>
              </a:rPr>
              <a:t>Saved lives: ended the war ASAP, saving lives overall by avoiding a land invasion</a:t>
            </a:r>
          </a:p>
          <a:p>
            <a:pPr marL="0" indent="0" eaLnBrk="1" hangingPunct="1">
              <a:spcBef>
                <a:spcPts val="700"/>
              </a:spcBef>
              <a:buNone/>
              <a:tabLst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  <a:defRPr/>
            </a:pPr>
            <a:endParaRPr lang="en-GB" altLang="en-US" sz="2400" dirty="0">
              <a:latin typeface="Rockwell" panose="02060603020205020403" pitchFamily="18" charset="0"/>
            </a:endParaRPr>
          </a:p>
          <a:p>
            <a:pPr marL="311150" indent="-311150" eaLnBrk="1" hangingPunct="1">
              <a:spcBef>
                <a:spcPts val="700"/>
              </a:spcBef>
              <a:buFont typeface="Wingdings" panose="05000000000000000000" pitchFamily="2" charset="2"/>
              <a:buChar char="§"/>
              <a:tabLst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  <a:defRPr/>
            </a:pPr>
            <a:r>
              <a:rPr lang="en-GB" altLang="en-US" sz="2400" dirty="0">
                <a:latin typeface="Rockwell" panose="02060603020205020403" pitchFamily="18" charset="0"/>
              </a:rPr>
              <a:t>Revenge for Japan’s attack on Pearl Harbour, and for the torture of American prisoners by Japanese soldiers</a:t>
            </a:r>
          </a:p>
          <a:p>
            <a:pPr marL="311150" indent="-311150" eaLnBrk="1" hangingPunct="1">
              <a:spcBef>
                <a:spcPts val="700"/>
              </a:spcBef>
              <a:buFont typeface="Wingdings" panose="05000000000000000000" pitchFamily="2" charset="2"/>
              <a:buChar char="§"/>
              <a:tabLst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  <a:defRPr/>
            </a:pPr>
            <a:endParaRPr lang="en-GB" altLang="en-US" sz="2400" dirty="0">
              <a:latin typeface="Rockwell" panose="02060603020205020403" pitchFamily="18" charset="0"/>
            </a:endParaRPr>
          </a:p>
          <a:p>
            <a:pPr marL="311150" indent="-311150" eaLnBrk="1" hangingPunct="1">
              <a:spcBef>
                <a:spcPts val="700"/>
              </a:spcBef>
              <a:buFont typeface="Wingdings" panose="05000000000000000000" pitchFamily="2" charset="2"/>
              <a:buChar char="§"/>
              <a:tabLst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  <a:defRPr/>
            </a:pPr>
            <a:r>
              <a:rPr lang="en-GB" altLang="en-US" sz="2400" dirty="0">
                <a:latin typeface="Rockwell" panose="02060603020205020403" pitchFamily="18" charset="0"/>
              </a:rPr>
              <a:t>Once the bomb was developed, it was always going to be used </a:t>
            </a:r>
          </a:p>
          <a:p>
            <a:pPr marL="0" indent="0" eaLnBrk="1" hangingPunct="1">
              <a:spcBef>
                <a:spcPts val="700"/>
              </a:spcBef>
              <a:buNone/>
              <a:tabLst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  <a:defRPr/>
            </a:pPr>
            <a:endParaRPr lang="en-GB" altLang="en-US" sz="2400" dirty="0">
              <a:latin typeface="Rockwell" panose="02060603020205020403" pitchFamily="18" charset="0"/>
            </a:endParaRPr>
          </a:p>
          <a:p>
            <a:pPr marL="0" indent="0" eaLnBrk="1" hangingPunct="1">
              <a:spcBef>
                <a:spcPts val="700"/>
              </a:spcBef>
              <a:buNone/>
              <a:tabLst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  <a:defRPr/>
            </a:pPr>
            <a:endParaRPr lang="en-GB" altLang="en-US" sz="2400" dirty="0">
              <a:latin typeface="Rockwell" panose="02060603020205020403" pitchFamily="18" charset="0"/>
            </a:endParaRPr>
          </a:p>
          <a:p>
            <a:pPr marL="0" indent="0" eaLnBrk="1" hangingPunct="1">
              <a:spcBef>
                <a:spcPts val="700"/>
              </a:spcBef>
              <a:buNone/>
              <a:tabLst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  <a:defRPr/>
            </a:pPr>
            <a:endParaRPr lang="en-GB" altLang="en-US" sz="2400" dirty="0">
              <a:latin typeface="Rockwell" panose="02060603020205020403" pitchFamily="18" charset="0"/>
            </a:endParaRPr>
          </a:p>
          <a:p>
            <a:pPr marL="311150" indent="-311150" eaLnBrk="1" hangingPunct="1">
              <a:spcBef>
                <a:spcPts val="700"/>
              </a:spcBef>
              <a:buFont typeface="Wingdings" panose="05000000000000000000" pitchFamily="2" charset="2"/>
              <a:buChar char="§"/>
              <a:tabLst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  <a:defRPr/>
            </a:pPr>
            <a:endParaRPr lang="en-GB" altLang="en-US" sz="2400" dirty="0">
              <a:latin typeface="Rockwell" panose="02060603020205020403" pitchFamily="18" charset="0"/>
            </a:endParaRPr>
          </a:p>
          <a:p>
            <a:pPr marL="0" indent="0" eaLnBrk="1" hangingPunct="1">
              <a:spcBef>
                <a:spcPts val="700"/>
              </a:spcBef>
              <a:buNone/>
              <a:tabLst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  <a:defRPr/>
            </a:pPr>
            <a:endParaRPr lang="en-GB" altLang="en-US" sz="2400" dirty="0">
              <a:latin typeface="Rockwell" panose="02060603020205020403" pitchFamily="18" charset="0"/>
            </a:endParaRPr>
          </a:p>
        </p:txBody>
      </p:sp>
      <p:pic>
        <p:nvPicPr>
          <p:cNvPr id="1198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1773238"/>
            <a:ext cx="4500562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TextBox 6"/>
          <p:cNvSpPr txBox="1">
            <a:spLocks noChangeArrowheads="1"/>
          </p:cNvSpPr>
          <p:nvPr/>
        </p:nvSpPr>
        <p:spPr bwMode="auto">
          <a:xfrm>
            <a:off x="9339263" y="5387976"/>
            <a:ext cx="12954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9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US National Archives</a:t>
            </a:r>
          </a:p>
        </p:txBody>
      </p:sp>
    </p:spTree>
    <p:extLst>
      <p:ext uri="{BB962C8B-B14F-4D97-AF65-F5344CB8AC3E}">
        <p14:creationId xmlns:p14="http://schemas.microsoft.com/office/powerpoint/2010/main" val="10817067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1524000" y="98425"/>
            <a:ext cx="9613900" cy="1314450"/>
          </a:xfrm>
          <a:solidFill>
            <a:schemeClr val="accent3">
              <a:lumMod val="5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000" dirty="0">
                <a:latin typeface="Rockwell Extra Bold" pitchFamily="18" charset="0"/>
              </a:rPr>
              <a:t>What are the arguments </a:t>
            </a:r>
            <a:r>
              <a:rPr lang="en-GB" sz="4000" u="sng" dirty="0">
                <a:latin typeface="Rockwell Extra Bold" pitchFamily="18" charset="0"/>
              </a:rPr>
              <a:t>against</a:t>
            </a:r>
            <a:r>
              <a:rPr lang="en-GB" sz="4000" dirty="0">
                <a:latin typeface="Rockwell Extra Bold" pitchFamily="18" charset="0"/>
              </a:rPr>
              <a:t> the </a:t>
            </a:r>
            <a:r>
              <a:rPr lang="en-GB" sz="4000" dirty="0" smtClean="0">
                <a:latin typeface="Rockwell Extra Bold" pitchFamily="18" charset="0"/>
              </a:rPr>
              <a:t>atomic bombings</a:t>
            </a:r>
            <a:r>
              <a:rPr lang="en-GB" sz="4000" dirty="0">
                <a:latin typeface="Rockwell Extra Bold" pitchFamily="18" charset="0"/>
              </a:rPr>
              <a:t>?</a:t>
            </a: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919288" y="1628776"/>
            <a:ext cx="8280400" cy="3816449"/>
          </a:xfrm>
          <a:solidFill>
            <a:schemeClr val="accent3">
              <a:lumMod val="75000"/>
              <a:alpha val="50195"/>
            </a:schemeClr>
          </a:solidFill>
        </p:spPr>
        <p:txBody>
          <a:bodyPr/>
          <a:lstStyle/>
          <a:p>
            <a:pPr marL="311150" indent="-311150" eaLnBrk="1" hangingPunct="1">
              <a:spcBef>
                <a:spcPts val="700"/>
              </a:spcBef>
              <a:buFont typeface="Wingdings" panose="05000000000000000000" pitchFamily="2" charset="2"/>
              <a:buChar char="§"/>
              <a:tabLst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  <a:defRPr/>
            </a:pPr>
            <a:r>
              <a:rPr lang="en-GB" altLang="en-US" sz="2400" dirty="0">
                <a:solidFill>
                  <a:prstClr val="black"/>
                </a:solidFill>
                <a:latin typeface="Rockwell" panose="02060603020205020403" pitchFamily="18" charset="0"/>
              </a:rPr>
              <a:t>Immoral: Killed 185,000-600,000 people - mostly civilians</a:t>
            </a:r>
          </a:p>
          <a:p>
            <a:pPr marL="0" indent="0" eaLnBrk="1" hangingPunct="1">
              <a:spcBef>
                <a:spcPts val="700"/>
              </a:spcBef>
              <a:buNone/>
              <a:tabLst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  <a:defRPr/>
            </a:pPr>
            <a:endParaRPr lang="en-GB" altLang="en-US" sz="2400" dirty="0">
              <a:solidFill>
                <a:prstClr val="black"/>
              </a:solidFill>
              <a:latin typeface="Rockwell" panose="02060603020205020403" pitchFamily="18" charset="0"/>
            </a:endParaRPr>
          </a:p>
          <a:p>
            <a:pPr marL="311150" indent="-311150" eaLnBrk="1" hangingPunct="1">
              <a:spcBef>
                <a:spcPts val="700"/>
              </a:spcBef>
              <a:buFont typeface="Wingdings" panose="05000000000000000000" pitchFamily="2" charset="2"/>
              <a:buChar char="§"/>
              <a:tabLst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  <a:defRPr/>
            </a:pPr>
            <a:r>
              <a:rPr lang="en-GB" altLang="en-US" sz="2400" dirty="0">
                <a:solidFill>
                  <a:prstClr val="black"/>
                </a:solidFill>
                <a:latin typeface="Rockwell" panose="02060603020205020403" pitchFamily="18" charset="0"/>
              </a:rPr>
              <a:t>Surrender was possible: The US knew that some of the Japanese government wanted to surrender</a:t>
            </a:r>
          </a:p>
          <a:p>
            <a:pPr marL="0" indent="0" eaLnBrk="1" hangingPunct="1">
              <a:spcBef>
                <a:spcPts val="700"/>
              </a:spcBef>
              <a:buNone/>
              <a:tabLst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  <a:defRPr/>
            </a:pPr>
            <a:endParaRPr lang="en-GB" altLang="en-US" sz="2400" dirty="0">
              <a:solidFill>
                <a:prstClr val="black"/>
              </a:solidFill>
              <a:latin typeface="Rockwell" panose="02060603020205020403" pitchFamily="18" charset="0"/>
            </a:endParaRPr>
          </a:p>
          <a:p>
            <a:pPr marL="311150" indent="-311150" eaLnBrk="1" hangingPunct="1">
              <a:spcBef>
                <a:spcPts val="700"/>
              </a:spcBef>
              <a:buFont typeface="Wingdings" panose="05000000000000000000" pitchFamily="2" charset="2"/>
              <a:buChar char="§"/>
              <a:tabLst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  <a:defRPr/>
            </a:pPr>
            <a:r>
              <a:rPr lang="en-GB" altLang="en-US" sz="2400" dirty="0">
                <a:solidFill>
                  <a:prstClr val="black"/>
                </a:solidFill>
                <a:latin typeface="Rockwell" panose="02060603020205020403" pitchFamily="18" charset="0"/>
              </a:rPr>
              <a:t>More about sending a message to the world (and especially the Soviet Union) about how powerful America was</a:t>
            </a:r>
          </a:p>
          <a:p>
            <a:pPr marL="311150" indent="-311150" eaLnBrk="1" hangingPunct="1">
              <a:spcBef>
                <a:spcPts val="700"/>
              </a:spcBef>
              <a:buFont typeface="Wingdings" panose="05000000000000000000" pitchFamily="2" charset="2"/>
              <a:buChar char="§"/>
              <a:tabLst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  <a:defRPr/>
            </a:pPr>
            <a:endParaRPr lang="en-GB" altLang="en-US" sz="2400" dirty="0">
              <a:latin typeface="Rockwell" panose="02060603020205020403" pitchFamily="18" charset="0"/>
            </a:endParaRPr>
          </a:p>
          <a:p>
            <a:pPr marL="311150" indent="-311150" eaLnBrk="1" hangingPunct="1">
              <a:spcBef>
                <a:spcPts val="700"/>
              </a:spcBef>
              <a:buFont typeface="Wingdings" panose="05000000000000000000" pitchFamily="2" charset="2"/>
              <a:buChar char="§"/>
              <a:tabLst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  <a:defRPr/>
            </a:pPr>
            <a:endParaRPr lang="en-GB" altLang="en-US" sz="2400" dirty="0">
              <a:latin typeface="Rockwell" panose="02060603020205020403" pitchFamily="18" charset="0"/>
            </a:endParaRPr>
          </a:p>
          <a:p>
            <a:pPr marL="311150" indent="-311150" eaLnBrk="1" hangingPunct="1">
              <a:spcBef>
                <a:spcPts val="700"/>
              </a:spcBef>
              <a:buFont typeface="Wingdings" panose="05000000000000000000" pitchFamily="2" charset="2"/>
              <a:buChar char="§"/>
              <a:tabLst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  <a:defRPr/>
            </a:pPr>
            <a:endParaRPr lang="en-GB" altLang="en-US" sz="2400" dirty="0">
              <a:latin typeface="Rockwell" panose="02060603020205020403" pitchFamily="18" charset="0"/>
            </a:endParaRPr>
          </a:p>
          <a:p>
            <a:pPr marL="311150" indent="-311150" eaLnBrk="1" hangingPunct="1">
              <a:spcBef>
                <a:spcPts val="700"/>
              </a:spcBef>
              <a:buFont typeface="Wingdings" panose="05000000000000000000" pitchFamily="2" charset="2"/>
              <a:buChar char="§"/>
              <a:tabLst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  <a:defRPr/>
            </a:pPr>
            <a:endParaRPr lang="en-GB" altLang="en-US" sz="2400" dirty="0">
              <a:latin typeface="Rockwell" panose="02060603020205020403" pitchFamily="18" charset="0"/>
            </a:endParaRPr>
          </a:p>
          <a:p>
            <a:pPr marL="0" indent="0" eaLnBrk="1" hangingPunct="1">
              <a:spcBef>
                <a:spcPts val="700"/>
              </a:spcBef>
              <a:buNone/>
              <a:tabLst>
                <a:tab pos="419100" algn="l"/>
                <a:tab pos="868363" algn="l"/>
                <a:tab pos="1317625" algn="l"/>
                <a:tab pos="1766888" algn="l"/>
                <a:tab pos="2216150" algn="l"/>
                <a:tab pos="2665413" algn="l"/>
                <a:tab pos="3114675" algn="l"/>
                <a:tab pos="3563938" algn="l"/>
                <a:tab pos="4013200" algn="l"/>
                <a:tab pos="4462463" algn="l"/>
                <a:tab pos="4911725" algn="l"/>
                <a:tab pos="5360988" algn="l"/>
                <a:tab pos="5810250" algn="l"/>
                <a:tab pos="6259513" algn="l"/>
                <a:tab pos="6708775" algn="l"/>
                <a:tab pos="7158038" algn="l"/>
                <a:tab pos="7607300" algn="l"/>
                <a:tab pos="8056563" algn="l"/>
                <a:tab pos="8505825" algn="l"/>
                <a:tab pos="8955088" algn="l"/>
              </a:tabLst>
              <a:defRPr/>
            </a:pPr>
            <a:endParaRPr lang="en-GB" altLang="en-US" sz="2400" dirty="0"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4366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1919288" y="184151"/>
            <a:ext cx="8990012" cy="790575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000" dirty="0">
                <a:solidFill>
                  <a:sysClr val="windowText" lastClr="000000"/>
                </a:solidFill>
                <a:latin typeface="Rockwell Extra Bold" pitchFamily="18" charset="0"/>
              </a:rPr>
              <a:t>What </a:t>
            </a:r>
            <a:r>
              <a:rPr lang="en-GB" sz="4000" dirty="0" smtClean="0">
                <a:solidFill>
                  <a:sysClr val="windowText" lastClr="000000"/>
                </a:solidFill>
                <a:latin typeface="Rockwell Extra Bold" pitchFamily="18" charset="0"/>
              </a:rPr>
              <a:t>we’ve done :</a:t>
            </a:r>
            <a:endParaRPr lang="en-GB" sz="4000" dirty="0">
              <a:solidFill>
                <a:sysClr val="windowText" lastClr="000000"/>
              </a:solidFill>
              <a:latin typeface="Rockwell Extra Bold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87500" y="1231900"/>
            <a:ext cx="9626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Rockwell" panose="02060603020205020403" pitchFamily="18" charset="0"/>
              </a:rPr>
              <a:t>Learnt about the bombings of Hiroshima and Nagasaki, and their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Rockwell" panose="02060603020205020403" pitchFamily="18" charset="0"/>
              </a:rPr>
              <a:t>Made artwork based on an eye-witness account of the bombing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Rockwell" panose="020606030202050204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Rockwell" panose="02060603020205020403" pitchFamily="18" charset="0"/>
              </a:rPr>
              <a:t>Compared our artwork with art by </a:t>
            </a:r>
            <a:r>
              <a:rPr lang="en-US" sz="2000" dirty="0" err="1" smtClean="0">
                <a:latin typeface="Rockwell" panose="02060603020205020403" pitchFamily="18" charset="0"/>
              </a:rPr>
              <a:t>Hibakusha</a:t>
            </a:r>
            <a:endParaRPr lang="en-GB" sz="2000" dirty="0">
              <a:latin typeface="Rockwell" panose="020606030202050204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586" y="2978951"/>
            <a:ext cx="4691296" cy="387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3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-184725"/>
            <a:ext cx="10617200" cy="737611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27842" y="5537200"/>
            <a:ext cx="10764157" cy="1320800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smtClean="0">
                <a:solidFill>
                  <a:sysClr val="windowText" lastClr="000000"/>
                </a:solidFill>
                <a:latin typeface="Rockwell" pitchFamily="18" charset="0"/>
              </a:rPr>
              <a:t>Any Questions?</a:t>
            </a:r>
            <a:endParaRPr lang="en-GB" sz="2800" b="1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733052"/>
            <a:ext cx="1574800" cy="212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61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7" y="719137"/>
            <a:ext cx="4848225" cy="3667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987" y="4521199"/>
            <a:ext cx="502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Akihiro Takahashi witnessed the bombing of Hiroshima in 1945. This picture was taken before the bomb fell.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5470525" y="1445914"/>
            <a:ext cx="6313488" cy="3500438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b="0" i="0" u="none" strike="noStrike" baseline="0" dirty="0" smtClean="0">
                <a:solidFill>
                  <a:srgbClr val="21002E"/>
                </a:solidFill>
                <a:latin typeface="Rockwell" panose="02060603020205020403" pitchFamily="18" charset="0"/>
              </a:rPr>
              <a:t>O</a:t>
            </a:r>
            <a:r>
              <a:rPr lang="en-US" sz="3200" b="0" i="0" u="none" strike="noStrike" baseline="0" dirty="0" smtClean="0">
                <a:solidFill>
                  <a:srgbClr val="21002E"/>
                </a:solidFill>
                <a:latin typeface="Rockwell" panose="02060603020205020403" pitchFamily="18" charset="0"/>
              </a:rPr>
              <a:t>n August 6th, 1945 </a:t>
            </a:r>
            <a:r>
              <a:rPr lang="en-US" sz="3200" b="0" i="0" u="none" strike="noStrike" baseline="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at 8.15 am, the world's first atomic bomb exploded over Hiroshima. I was 14</a:t>
            </a:r>
            <a:r>
              <a:rPr lang="en-US" sz="3200" b="0" i="0" u="none" strike="noStrike" dirty="0" smtClean="0">
                <a:solidFill>
                  <a:srgbClr val="000000"/>
                </a:solidFill>
                <a:latin typeface="Rockwell" panose="02060603020205020403" pitchFamily="18" charset="0"/>
              </a:rPr>
              <a:t> </a:t>
            </a:r>
            <a:r>
              <a:rPr lang="en-US" sz="3200" b="0" i="0" u="none" strike="noStrike" baseline="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years old then. I was in a</a:t>
            </a:r>
            <a:r>
              <a:rPr lang="en-US" sz="3200" b="0" i="0" u="none" strike="noStrike" dirty="0" smtClean="0">
                <a:solidFill>
                  <a:srgbClr val="000000"/>
                </a:solidFill>
                <a:latin typeface="Rockwell" panose="02060603020205020403" pitchFamily="18" charset="0"/>
              </a:rPr>
              <a:t> </a:t>
            </a:r>
            <a:r>
              <a:rPr lang="en-US" sz="3200" b="0" i="0" u="none" strike="noStrike" baseline="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playground about 1.4 kilometers away from the hypocenter when the</a:t>
            </a:r>
            <a:r>
              <a:rPr lang="en-US" sz="3200" b="0" i="0" u="none" strike="noStrike" dirty="0" smtClean="0">
                <a:solidFill>
                  <a:srgbClr val="000000"/>
                </a:solidFill>
                <a:latin typeface="Rockwell" panose="02060603020205020403" pitchFamily="18" charset="0"/>
              </a:rPr>
              <a:t> </a:t>
            </a:r>
            <a:r>
              <a:rPr lang="en-GB" sz="3200" b="0" i="0" u="none" strike="noStrike" baseline="0" dirty="0" smtClean="0">
                <a:solidFill>
                  <a:srgbClr val="000000"/>
                </a:solidFill>
                <a:latin typeface="Rockwell" panose="02060603020205020403" pitchFamily="18" charset="0"/>
              </a:rPr>
              <a:t>bomb exploded…</a:t>
            </a:r>
            <a:endParaRPr lang="en-GB" sz="3200" dirty="0">
              <a:solidFill>
                <a:sysClr val="windowText" lastClr="000000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430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154449"/>
            <a:ext cx="7581900" cy="632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1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382876"/>
            <a:ext cx="6946900" cy="580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258519"/>
            <a:ext cx="7453032" cy="621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4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1280399"/>
            <a:ext cx="5019158" cy="4180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600" y="1280399"/>
            <a:ext cx="5019158" cy="418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0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097" y="323850"/>
            <a:ext cx="7224940" cy="601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1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1113</Words>
  <Application>Microsoft Office PowerPoint</Application>
  <PresentationFormat>Widescreen</PresentationFormat>
  <Paragraphs>144</Paragraphs>
  <Slides>38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Arial</vt:lpstr>
      <vt:lpstr>Calibri</vt:lpstr>
      <vt:lpstr>Calibri Light</vt:lpstr>
      <vt:lpstr>Frutiger 45 Light</vt:lpstr>
      <vt:lpstr>Linux Libertine</vt:lpstr>
      <vt:lpstr>Noto Sans CJK SC Regular</vt:lpstr>
      <vt:lpstr>PingFang SC</vt:lpstr>
      <vt:lpstr>Rockwell</vt:lpstr>
      <vt:lpstr>Rockwell Extra Bold</vt:lpstr>
      <vt:lpstr>Tahoma</vt:lpstr>
      <vt:lpstr>Times New Roman</vt:lpstr>
      <vt:lpstr>Wingdings</vt:lpstr>
      <vt:lpstr>Office Theme</vt:lpstr>
      <vt:lpstr>2_Office Theme</vt:lpstr>
      <vt:lpstr>PowerPoint Presentation</vt:lpstr>
      <vt:lpstr>What we’ll do in this workshop:</vt:lpstr>
      <vt:lpstr>We’re going to read one person’s account of experiencing an atomic bomb exploding.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Name the 9 countries that have nuclear weapons</vt:lpstr>
      <vt:lpstr>Name the 9 countries that have nuclear weapons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are the arguments for the atomic bombings?</vt:lpstr>
      <vt:lpstr>What are the arguments against the atomic bombings?</vt:lpstr>
      <vt:lpstr>What we’ve done :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Peace Education</dc:creator>
  <cp:lastModifiedBy>Peace Education</cp:lastModifiedBy>
  <cp:revision>11</cp:revision>
  <dcterms:created xsi:type="dcterms:W3CDTF">2019-11-08T15:10:32Z</dcterms:created>
  <dcterms:modified xsi:type="dcterms:W3CDTF">2019-11-13T11:12:24Z</dcterms:modified>
</cp:coreProperties>
</file>