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258" r:id="rId3"/>
    <p:sldId id="362" r:id="rId4"/>
    <p:sldId id="265" r:id="rId5"/>
    <p:sldId id="266" r:id="rId6"/>
    <p:sldId id="267" r:id="rId7"/>
    <p:sldId id="268" r:id="rId8"/>
    <p:sldId id="385" r:id="rId9"/>
    <p:sldId id="270" r:id="rId10"/>
    <p:sldId id="271" r:id="rId11"/>
    <p:sldId id="287" r:id="rId12"/>
    <p:sldId id="288" r:id="rId13"/>
    <p:sldId id="289" r:id="rId14"/>
    <p:sldId id="290"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5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00" autoAdjust="0"/>
    <p:restoredTop sz="81985" autoAdjust="0"/>
  </p:normalViewPr>
  <p:slideViewPr>
    <p:cSldViewPr snapToGrid="0">
      <p:cViewPr varScale="1">
        <p:scale>
          <a:sx n="92" d="100"/>
          <a:sy n="92" d="100"/>
        </p:scale>
        <p:origin x="560" y="168"/>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D87750-03E6-4F3D-8C56-B8C6EC8AA187}" type="datetimeFigureOut">
              <a:rPr lang="en-GB" smtClean="0"/>
              <a:t>07/08/2024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660491-024B-4D7A-872E-F3585CEDCDCB}" type="slidenum">
              <a:rPr lang="en-GB" smtClean="0"/>
              <a:t>‹#›</a:t>
            </a:fld>
            <a:endParaRPr lang="en-GB"/>
          </a:p>
        </p:txBody>
      </p:sp>
    </p:spTree>
    <p:extLst>
      <p:ext uri="{BB962C8B-B14F-4D97-AF65-F5344CB8AC3E}">
        <p14:creationId xmlns:p14="http://schemas.microsoft.com/office/powerpoint/2010/main" val="2403155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ettyimages.co.uk/detail/video/greenham-common-england-berks-greenham-common-women-news-footage/81150577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gettyimages.co.uk/detail/video/anti-nuclear-protesters-arresetd-by-police-after-breaking-news-footage/80505961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gettyimages.co.uk/detail/video/anti-nuclear-protesters-arresetd-by-police-after-breaking-news-footage/805059618"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gettyimages.co.uk/detail/video/greenham-common-demonstrations-england-london-central-news-footage/80487861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bbc.co.uk/news/world-us-canada-49405499"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theguardian.com/world/2019/aug/17/nuclear-arms-race-is-back-and-more-dangerous-than-befor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bc.co.uk/news/av/world-49755995/nuclear-weapons-explained-in-number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5iPH-br_eJQ"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FB1B03-B96D-404A-BC3A-16290A490018}"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2892070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repeat</a:t>
            </a:r>
            <a:r>
              <a:rPr lang="en-US" baseline="0" dirty="0"/>
              <a:t> the exercise either until 10 minutes have elapsed, or until the whole class is talking as one big group.</a:t>
            </a:r>
            <a:endParaRPr lang="en-GB" dirty="0"/>
          </a:p>
        </p:txBody>
      </p:sp>
      <p:sp>
        <p:nvSpPr>
          <p:cNvPr id="4" name="Slide Number Placeholder 3"/>
          <p:cNvSpPr>
            <a:spLocks noGrp="1"/>
          </p:cNvSpPr>
          <p:nvPr>
            <p:ph type="sldNum" sz="quarter" idx="10"/>
          </p:nvPr>
        </p:nvSpPr>
        <p:spPr/>
        <p:txBody>
          <a:bodyPr/>
          <a:lstStyle/>
          <a:p>
            <a:fld id="{8295532A-CAF9-4233-AA20-CFDD73B29641}" type="slidenum">
              <a:rPr lang="en-GB" smtClean="0"/>
              <a:t>12</a:t>
            </a:fld>
            <a:endParaRPr lang="en-GB"/>
          </a:p>
        </p:txBody>
      </p:sp>
    </p:spTree>
    <p:extLst>
      <p:ext uri="{BB962C8B-B14F-4D97-AF65-F5344CB8AC3E}">
        <p14:creationId xmlns:p14="http://schemas.microsoft.com/office/powerpoint/2010/main" val="2549756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https://www.gettyimages.co.uk/detail/video/greenham-common-england-berks-greenham-common-women-news-footage/811505772</a:t>
            </a:r>
            <a:endParaRPr lang="en-GB" dirty="0"/>
          </a:p>
        </p:txBody>
      </p:sp>
      <p:sp>
        <p:nvSpPr>
          <p:cNvPr id="4" name="Slide Number Placeholder 3"/>
          <p:cNvSpPr>
            <a:spLocks noGrp="1"/>
          </p:cNvSpPr>
          <p:nvPr>
            <p:ph type="sldNum" sz="quarter" idx="10"/>
          </p:nvPr>
        </p:nvSpPr>
        <p:spPr/>
        <p:txBody>
          <a:bodyPr/>
          <a:lstStyle/>
          <a:p>
            <a:fld id="{9DD27F45-DAE3-4BE8-AE58-305CEB533510}" type="slidenum">
              <a:rPr lang="en-GB" smtClean="0"/>
              <a:t>14</a:t>
            </a:fld>
            <a:endParaRPr lang="en-GB"/>
          </a:p>
        </p:txBody>
      </p:sp>
    </p:spTree>
    <p:extLst>
      <p:ext uri="{BB962C8B-B14F-4D97-AF65-F5344CB8AC3E}">
        <p14:creationId xmlns:p14="http://schemas.microsoft.com/office/powerpoint/2010/main" val="3166300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a:t>
            </a:r>
            <a:r>
              <a:rPr lang="en-US" baseline="0" dirty="0"/>
              <a:t> direct action?</a:t>
            </a:r>
            <a:endParaRPr lang="en-GB" dirty="0"/>
          </a:p>
        </p:txBody>
      </p:sp>
      <p:sp>
        <p:nvSpPr>
          <p:cNvPr id="4" name="Slide Number Placeholder 3"/>
          <p:cNvSpPr>
            <a:spLocks noGrp="1"/>
          </p:cNvSpPr>
          <p:nvPr>
            <p:ph type="sldNum" sz="quarter" idx="10"/>
          </p:nvPr>
        </p:nvSpPr>
        <p:spPr/>
        <p:txBody>
          <a:bodyPr/>
          <a:lstStyle/>
          <a:p>
            <a:fld id="{79660491-024B-4D7A-872E-F3585CEDCDCB}" type="slidenum">
              <a:rPr lang="en-GB" smtClean="0"/>
              <a:t>15</a:t>
            </a:fld>
            <a:endParaRPr lang="en-GB"/>
          </a:p>
        </p:txBody>
      </p:sp>
    </p:spTree>
    <p:extLst>
      <p:ext uri="{BB962C8B-B14F-4D97-AF65-F5344CB8AC3E}">
        <p14:creationId xmlns:p14="http://schemas.microsoft.com/office/powerpoint/2010/main" val="2308841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shows </a:t>
            </a:r>
            <a:r>
              <a:rPr lang="en-US" baseline="0" dirty="0" err="1"/>
              <a:t>Greenham</a:t>
            </a:r>
            <a:r>
              <a:rPr lang="en-US" baseline="0" dirty="0"/>
              <a:t> Common now (well, a part of it!). The map shows the route from nearby </a:t>
            </a:r>
            <a:r>
              <a:rPr lang="en-US" baseline="0" dirty="0" err="1"/>
              <a:t>Aldermaston</a:t>
            </a:r>
            <a:r>
              <a:rPr lang="en-US" baseline="0" dirty="0"/>
              <a:t> (where UK nuclear weapons are produced), to HMNB Clyde, near </a:t>
            </a:r>
            <a:r>
              <a:rPr lang="en-US" baseline="0" dirty="0" err="1"/>
              <a:t>Faslane</a:t>
            </a:r>
            <a:r>
              <a:rPr lang="en-US" baseline="0" dirty="0"/>
              <a:t>, where UK nuclear weapons are mounted on to submarines.</a:t>
            </a:r>
            <a:endParaRPr lang="en-GB" dirty="0"/>
          </a:p>
        </p:txBody>
      </p:sp>
      <p:sp>
        <p:nvSpPr>
          <p:cNvPr id="4" name="Slide Number Placeholder 3"/>
          <p:cNvSpPr>
            <a:spLocks noGrp="1"/>
          </p:cNvSpPr>
          <p:nvPr>
            <p:ph type="sldNum" sz="quarter" idx="10"/>
          </p:nvPr>
        </p:nvSpPr>
        <p:spPr/>
        <p:txBody>
          <a:bodyPr/>
          <a:lstStyle/>
          <a:p>
            <a:fld id="{9DD27F45-DAE3-4BE8-AE58-305CEB533510}" type="slidenum">
              <a:rPr lang="en-GB" smtClean="0"/>
              <a:t>16</a:t>
            </a:fld>
            <a:endParaRPr lang="en-GB"/>
          </a:p>
        </p:txBody>
      </p:sp>
    </p:spTree>
    <p:extLst>
      <p:ext uri="{BB962C8B-B14F-4D97-AF65-F5344CB8AC3E}">
        <p14:creationId xmlns:p14="http://schemas.microsoft.com/office/powerpoint/2010/main" val="2306406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also what</a:t>
            </a:r>
            <a:r>
              <a:rPr lang="en-US" baseline="0" dirty="0"/>
              <a:t> </a:t>
            </a:r>
            <a:r>
              <a:rPr lang="en-US" baseline="0" dirty="0" err="1"/>
              <a:t>Greenham</a:t>
            </a:r>
            <a:r>
              <a:rPr lang="en-US" baseline="0" dirty="0"/>
              <a:t> Common looks like today: can you see the runways and bunkers?</a:t>
            </a:r>
            <a:endParaRPr lang="en-GB" dirty="0"/>
          </a:p>
        </p:txBody>
      </p:sp>
      <p:sp>
        <p:nvSpPr>
          <p:cNvPr id="4" name="Slide Number Placeholder 3"/>
          <p:cNvSpPr>
            <a:spLocks noGrp="1"/>
          </p:cNvSpPr>
          <p:nvPr>
            <p:ph type="sldNum" sz="quarter" idx="10"/>
          </p:nvPr>
        </p:nvSpPr>
        <p:spPr/>
        <p:txBody>
          <a:bodyPr/>
          <a:lstStyle/>
          <a:p>
            <a:fld id="{9DD27F45-DAE3-4BE8-AE58-305CEB533510}" type="slidenum">
              <a:rPr lang="en-GB" smtClean="0"/>
              <a:t>17</a:t>
            </a:fld>
            <a:endParaRPr lang="en-GB"/>
          </a:p>
        </p:txBody>
      </p:sp>
    </p:spTree>
    <p:extLst>
      <p:ext uri="{BB962C8B-B14F-4D97-AF65-F5344CB8AC3E}">
        <p14:creationId xmlns:p14="http://schemas.microsoft.com/office/powerpoint/2010/main" val="2310727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arrival some</a:t>
            </a:r>
            <a:r>
              <a:rPr lang="en-US" baseline="0" dirty="0"/>
              <a:t> women chain themselves to the fence, and decide to set up a camp so that they can continue opposing the arrival of the Cruise missiles. More and more people join them and the camp grows in size.</a:t>
            </a:r>
            <a:endParaRPr lang="en-GB" dirty="0"/>
          </a:p>
        </p:txBody>
      </p:sp>
      <p:sp>
        <p:nvSpPr>
          <p:cNvPr id="4" name="Slide Number Placeholder 3"/>
          <p:cNvSpPr>
            <a:spLocks noGrp="1"/>
          </p:cNvSpPr>
          <p:nvPr>
            <p:ph type="sldNum" sz="quarter" idx="10"/>
          </p:nvPr>
        </p:nvSpPr>
        <p:spPr/>
        <p:txBody>
          <a:bodyPr/>
          <a:lstStyle/>
          <a:p>
            <a:fld id="{9DD27F45-DAE3-4BE8-AE58-305CEB533510}" type="slidenum">
              <a:rPr lang="en-GB" smtClean="0"/>
              <a:t>19</a:t>
            </a:fld>
            <a:endParaRPr lang="en-GB"/>
          </a:p>
        </p:txBody>
      </p:sp>
    </p:spTree>
    <p:extLst>
      <p:ext uri="{BB962C8B-B14F-4D97-AF65-F5344CB8AC3E}">
        <p14:creationId xmlns:p14="http://schemas.microsoft.com/office/powerpoint/2010/main" val="1134927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https://www.gettyimages.co.uk/detail/video/anti-nuclear-protesters-arresetd-by-police-after-breaking-news-footage/805059618</a:t>
            </a:r>
            <a:r>
              <a:rPr lang="en-GB" dirty="0"/>
              <a:t> </a:t>
            </a:r>
          </a:p>
        </p:txBody>
      </p:sp>
      <p:sp>
        <p:nvSpPr>
          <p:cNvPr id="4" name="Slide Number Placeholder 3"/>
          <p:cNvSpPr>
            <a:spLocks noGrp="1"/>
          </p:cNvSpPr>
          <p:nvPr>
            <p:ph type="sldNum" sz="quarter" idx="10"/>
          </p:nvPr>
        </p:nvSpPr>
        <p:spPr/>
        <p:txBody>
          <a:bodyPr/>
          <a:lstStyle/>
          <a:p>
            <a:fld id="{9DD27F45-DAE3-4BE8-AE58-305CEB533510}" type="slidenum">
              <a:rPr lang="en-GB" smtClean="0"/>
              <a:t>22</a:t>
            </a:fld>
            <a:endParaRPr lang="en-GB"/>
          </a:p>
        </p:txBody>
      </p:sp>
    </p:spTree>
    <p:extLst>
      <p:ext uri="{BB962C8B-B14F-4D97-AF65-F5344CB8AC3E}">
        <p14:creationId xmlns:p14="http://schemas.microsoft.com/office/powerpoint/2010/main" val="2151487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because a treaty called the INF was signed.</a:t>
            </a:r>
            <a:endParaRPr lang="en-GB" dirty="0"/>
          </a:p>
        </p:txBody>
      </p:sp>
      <p:sp>
        <p:nvSpPr>
          <p:cNvPr id="4" name="Slide Number Placeholder 3"/>
          <p:cNvSpPr>
            <a:spLocks noGrp="1"/>
          </p:cNvSpPr>
          <p:nvPr>
            <p:ph type="sldNum" sz="quarter" idx="10"/>
          </p:nvPr>
        </p:nvSpPr>
        <p:spPr/>
        <p:txBody>
          <a:bodyPr/>
          <a:lstStyle/>
          <a:p>
            <a:fld id="{9DD27F45-DAE3-4BE8-AE58-305CEB533510}" type="slidenum">
              <a:rPr lang="en-GB" smtClean="0"/>
              <a:t>25</a:t>
            </a:fld>
            <a:endParaRPr lang="en-GB"/>
          </a:p>
        </p:txBody>
      </p:sp>
    </p:spTree>
    <p:extLst>
      <p:ext uri="{BB962C8B-B14F-4D97-AF65-F5344CB8AC3E}">
        <p14:creationId xmlns:p14="http://schemas.microsoft.com/office/powerpoint/2010/main" val="455288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DANCING</a:t>
            </a:r>
            <a:r>
              <a:rPr lang="en-US" baseline="0" dirty="0"/>
              <a:t> ON SILOS: </a:t>
            </a:r>
            <a:r>
              <a:rPr lang="en-GB" dirty="0">
                <a:hlinkClick r:id="rId3"/>
              </a:rPr>
              <a:t>https://www.gettyimages.co.uk/detail/video/anti-nuclear-protesters-arresetd-by-police-after-breaking-news-footage/805059618</a:t>
            </a:r>
            <a:r>
              <a:rPr lang="en-GB" dirty="0"/>
              <a:t> </a:t>
            </a:r>
          </a:p>
        </p:txBody>
      </p:sp>
      <p:sp>
        <p:nvSpPr>
          <p:cNvPr id="4" name="Slide Number Placeholder 3"/>
          <p:cNvSpPr>
            <a:spLocks noGrp="1"/>
          </p:cNvSpPr>
          <p:nvPr>
            <p:ph type="sldNum" sz="quarter" idx="10"/>
          </p:nvPr>
        </p:nvSpPr>
        <p:spPr/>
        <p:txBody>
          <a:bodyPr/>
          <a:lstStyle/>
          <a:p>
            <a:fld id="{9DD27F45-DAE3-4BE8-AE58-305CEB533510}" type="slidenum">
              <a:rPr lang="en-GB" smtClean="0"/>
              <a:t>26</a:t>
            </a:fld>
            <a:endParaRPr lang="en-GB"/>
          </a:p>
        </p:txBody>
      </p:sp>
    </p:spTree>
    <p:extLst>
      <p:ext uri="{BB962C8B-B14F-4D97-AF65-F5344CB8AC3E}">
        <p14:creationId xmlns:p14="http://schemas.microsoft.com/office/powerpoint/2010/main" val="2297893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may well have already spotted that almost</a:t>
            </a:r>
            <a:r>
              <a:rPr lang="en-US" baseline="0" dirty="0"/>
              <a:t> all the protesters depicted in these images are women</a:t>
            </a:r>
            <a:endParaRPr lang="en-GB" dirty="0"/>
          </a:p>
        </p:txBody>
      </p:sp>
      <p:sp>
        <p:nvSpPr>
          <p:cNvPr id="4" name="Slide Number Placeholder 3"/>
          <p:cNvSpPr>
            <a:spLocks noGrp="1"/>
          </p:cNvSpPr>
          <p:nvPr>
            <p:ph type="sldNum" sz="quarter" idx="10"/>
          </p:nvPr>
        </p:nvSpPr>
        <p:spPr/>
        <p:txBody>
          <a:bodyPr/>
          <a:lstStyle/>
          <a:p>
            <a:fld id="{79660491-024B-4D7A-872E-F3585CEDCDCB}" type="slidenum">
              <a:rPr lang="en-GB" smtClean="0"/>
              <a:t>27</a:t>
            </a:fld>
            <a:endParaRPr lang="en-GB"/>
          </a:p>
        </p:txBody>
      </p:sp>
    </p:spTree>
    <p:extLst>
      <p:ext uri="{BB962C8B-B14F-4D97-AF65-F5344CB8AC3E}">
        <p14:creationId xmlns:p14="http://schemas.microsoft.com/office/powerpoint/2010/main" val="3466160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B7E70BA8-707F-6AE5-3453-7A9F4A4934CF}"/>
              </a:ext>
            </a:extLst>
          </p:cNvPr>
          <p:cNvSpPr>
            <a:spLocks noGrp="1" noRot="1" noChangeAspect="1" noChangeArrowheads="1" noTextEdit="1"/>
          </p:cNvSpPr>
          <p:nvPr>
            <p:ph type="sldImg"/>
          </p:nvPr>
        </p:nvSpPr>
        <p:spPr>
          <a:xfrm>
            <a:off x="1393825" y="1123950"/>
            <a:ext cx="4046538" cy="3035300"/>
          </a:xfrm>
          <a:ln/>
        </p:spPr>
      </p:sp>
      <p:sp>
        <p:nvSpPr>
          <p:cNvPr id="101378" name="Notes Placeholder 2">
            <a:extLst>
              <a:ext uri="{FF2B5EF4-FFF2-40B4-BE49-F238E27FC236}">
                <a16:creationId xmlns:a16="http://schemas.microsoft.com/office/drawing/2014/main" id="{04AE277A-649F-52BF-9CAA-BB10490B6B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Nuclear weapons can be launched from the ground, air and sea. </a:t>
            </a:r>
          </a:p>
        </p:txBody>
      </p:sp>
      <p:sp>
        <p:nvSpPr>
          <p:cNvPr id="101379" name="Slide Number Placeholder 3">
            <a:extLst>
              <a:ext uri="{FF2B5EF4-FFF2-40B4-BE49-F238E27FC236}">
                <a16:creationId xmlns:a16="http://schemas.microsoft.com/office/drawing/2014/main" id="{D8A0FAA1-AED2-C354-AEB0-23BA38912C23}"/>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1pPr>
            <a:lvl2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2pPr>
            <a:lvl3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3pPr>
            <a:lvl4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4pPr>
            <a:lvl5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9pPr>
          </a:lstStyle>
          <a:p>
            <a:fld id="{B7F1E608-FF86-D745-89A5-CA9483FD4EF7}" type="slidenum">
              <a:rPr lang="en-GB" altLang="en-US" smtClean="0">
                <a:solidFill>
                  <a:srgbClr val="000000"/>
                </a:solidFill>
                <a:latin typeface="Calibri" panose="020F0502020204030204" pitchFamily="34" charset="0"/>
              </a:rPr>
              <a:pPr/>
              <a:t>3</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They were a very controversial camp – people were</a:t>
            </a:r>
            <a:r>
              <a:rPr lang="en-GB" baseline="0" dirty="0">
                <a:hlinkClick r:id="rId3"/>
              </a:rPr>
              <a:t> supportive and resentful </a:t>
            </a:r>
            <a:r>
              <a:rPr lang="en-GB" dirty="0">
                <a:hlinkClick r:id="rId3"/>
              </a:rPr>
              <a:t>https://www.gettyimages.co.uk/detail/video/greenham-common-demonstrations-england-london-central-news-footage/804878610</a:t>
            </a:r>
            <a:endParaRPr lang="en-GB" dirty="0"/>
          </a:p>
          <a:p>
            <a:endParaRPr lang="en-GB" dirty="0"/>
          </a:p>
        </p:txBody>
      </p:sp>
      <p:sp>
        <p:nvSpPr>
          <p:cNvPr id="4" name="Slide Number Placeholder 3"/>
          <p:cNvSpPr>
            <a:spLocks noGrp="1"/>
          </p:cNvSpPr>
          <p:nvPr>
            <p:ph type="sldNum" sz="quarter" idx="10"/>
          </p:nvPr>
        </p:nvSpPr>
        <p:spPr/>
        <p:txBody>
          <a:bodyPr/>
          <a:lstStyle/>
          <a:p>
            <a:fld id="{9DD27F45-DAE3-4BE8-AE58-305CEB533510}" type="slidenum">
              <a:rPr lang="en-GB" smtClean="0"/>
              <a:t>28</a:t>
            </a:fld>
            <a:endParaRPr lang="en-GB"/>
          </a:p>
        </p:txBody>
      </p:sp>
    </p:spTree>
    <p:extLst>
      <p:ext uri="{BB962C8B-B14F-4D97-AF65-F5344CB8AC3E}">
        <p14:creationId xmlns:p14="http://schemas.microsoft.com/office/powerpoint/2010/main" val="2087820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may wish to play music during this activity</a:t>
            </a:r>
            <a:endParaRPr lang="en-GB" dirty="0"/>
          </a:p>
        </p:txBody>
      </p:sp>
      <p:sp>
        <p:nvSpPr>
          <p:cNvPr id="4" name="Slide Number Placeholder 3"/>
          <p:cNvSpPr>
            <a:spLocks noGrp="1"/>
          </p:cNvSpPr>
          <p:nvPr>
            <p:ph type="sldNum" sz="quarter" idx="10"/>
          </p:nvPr>
        </p:nvSpPr>
        <p:spPr/>
        <p:txBody>
          <a:bodyPr/>
          <a:lstStyle/>
          <a:p>
            <a:fld id="{79660491-024B-4D7A-872E-F3585CEDCDCB}" type="slidenum">
              <a:rPr lang="en-GB" smtClean="0"/>
              <a:t>30</a:t>
            </a:fld>
            <a:endParaRPr lang="en-GB"/>
          </a:p>
        </p:txBody>
      </p:sp>
    </p:spTree>
    <p:extLst>
      <p:ext uri="{BB962C8B-B14F-4D97-AF65-F5344CB8AC3E}">
        <p14:creationId xmlns:p14="http://schemas.microsoft.com/office/powerpoint/2010/main" val="3312011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a:t>
            </a:r>
            <a:r>
              <a:rPr lang="en-US" baseline="0" dirty="0"/>
              <a:t> which question you think will best stretch your class (the second of the two questions is suited to a higher-attaining, or older, group)</a:t>
            </a:r>
            <a:endParaRPr lang="en-GB" dirty="0"/>
          </a:p>
        </p:txBody>
      </p:sp>
      <p:sp>
        <p:nvSpPr>
          <p:cNvPr id="4" name="Slide Number Placeholder 3"/>
          <p:cNvSpPr>
            <a:spLocks noGrp="1"/>
          </p:cNvSpPr>
          <p:nvPr>
            <p:ph type="sldNum" sz="quarter" idx="10"/>
          </p:nvPr>
        </p:nvSpPr>
        <p:spPr/>
        <p:txBody>
          <a:bodyPr/>
          <a:lstStyle/>
          <a:p>
            <a:fld id="{79660491-024B-4D7A-872E-F3585CEDCDCB}" type="slidenum">
              <a:rPr lang="en-GB" smtClean="0"/>
              <a:t>31</a:t>
            </a:fld>
            <a:endParaRPr lang="en-GB"/>
          </a:p>
        </p:txBody>
      </p:sp>
    </p:spTree>
    <p:extLst>
      <p:ext uri="{BB962C8B-B14F-4D97-AF65-F5344CB8AC3E}">
        <p14:creationId xmlns:p14="http://schemas.microsoft.com/office/powerpoint/2010/main" val="276559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a:t>
            </a:r>
            <a:r>
              <a:rPr lang="en-US" baseline="0" dirty="0"/>
              <a:t> which question you think will best stretch your class (the second of the two questions is suited to a higher-attaining, or older, group)</a:t>
            </a:r>
            <a:endParaRPr lang="en-GB" dirty="0"/>
          </a:p>
          <a:p>
            <a:endParaRPr lang="en-GB" dirty="0"/>
          </a:p>
        </p:txBody>
      </p:sp>
      <p:sp>
        <p:nvSpPr>
          <p:cNvPr id="4" name="Slide Number Placeholder 3"/>
          <p:cNvSpPr>
            <a:spLocks noGrp="1"/>
          </p:cNvSpPr>
          <p:nvPr>
            <p:ph type="sldNum" sz="quarter" idx="10"/>
          </p:nvPr>
        </p:nvSpPr>
        <p:spPr/>
        <p:txBody>
          <a:bodyPr/>
          <a:lstStyle/>
          <a:p>
            <a:fld id="{79660491-024B-4D7A-872E-F3585CEDCDCB}" type="slidenum">
              <a:rPr lang="en-GB" smtClean="0"/>
              <a:t>32</a:t>
            </a:fld>
            <a:endParaRPr lang="en-GB"/>
          </a:p>
        </p:txBody>
      </p:sp>
    </p:spTree>
    <p:extLst>
      <p:ext uri="{BB962C8B-B14F-4D97-AF65-F5344CB8AC3E}">
        <p14:creationId xmlns:p14="http://schemas.microsoft.com/office/powerpoint/2010/main" val="2413769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a:t>
            </a:r>
            <a:r>
              <a:rPr lang="en-US" baseline="0" dirty="0"/>
              <a:t> which question you think will best stretch your class (the second of the two questions is suited to a higher-attaining, or older, group)</a:t>
            </a:r>
            <a:endParaRPr lang="en-GB" dirty="0"/>
          </a:p>
          <a:p>
            <a:endParaRPr lang="en-GB" dirty="0"/>
          </a:p>
        </p:txBody>
      </p:sp>
      <p:sp>
        <p:nvSpPr>
          <p:cNvPr id="4" name="Slide Number Placeholder 3"/>
          <p:cNvSpPr>
            <a:spLocks noGrp="1"/>
          </p:cNvSpPr>
          <p:nvPr>
            <p:ph type="sldNum" sz="quarter" idx="10"/>
          </p:nvPr>
        </p:nvSpPr>
        <p:spPr/>
        <p:txBody>
          <a:bodyPr/>
          <a:lstStyle/>
          <a:p>
            <a:fld id="{79660491-024B-4D7A-872E-F3585CEDCDCB}" type="slidenum">
              <a:rPr lang="en-GB" smtClean="0"/>
              <a:t>33</a:t>
            </a:fld>
            <a:endParaRPr lang="en-GB"/>
          </a:p>
        </p:txBody>
      </p:sp>
    </p:spTree>
    <p:extLst>
      <p:ext uri="{BB962C8B-B14F-4D97-AF65-F5344CB8AC3E}">
        <p14:creationId xmlns:p14="http://schemas.microsoft.com/office/powerpoint/2010/main" val="2707533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facilitate discussion, try to pick up on when students voice </a:t>
            </a:r>
            <a:r>
              <a:rPr lang="en-US" dirty="0" err="1"/>
              <a:t>essentialising</a:t>
            </a:r>
            <a:r>
              <a:rPr lang="en-US" dirty="0"/>
              <a:t> or generalizing ideas (e.g. all women are [x]) – push</a:t>
            </a:r>
            <a:r>
              <a:rPr lang="en-US" baseline="0" dirty="0"/>
              <a:t> them to think about ‘gender’ (expectations, stereotype, gender roles), rather than just one idea of womanhood.</a:t>
            </a:r>
            <a:endParaRPr lang="en-GB" dirty="0"/>
          </a:p>
        </p:txBody>
      </p:sp>
      <p:sp>
        <p:nvSpPr>
          <p:cNvPr id="4" name="Slide Number Placeholder 3"/>
          <p:cNvSpPr>
            <a:spLocks noGrp="1"/>
          </p:cNvSpPr>
          <p:nvPr>
            <p:ph type="sldNum" sz="quarter" idx="10"/>
          </p:nvPr>
        </p:nvSpPr>
        <p:spPr/>
        <p:txBody>
          <a:bodyPr/>
          <a:lstStyle/>
          <a:p>
            <a:fld id="{79660491-024B-4D7A-872E-F3585CEDCDCB}" type="slidenum">
              <a:rPr lang="en-GB" smtClean="0"/>
              <a:t>34</a:t>
            </a:fld>
            <a:endParaRPr lang="en-GB"/>
          </a:p>
        </p:txBody>
      </p:sp>
    </p:spTree>
    <p:extLst>
      <p:ext uri="{BB962C8B-B14F-4D97-AF65-F5344CB8AC3E}">
        <p14:creationId xmlns:p14="http://schemas.microsoft.com/office/powerpoint/2010/main" val="3931025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You</a:t>
            </a:r>
            <a:r>
              <a:rPr lang="en-US" altLang="en-US" baseline="0" dirty="0"/>
              <a:t> may wish to skip these slides for the sake of time, or to make the main activity longer. However, the provide an overview of what’s happened since </a:t>
            </a:r>
            <a:r>
              <a:rPr lang="en-US" altLang="en-US" baseline="0" dirty="0" err="1"/>
              <a:t>Greenham</a:t>
            </a:r>
            <a:r>
              <a:rPr lang="en-US" altLang="en-US" baseline="0" dirty="0"/>
              <a:t> Common.</a:t>
            </a:r>
            <a:endParaRPr lang="en-GB" altLang="en-US" dirty="0"/>
          </a:p>
          <a:p>
            <a:endParaRPr lang="en-GB" altLang="en-US" dirty="0"/>
          </a:p>
          <a:p>
            <a:r>
              <a:rPr lang="en-GB" altLang="en-US" dirty="0"/>
              <a:t>https://www.bbc.co.uk/news/av/world-45995982/a-new-nuclear-arms-race  (to 1.55)</a:t>
            </a:r>
          </a:p>
          <a:p>
            <a:endParaRPr lang="en-GB" altLang="en-US" dirty="0"/>
          </a:p>
          <a:p>
            <a:br>
              <a:rPr lang="en-GB" altLang="en-US" dirty="0"/>
            </a:br>
            <a:endParaRPr lang="en-GB" altLang="en-US" dirty="0"/>
          </a:p>
        </p:txBody>
      </p:sp>
      <p:sp>
        <p:nvSpPr>
          <p:cNvPr id="2324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8C97291-5F95-4FB1-929C-1A712C1DA375}" type="slidenum">
              <a:rPr lang="en-GB" altLang="en-US">
                <a:solidFill>
                  <a:srgbClr val="000000"/>
                </a:solidFill>
                <a:latin typeface="Calibri" panose="020F0502020204030204" pitchFamily="34" charset="0"/>
              </a:rPr>
              <a:pPr/>
              <a:t>35</a:t>
            </a:fld>
            <a:endParaRPr lang="en-GB"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093089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INF came about in large part due to the huge resistance of the </a:t>
            </a:r>
            <a:r>
              <a:rPr lang="en-US" baseline="0" dirty="0" err="1"/>
              <a:t>Greenham</a:t>
            </a:r>
            <a:r>
              <a:rPr lang="en-US" baseline="0" dirty="0"/>
              <a:t> Common women (and other peace camps in UK and Europe)</a:t>
            </a:r>
            <a:endParaRPr lang="en-GB" dirty="0"/>
          </a:p>
        </p:txBody>
      </p:sp>
      <p:sp>
        <p:nvSpPr>
          <p:cNvPr id="4" name="Slide Number Placeholder 3"/>
          <p:cNvSpPr>
            <a:spLocks noGrp="1"/>
          </p:cNvSpPr>
          <p:nvPr>
            <p:ph type="sldNum" sz="quarter" idx="10"/>
          </p:nvPr>
        </p:nvSpPr>
        <p:spPr/>
        <p:txBody>
          <a:bodyPr/>
          <a:lstStyle/>
          <a:p>
            <a:fld id="{8295532A-CAF9-4233-AA20-CFDD73B29641}" type="slidenum">
              <a:rPr lang="en-GB" smtClean="0"/>
              <a:t>36</a:t>
            </a:fld>
            <a:endParaRPr lang="en-GB"/>
          </a:p>
        </p:txBody>
      </p:sp>
    </p:spTree>
    <p:extLst>
      <p:ext uri="{BB962C8B-B14F-4D97-AF65-F5344CB8AC3E}">
        <p14:creationId xmlns:p14="http://schemas.microsoft.com/office/powerpoint/2010/main" val="2039037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February</a:t>
            </a:r>
            <a:r>
              <a:rPr lang="en-US" altLang="en-US" baseline="0" dirty="0"/>
              <a:t> 2019, Trump announced his withdrawal from the INF Treaty, effectively negating the successes of the </a:t>
            </a:r>
            <a:r>
              <a:rPr lang="en-US" altLang="en-US" baseline="0" dirty="0" err="1"/>
              <a:t>Greenham</a:t>
            </a:r>
            <a:r>
              <a:rPr lang="en-US" altLang="en-US" baseline="0" dirty="0"/>
              <a:t> Common peace camp. Putin announced Russia would also withdraw from the treaty.</a:t>
            </a:r>
          </a:p>
          <a:p>
            <a:endParaRPr lang="en-GB" altLang="en-US" dirty="0"/>
          </a:p>
          <a:p>
            <a:r>
              <a:rPr lang="en-GB" altLang="en-US" dirty="0"/>
              <a:t>Watch at https://www.youtube.com/watch?v=UJP15ntoFog</a:t>
            </a:r>
            <a:br>
              <a:rPr lang="en-GB" altLang="en-US" dirty="0"/>
            </a:br>
            <a:br>
              <a:rPr lang="en-GB" altLang="en-US" dirty="0"/>
            </a:br>
            <a:endParaRPr lang="en-GB" altLang="en-US" dirty="0"/>
          </a:p>
        </p:txBody>
      </p:sp>
      <p:sp>
        <p:nvSpPr>
          <p:cNvPr id="2222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6D9ED6-E31E-408E-AC1B-80C06DFB05B2}" type="slidenum">
              <a:rPr lang="en-GB" altLang="en-US">
                <a:solidFill>
                  <a:srgbClr val="000000"/>
                </a:solidFill>
                <a:latin typeface="Calibri" panose="020F0502020204030204" pitchFamily="34" charset="0"/>
              </a:rPr>
              <a:pPr/>
              <a:t>37</a:t>
            </a:fld>
            <a:endParaRPr lang="en-GB"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791455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countries are</a:t>
            </a:r>
            <a:r>
              <a:rPr lang="en-US" baseline="0" dirty="0"/>
              <a:t> now making intermediate-range missiles (similar to the Cruise missiles, the women opposed).</a:t>
            </a:r>
            <a:endParaRPr lang="en-US" dirty="0"/>
          </a:p>
          <a:p>
            <a:endParaRPr lang="en-US" dirty="0"/>
          </a:p>
          <a:p>
            <a:r>
              <a:rPr lang="en-US" dirty="0"/>
              <a:t>Source (with INF video): </a:t>
            </a:r>
            <a:r>
              <a:rPr lang="en-GB" dirty="0">
                <a:hlinkClick r:id="rId3"/>
              </a:rPr>
              <a:t>https://www.bbc.co.uk/news/world-us-canada-49405499</a:t>
            </a:r>
            <a:r>
              <a:rPr lang="en-GB" dirty="0"/>
              <a:t> </a:t>
            </a:r>
            <a:r>
              <a:rPr lang="en-US" dirty="0"/>
              <a:t> (added 21/08/2019)</a:t>
            </a:r>
          </a:p>
          <a:p>
            <a:r>
              <a:rPr lang="en-US" dirty="0"/>
              <a:t>Fact:</a:t>
            </a:r>
            <a:r>
              <a:rPr lang="en-US" baseline="0" dirty="0"/>
              <a:t> Trump has committed an *additional* $500billion in his Nuclear Posture Review (2018), including 17 billion for low-</a:t>
            </a:r>
            <a:r>
              <a:rPr lang="en-US" baseline="0" dirty="0" err="1"/>
              <a:t>yield,tactical</a:t>
            </a:r>
            <a:r>
              <a:rPr lang="en-US" baseline="0" dirty="0"/>
              <a:t> nukes which will become operational in Sept. (source: </a:t>
            </a:r>
            <a:r>
              <a:rPr lang="en-GB" dirty="0">
                <a:hlinkClick r:id="rId4"/>
              </a:rPr>
              <a:t>https://www.theguardian.com/world/2019/aug/17/nuclear-arms-race-is-back-and-more-dangerous-than-before</a:t>
            </a:r>
            <a:r>
              <a:rPr lang="en-GB" dirty="0"/>
              <a:t>). US military</a:t>
            </a:r>
            <a:r>
              <a:rPr lang="en-GB" baseline="0" dirty="0"/>
              <a:t> spending will be 750 billion dollars next year.</a:t>
            </a:r>
            <a:endParaRPr lang="en-GB" dirty="0"/>
          </a:p>
        </p:txBody>
      </p:sp>
      <p:sp>
        <p:nvSpPr>
          <p:cNvPr id="4" name="Slide Number Placeholder 3"/>
          <p:cNvSpPr>
            <a:spLocks noGrp="1"/>
          </p:cNvSpPr>
          <p:nvPr>
            <p:ph type="sldNum" sz="quarter" idx="10"/>
          </p:nvPr>
        </p:nvSpPr>
        <p:spPr/>
        <p:txBody>
          <a:bodyPr/>
          <a:lstStyle/>
          <a:p>
            <a:fld id="{0D755A6A-629B-44A6-B507-D3155B6950E3}" type="slidenum">
              <a:rPr lang="en-GB" smtClean="0"/>
              <a:t>39</a:t>
            </a:fld>
            <a:endParaRPr lang="en-GB"/>
          </a:p>
        </p:txBody>
      </p:sp>
    </p:spTree>
    <p:extLst>
      <p:ext uri="{BB962C8B-B14F-4D97-AF65-F5344CB8AC3E}">
        <p14:creationId xmlns:p14="http://schemas.microsoft.com/office/powerpoint/2010/main" val="1023268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Rectangle 7"/>
          <p:cNvSpPr txBox="1">
            <a:spLocks noGrp="1" noChangeArrowheads="1"/>
          </p:cNvSpPr>
          <p:nvPr/>
        </p:nvSpPr>
        <p:spPr bwMode="auto">
          <a:xfrm>
            <a:off x="3901808" y="9518740"/>
            <a:ext cx="2986352" cy="501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582" tIns="47791" rIns="95582" bIns="47791"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03DB3CD5-F915-4D19-9B2F-253A18C6C86E}" type="slidenum">
              <a:rPr lang="en-GB" altLang="en-US" sz="1300">
                <a:solidFill>
                  <a:srgbClr val="000000"/>
                </a:solidFill>
                <a:latin typeface="Calibri" pitchFamily="34" charset="0"/>
              </a:rPr>
              <a:pPr algn="r" eaLnBrk="1" hangingPunct="1"/>
              <a:t>4</a:t>
            </a:fld>
            <a:endParaRPr lang="en-GB" altLang="en-US" sz="1300">
              <a:solidFill>
                <a:srgbClr val="000000"/>
              </a:solidFill>
              <a:latin typeface="Calibri" pitchFamily="34" charset="0"/>
            </a:endParaRPr>
          </a:p>
        </p:txBody>
      </p:sp>
      <p:sp>
        <p:nvSpPr>
          <p:cNvPr id="175107" name="Text Box 1"/>
          <p:cNvSpPr txBox="1">
            <a:spLocks noChangeArrowheads="1"/>
          </p:cNvSpPr>
          <p:nvPr/>
        </p:nvSpPr>
        <p:spPr bwMode="auto">
          <a:xfrm>
            <a:off x="926581" y="816332"/>
            <a:ext cx="4993678" cy="4085083"/>
          </a:xfrm>
          <a:prstGeom prst="rect">
            <a:avLst/>
          </a:prstGeom>
          <a:solidFill>
            <a:srgbClr val="FFFFFF"/>
          </a:solidFill>
          <a:ln w="9360">
            <a:solidFill>
              <a:srgbClr val="000000"/>
            </a:solidFill>
            <a:miter lim="800000"/>
            <a:headEnd/>
            <a:tailEnd/>
          </a:ln>
        </p:spPr>
        <p:txBody>
          <a:bodyPr wrap="none" lIns="83796" tIns="41899" rIns="83796" bIns="41899"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latin typeface="Calibri" pitchFamily="34" charset="0"/>
            </a:endParaRPr>
          </a:p>
        </p:txBody>
      </p:sp>
      <p:sp>
        <p:nvSpPr>
          <p:cNvPr id="175108" name="Rectangle 2"/>
          <p:cNvSpPr>
            <a:spLocks noGrp="1" noChangeArrowheads="1"/>
          </p:cNvSpPr>
          <p:nvPr>
            <p:ph type="body"/>
          </p:nvPr>
        </p:nvSpPr>
        <p:spPr bwMode="auto">
          <a:xfrm>
            <a:off x="689770" y="4761082"/>
            <a:ext cx="5508621" cy="4507796"/>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24859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led some commentators</a:t>
            </a:r>
            <a:r>
              <a:rPr lang="en-US" baseline="0" dirty="0"/>
              <a:t> to say that a New Cold War is beginning!</a:t>
            </a:r>
            <a:endParaRPr lang="en-GB" dirty="0"/>
          </a:p>
        </p:txBody>
      </p:sp>
      <p:sp>
        <p:nvSpPr>
          <p:cNvPr id="4" name="Slide Number Placeholder 3"/>
          <p:cNvSpPr>
            <a:spLocks noGrp="1"/>
          </p:cNvSpPr>
          <p:nvPr>
            <p:ph type="sldNum" sz="quarter" idx="10"/>
          </p:nvPr>
        </p:nvSpPr>
        <p:spPr/>
        <p:txBody>
          <a:bodyPr/>
          <a:lstStyle/>
          <a:p>
            <a:fld id="{8295532A-CAF9-4233-AA20-CFDD73B29641}" type="slidenum">
              <a:rPr lang="en-GB" smtClean="0"/>
              <a:t>40</a:t>
            </a:fld>
            <a:endParaRPr lang="en-GB"/>
          </a:p>
        </p:txBody>
      </p:sp>
    </p:spTree>
    <p:extLst>
      <p:ext uri="{BB962C8B-B14F-4D97-AF65-F5344CB8AC3E}">
        <p14:creationId xmlns:p14="http://schemas.microsoft.com/office/powerpoint/2010/main" val="1888510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FB1B03-B96D-404A-BC3A-16290A490018}"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563179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3901808" y="9518740"/>
            <a:ext cx="2986352" cy="501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582" tIns="47791" rIns="95582" bIns="47791"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A20D4A5F-0B02-4EE2-AA82-ED1C518CD998}" type="slidenum">
              <a:rPr lang="en-GB" altLang="en-US" sz="1300">
                <a:solidFill>
                  <a:srgbClr val="000000"/>
                </a:solidFill>
                <a:latin typeface="Calibri" pitchFamily="34" charset="0"/>
              </a:rPr>
              <a:pPr algn="r" eaLnBrk="1" hangingPunct="1"/>
              <a:t>5</a:t>
            </a:fld>
            <a:endParaRPr lang="en-GB" altLang="en-US" sz="1300">
              <a:solidFill>
                <a:srgbClr val="000000"/>
              </a:solidFill>
              <a:latin typeface="Calibri" pitchFamily="34" charset="0"/>
            </a:endParaRPr>
          </a:p>
        </p:txBody>
      </p:sp>
      <p:sp>
        <p:nvSpPr>
          <p:cNvPr id="177155" name="Text Box 1"/>
          <p:cNvSpPr txBox="1">
            <a:spLocks noChangeArrowheads="1"/>
          </p:cNvSpPr>
          <p:nvPr/>
        </p:nvSpPr>
        <p:spPr bwMode="auto">
          <a:xfrm>
            <a:off x="926581" y="816332"/>
            <a:ext cx="4993678" cy="4085083"/>
          </a:xfrm>
          <a:prstGeom prst="rect">
            <a:avLst/>
          </a:prstGeom>
          <a:solidFill>
            <a:srgbClr val="FFFFFF"/>
          </a:solidFill>
          <a:ln w="9360">
            <a:solidFill>
              <a:srgbClr val="000000"/>
            </a:solidFill>
            <a:miter lim="800000"/>
            <a:headEnd/>
            <a:tailEnd/>
          </a:ln>
        </p:spPr>
        <p:txBody>
          <a:bodyPr wrap="none" lIns="83796" tIns="41899" rIns="83796" bIns="41899"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latin typeface="Calibri" pitchFamily="34" charset="0"/>
            </a:endParaRPr>
          </a:p>
        </p:txBody>
      </p:sp>
      <p:sp>
        <p:nvSpPr>
          <p:cNvPr id="177156" name="Rectangle 2"/>
          <p:cNvSpPr>
            <a:spLocks noGrp="1" noChangeArrowheads="1"/>
          </p:cNvSpPr>
          <p:nvPr>
            <p:ph type="body"/>
          </p:nvPr>
        </p:nvSpPr>
        <p:spPr bwMode="auto">
          <a:xfrm>
            <a:off x="689770" y="4761082"/>
            <a:ext cx="5508621" cy="4507796"/>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71161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3901808" y="9518740"/>
            <a:ext cx="2986352" cy="501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582" tIns="47791" rIns="95582" bIns="47791"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132B415C-C016-4100-B2DA-64A70CF42CC4}" type="slidenum">
              <a:rPr lang="en-GB" altLang="en-US" sz="1300">
                <a:solidFill>
                  <a:srgbClr val="000000"/>
                </a:solidFill>
                <a:latin typeface="Calibri" pitchFamily="34" charset="0"/>
              </a:rPr>
              <a:pPr algn="r" eaLnBrk="1" hangingPunct="1"/>
              <a:t>6</a:t>
            </a:fld>
            <a:endParaRPr lang="en-GB" altLang="en-US" sz="1300">
              <a:solidFill>
                <a:srgbClr val="000000"/>
              </a:solidFill>
              <a:latin typeface="Calibri" pitchFamily="34" charset="0"/>
            </a:endParaRPr>
          </a:p>
        </p:txBody>
      </p:sp>
      <p:sp>
        <p:nvSpPr>
          <p:cNvPr id="179203" name="Text Box 1"/>
          <p:cNvSpPr txBox="1">
            <a:spLocks noChangeArrowheads="1"/>
          </p:cNvSpPr>
          <p:nvPr/>
        </p:nvSpPr>
        <p:spPr bwMode="auto">
          <a:xfrm>
            <a:off x="926581" y="816332"/>
            <a:ext cx="4993678" cy="4085083"/>
          </a:xfrm>
          <a:prstGeom prst="rect">
            <a:avLst/>
          </a:prstGeom>
          <a:solidFill>
            <a:srgbClr val="FFFFFF"/>
          </a:solidFill>
          <a:ln w="9360">
            <a:solidFill>
              <a:srgbClr val="000000"/>
            </a:solidFill>
            <a:miter lim="800000"/>
            <a:headEnd/>
            <a:tailEnd/>
          </a:ln>
        </p:spPr>
        <p:txBody>
          <a:bodyPr wrap="none" lIns="83796" tIns="41899" rIns="83796" bIns="41899"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latin typeface="Calibri" pitchFamily="34" charset="0"/>
            </a:endParaRPr>
          </a:p>
        </p:txBody>
      </p:sp>
      <p:sp>
        <p:nvSpPr>
          <p:cNvPr id="179204" name="Notes Placeholder 1"/>
          <p:cNvSpPr>
            <a:spLocks noGrp="1"/>
          </p:cNvSpPr>
          <p:nvPr>
            <p:ph type="body" idx="1"/>
          </p:nvPr>
        </p:nvSpPr>
        <p:spPr bwMode="auto">
          <a:xfrm>
            <a:off x="926581" y="5168392"/>
            <a:ext cx="5252738" cy="450950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Tree>
    <p:extLst>
      <p:ext uri="{BB962C8B-B14F-4D97-AF65-F5344CB8AC3E}">
        <p14:creationId xmlns:p14="http://schemas.microsoft.com/office/powerpoint/2010/main" val="598994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7"/>
          <p:cNvSpPr txBox="1">
            <a:spLocks noGrp="1" noChangeArrowheads="1"/>
          </p:cNvSpPr>
          <p:nvPr/>
        </p:nvSpPr>
        <p:spPr bwMode="auto">
          <a:xfrm>
            <a:off x="3901808" y="9518740"/>
            <a:ext cx="2986352" cy="501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582" tIns="47791" rIns="95582" bIns="47791" anchor="b"/>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F375FE3E-3A8F-4C08-85C1-6DE8C20AF0C1}" type="slidenum">
              <a:rPr lang="en-GB" altLang="en-US" sz="1300">
                <a:solidFill>
                  <a:srgbClr val="000000"/>
                </a:solidFill>
                <a:latin typeface="Calibri" pitchFamily="34" charset="0"/>
              </a:rPr>
              <a:pPr algn="r" eaLnBrk="1" hangingPunct="1"/>
              <a:t>7</a:t>
            </a:fld>
            <a:endParaRPr lang="en-GB" altLang="en-US" sz="1300">
              <a:solidFill>
                <a:srgbClr val="000000"/>
              </a:solidFill>
              <a:latin typeface="Calibri" pitchFamily="34" charset="0"/>
            </a:endParaRPr>
          </a:p>
        </p:txBody>
      </p:sp>
      <p:sp>
        <p:nvSpPr>
          <p:cNvPr id="181251" name="Text Box 1"/>
          <p:cNvSpPr txBox="1">
            <a:spLocks noChangeArrowheads="1"/>
          </p:cNvSpPr>
          <p:nvPr/>
        </p:nvSpPr>
        <p:spPr bwMode="auto">
          <a:xfrm>
            <a:off x="926581" y="816332"/>
            <a:ext cx="4993678" cy="4085083"/>
          </a:xfrm>
          <a:prstGeom prst="rect">
            <a:avLst/>
          </a:prstGeom>
          <a:solidFill>
            <a:srgbClr val="FFFFFF"/>
          </a:solidFill>
          <a:ln w="9360">
            <a:solidFill>
              <a:srgbClr val="000000"/>
            </a:solidFill>
            <a:miter lim="800000"/>
            <a:headEnd/>
            <a:tailEnd/>
          </a:ln>
        </p:spPr>
        <p:txBody>
          <a:bodyPr wrap="none" lIns="83796" tIns="41899" rIns="83796" bIns="41899"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latin typeface="Calibri" pitchFamily="34" charset="0"/>
            </a:endParaRPr>
          </a:p>
        </p:txBody>
      </p:sp>
      <p:sp>
        <p:nvSpPr>
          <p:cNvPr id="181252" name="Rectangle 2"/>
          <p:cNvSpPr>
            <a:spLocks noGrp="1" noChangeArrowheads="1"/>
          </p:cNvSpPr>
          <p:nvPr>
            <p:ph type="body"/>
          </p:nvPr>
        </p:nvSpPr>
        <p:spPr bwMode="auto">
          <a:xfrm>
            <a:off x="689770" y="4761082"/>
            <a:ext cx="5508621" cy="4507796"/>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042039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https://www.bbc.co.uk/news/av/world-49755995/nuclear-weapons-explained-in-numbers</a:t>
            </a:r>
            <a:r>
              <a:rPr lang="en-GB" dirty="0"/>
              <a:t> </a:t>
            </a:r>
          </a:p>
          <a:p>
            <a:r>
              <a:rPr lang="en-US" dirty="0"/>
              <a:t>Play from 0.30-2.26</a:t>
            </a:r>
            <a:endParaRPr lang="en-GB" dirty="0"/>
          </a:p>
        </p:txBody>
      </p:sp>
      <p:sp>
        <p:nvSpPr>
          <p:cNvPr id="4" name="Slide Number Placeholder 3"/>
          <p:cNvSpPr>
            <a:spLocks noGrp="1"/>
          </p:cNvSpPr>
          <p:nvPr>
            <p:ph type="sldNum" sz="quarter" idx="10"/>
          </p:nvPr>
        </p:nvSpPr>
        <p:spPr/>
        <p:txBody>
          <a:bodyPr/>
          <a:lstStyle/>
          <a:p>
            <a:fld id="{0D755A6A-629B-44A6-B507-D3155B6950E3}" type="slidenum">
              <a:rPr lang="en-GB" smtClean="0"/>
              <a:t>9</a:t>
            </a:fld>
            <a:endParaRPr lang="en-GB"/>
          </a:p>
        </p:txBody>
      </p:sp>
    </p:spTree>
    <p:extLst>
      <p:ext uri="{BB962C8B-B14F-4D97-AF65-F5344CB8AC3E}">
        <p14:creationId xmlns:p14="http://schemas.microsoft.com/office/powerpoint/2010/main" val="2289274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https://www.youtube.com/watch?v=5iPH-br_eJQ</a:t>
            </a:r>
            <a:endParaRPr lang="en-GB" dirty="0"/>
          </a:p>
          <a:p>
            <a:endParaRPr lang="en-US" dirty="0"/>
          </a:p>
          <a:p>
            <a:r>
              <a:rPr lang="en-US" dirty="0"/>
              <a:t>Watch first 4.5</a:t>
            </a:r>
            <a:r>
              <a:rPr lang="en-US" baseline="0" dirty="0"/>
              <a:t> </a:t>
            </a:r>
            <a:r>
              <a:rPr lang="en-US" baseline="0" dirty="0" err="1"/>
              <a:t>mins</a:t>
            </a:r>
            <a:r>
              <a:rPr lang="en-US" baseline="0" dirty="0"/>
              <a:t> or so.</a:t>
            </a:r>
          </a:p>
          <a:p>
            <a:r>
              <a:rPr lang="en-US" baseline="0" dirty="0"/>
              <a:t>We recommend watching this video before the lesson to decide whether it is appropriate for your classroom.</a:t>
            </a:r>
          </a:p>
          <a:p>
            <a:r>
              <a:rPr lang="en-US" baseline="0" dirty="0"/>
              <a:t>This video simulates a 150-200kt nuclear weapons explosion, which is the strength of an ‘average’ modern nuclear weapon.</a:t>
            </a:r>
            <a:endParaRPr lang="en-GB" dirty="0"/>
          </a:p>
          <a:p>
            <a:endParaRPr lang="en-GB" dirty="0"/>
          </a:p>
        </p:txBody>
      </p:sp>
      <p:sp>
        <p:nvSpPr>
          <p:cNvPr id="4" name="Slide Number Placeholder 3"/>
          <p:cNvSpPr>
            <a:spLocks noGrp="1"/>
          </p:cNvSpPr>
          <p:nvPr>
            <p:ph type="sldNum" sz="quarter" idx="10"/>
          </p:nvPr>
        </p:nvSpPr>
        <p:spPr/>
        <p:txBody>
          <a:bodyPr/>
          <a:lstStyle/>
          <a:p>
            <a:fld id="{D57FB7A5-5CA4-4D54-945A-585EC40F8A26}" type="slidenum">
              <a:rPr lang="en-GB" smtClean="0"/>
              <a:t>10</a:t>
            </a:fld>
            <a:endParaRPr lang="en-GB"/>
          </a:p>
        </p:txBody>
      </p:sp>
    </p:spTree>
    <p:extLst>
      <p:ext uri="{BB962C8B-B14F-4D97-AF65-F5344CB8AC3E}">
        <p14:creationId xmlns:p14="http://schemas.microsoft.com/office/powerpoint/2010/main" val="768781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295532A-CAF9-4233-AA20-CFDD73B29641}" type="slidenum">
              <a:rPr lang="en-GB" smtClean="0"/>
              <a:t>11</a:t>
            </a:fld>
            <a:endParaRPr lang="en-GB"/>
          </a:p>
        </p:txBody>
      </p:sp>
    </p:spTree>
    <p:extLst>
      <p:ext uri="{BB962C8B-B14F-4D97-AF65-F5344CB8AC3E}">
        <p14:creationId xmlns:p14="http://schemas.microsoft.com/office/powerpoint/2010/main" val="2300174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477D7CB-0477-472F-98A4-075ADE8FF053}"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D6F648-218C-40E5-BA40-1F3A19554368}" type="slidenum">
              <a:rPr lang="en-GB" smtClean="0"/>
              <a:t>‹#›</a:t>
            </a:fld>
            <a:endParaRPr lang="en-GB"/>
          </a:p>
        </p:txBody>
      </p:sp>
    </p:spTree>
    <p:extLst>
      <p:ext uri="{BB962C8B-B14F-4D97-AF65-F5344CB8AC3E}">
        <p14:creationId xmlns:p14="http://schemas.microsoft.com/office/powerpoint/2010/main" val="3789808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77D7CB-0477-472F-98A4-075ADE8FF053}"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D6F648-218C-40E5-BA40-1F3A19554368}" type="slidenum">
              <a:rPr lang="en-GB" smtClean="0"/>
              <a:t>‹#›</a:t>
            </a:fld>
            <a:endParaRPr lang="en-GB"/>
          </a:p>
        </p:txBody>
      </p:sp>
    </p:spTree>
    <p:extLst>
      <p:ext uri="{BB962C8B-B14F-4D97-AF65-F5344CB8AC3E}">
        <p14:creationId xmlns:p14="http://schemas.microsoft.com/office/powerpoint/2010/main" val="670056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77D7CB-0477-472F-98A4-075ADE8FF053}"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D6F648-218C-40E5-BA40-1F3A19554368}" type="slidenum">
              <a:rPr lang="en-GB" smtClean="0"/>
              <a:t>‹#›</a:t>
            </a:fld>
            <a:endParaRPr lang="en-GB"/>
          </a:p>
        </p:txBody>
      </p:sp>
    </p:spTree>
    <p:extLst>
      <p:ext uri="{BB962C8B-B14F-4D97-AF65-F5344CB8AC3E}">
        <p14:creationId xmlns:p14="http://schemas.microsoft.com/office/powerpoint/2010/main" val="4189865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8640" y="273629"/>
            <a:ext cx="10965120" cy="114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8640" y="1604329"/>
            <a:ext cx="538944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82400" y="1604329"/>
            <a:ext cx="539136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82400" y="3934494"/>
            <a:ext cx="539136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608640" y="6247376"/>
            <a:ext cx="2833920" cy="468050"/>
          </a:xfrm>
        </p:spPr>
        <p:txBody>
          <a:bodyPr/>
          <a:lstStyle>
            <a:lvl1pPr>
              <a:defRPr/>
            </a:lvl1pPr>
          </a:lstStyle>
          <a:p>
            <a:endParaRPr lang="en-GB"/>
          </a:p>
        </p:txBody>
      </p:sp>
      <p:sp>
        <p:nvSpPr>
          <p:cNvPr id="7" name="Footer Placeholder 6"/>
          <p:cNvSpPr>
            <a:spLocks noGrp="1"/>
          </p:cNvSpPr>
          <p:nvPr>
            <p:ph type="ftr" idx="11"/>
          </p:nvPr>
        </p:nvSpPr>
        <p:spPr>
          <a:xfrm>
            <a:off x="4170240" y="6247376"/>
            <a:ext cx="3859200" cy="468050"/>
          </a:xfrm>
        </p:spPr>
        <p:txBody>
          <a:bodyPr/>
          <a:lstStyle>
            <a:lvl1pPr>
              <a:defRPr/>
            </a:lvl1pPr>
          </a:lstStyle>
          <a:p>
            <a:endParaRPr lang="en-GB"/>
          </a:p>
        </p:txBody>
      </p:sp>
      <p:sp>
        <p:nvSpPr>
          <p:cNvPr id="8" name="Slide Number Placeholder 7"/>
          <p:cNvSpPr>
            <a:spLocks noGrp="1"/>
          </p:cNvSpPr>
          <p:nvPr>
            <p:ph type="sldNum" idx="12"/>
          </p:nvPr>
        </p:nvSpPr>
        <p:spPr>
          <a:xfrm>
            <a:off x="8741760" y="6247376"/>
            <a:ext cx="2833920" cy="468050"/>
          </a:xfrm>
        </p:spPr>
        <p:txBody>
          <a:bodyPr/>
          <a:lstStyle>
            <a:lvl1pPr>
              <a:defRPr/>
            </a:lvl1pPr>
          </a:lstStyle>
          <a:p>
            <a:fld id="{C3FB0291-AA5C-4EDD-A76B-6BBC3169602D}" type="slidenum">
              <a:rPr lang="en-GB"/>
              <a:pPr/>
              <a:t>‹#›</a:t>
            </a:fld>
            <a:endParaRPr lang="en-GB"/>
          </a:p>
        </p:txBody>
      </p:sp>
    </p:spTree>
    <p:extLst>
      <p:ext uri="{BB962C8B-B14F-4D97-AF65-F5344CB8AC3E}">
        <p14:creationId xmlns:p14="http://schemas.microsoft.com/office/powerpoint/2010/main" val="3390655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66451"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609600" y="6245225"/>
            <a:ext cx="2838451"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4165600" y="6245225"/>
            <a:ext cx="3854451"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8737600" y="6245225"/>
            <a:ext cx="2838451" cy="471488"/>
          </a:xfrm>
        </p:spPr>
        <p:txBody>
          <a:bodyPr/>
          <a:lstStyle>
            <a:lvl1pPr>
              <a:defRPr/>
            </a:lvl1pPr>
          </a:lstStyle>
          <a:p>
            <a:pPr>
              <a:defRPr/>
            </a:pPr>
            <a:fld id="{8D8FDF1A-58F8-4169-A71B-F2EB87E9932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29011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608640" y="1604330"/>
            <a:ext cx="53913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84321" y="1604330"/>
            <a:ext cx="539328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608641" y="3935934"/>
            <a:ext cx="1096896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609600" y="6246814"/>
            <a:ext cx="2836333" cy="471487"/>
          </a:xfrm>
        </p:spPr>
        <p:txBody>
          <a:bodyPr/>
          <a:lstStyle>
            <a:lvl1pPr>
              <a:defRPr/>
            </a:lvl1pPr>
          </a:lstStyle>
          <a:p>
            <a:pPr>
              <a:defRPr/>
            </a:pPr>
            <a:endParaRPr lang="en-GB"/>
          </a:p>
        </p:txBody>
      </p:sp>
      <p:sp>
        <p:nvSpPr>
          <p:cNvPr id="7" name="Footer Placeholder 6"/>
          <p:cNvSpPr>
            <a:spLocks noGrp="1"/>
          </p:cNvSpPr>
          <p:nvPr>
            <p:ph type="ftr" idx="11"/>
          </p:nvPr>
        </p:nvSpPr>
        <p:spPr>
          <a:xfrm>
            <a:off x="4169834" y="6246814"/>
            <a:ext cx="3862917" cy="471487"/>
          </a:xfrm>
        </p:spPr>
        <p:txBody>
          <a:bodyPr/>
          <a:lstStyle>
            <a:lvl1pPr>
              <a:defRPr/>
            </a:lvl1pPr>
          </a:lstStyle>
          <a:p>
            <a:pPr>
              <a:defRPr/>
            </a:pPr>
            <a:endParaRPr lang="en-GB"/>
          </a:p>
        </p:txBody>
      </p:sp>
      <p:sp>
        <p:nvSpPr>
          <p:cNvPr id="8" name="Slide Number Placeholder 7"/>
          <p:cNvSpPr>
            <a:spLocks noGrp="1"/>
          </p:cNvSpPr>
          <p:nvPr>
            <p:ph type="sldNum" idx="12"/>
          </p:nvPr>
        </p:nvSpPr>
        <p:spPr>
          <a:xfrm>
            <a:off x="8741833" y="6246814"/>
            <a:ext cx="2838451" cy="471487"/>
          </a:xfrm>
        </p:spPr>
        <p:txBody>
          <a:bodyPr/>
          <a:lstStyle>
            <a:lvl1pPr>
              <a:defRPr/>
            </a:lvl1pPr>
          </a:lstStyle>
          <a:p>
            <a:pPr>
              <a:defRPr/>
            </a:pPr>
            <a:fld id="{F8E0CDDA-2F41-416F-B93A-6A0F249B30BD}" type="slidenum">
              <a:rPr lang="en-GB" altLang="en-US"/>
              <a:pPr>
                <a:defRPr/>
              </a:pPr>
              <a:t>‹#›</a:t>
            </a:fld>
            <a:endParaRPr lang="en-GB" altLang="en-US"/>
          </a:p>
        </p:txBody>
      </p:sp>
    </p:spTree>
    <p:extLst>
      <p:ext uri="{BB962C8B-B14F-4D97-AF65-F5344CB8AC3E}">
        <p14:creationId xmlns:p14="http://schemas.microsoft.com/office/powerpoint/2010/main" val="716675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477D7CB-0477-472F-98A4-075ADE8FF053}"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D6F648-218C-40E5-BA40-1F3A19554368}" type="slidenum">
              <a:rPr lang="en-GB" smtClean="0"/>
              <a:t>‹#›</a:t>
            </a:fld>
            <a:endParaRPr lang="en-GB"/>
          </a:p>
        </p:txBody>
      </p:sp>
    </p:spTree>
    <p:extLst>
      <p:ext uri="{BB962C8B-B14F-4D97-AF65-F5344CB8AC3E}">
        <p14:creationId xmlns:p14="http://schemas.microsoft.com/office/powerpoint/2010/main" val="45857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77D7CB-0477-472F-98A4-075ADE8FF053}" type="datetimeFigureOut">
              <a:rPr lang="en-GB" smtClean="0"/>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D6F648-218C-40E5-BA40-1F3A19554368}" type="slidenum">
              <a:rPr lang="en-GB" smtClean="0"/>
              <a:t>‹#›</a:t>
            </a:fld>
            <a:endParaRPr lang="en-GB"/>
          </a:p>
        </p:txBody>
      </p:sp>
    </p:spTree>
    <p:extLst>
      <p:ext uri="{BB962C8B-B14F-4D97-AF65-F5344CB8AC3E}">
        <p14:creationId xmlns:p14="http://schemas.microsoft.com/office/powerpoint/2010/main" val="3153527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477D7CB-0477-472F-98A4-075ADE8FF053}" type="datetimeFigureOut">
              <a:rPr lang="en-GB" smtClean="0"/>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D6F648-218C-40E5-BA40-1F3A19554368}" type="slidenum">
              <a:rPr lang="en-GB" smtClean="0"/>
              <a:t>‹#›</a:t>
            </a:fld>
            <a:endParaRPr lang="en-GB"/>
          </a:p>
        </p:txBody>
      </p:sp>
    </p:spTree>
    <p:extLst>
      <p:ext uri="{BB962C8B-B14F-4D97-AF65-F5344CB8AC3E}">
        <p14:creationId xmlns:p14="http://schemas.microsoft.com/office/powerpoint/2010/main" val="2334425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477D7CB-0477-472F-98A4-075ADE8FF053}" type="datetimeFigureOut">
              <a:rPr lang="en-GB" smtClean="0"/>
              <a:t>07/08/2024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D6F648-218C-40E5-BA40-1F3A19554368}" type="slidenum">
              <a:rPr lang="en-GB" smtClean="0"/>
              <a:t>‹#›</a:t>
            </a:fld>
            <a:endParaRPr lang="en-GB"/>
          </a:p>
        </p:txBody>
      </p:sp>
    </p:spTree>
    <p:extLst>
      <p:ext uri="{BB962C8B-B14F-4D97-AF65-F5344CB8AC3E}">
        <p14:creationId xmlns:p14="http://schemas.microsoft.com/office/powerpoint/2010/main" val="489134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477D7CB-0477-472F-98A4-075ADE8FF053}" type="datetimeFigureOut">
              <a:rPr lang="en-GB" smtClean="0"/>
              <a:t>07/08/2024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D6F648-218C-40E5-BA40-1F3A19554368}" type="slidenum">
              <a:rPr lang="en-GB" smtClean="0"/>
              <a:t>‹#›</a:t>
            </a:fld>
            <a:endParaRPr lang="en-GB"/>
          </a:p>
        </p:txBody>
      </p:sp>
    </p:spTree>
    <p:extLst>
      <p:ext uri="{BB962C8B-B14F-4D97-AF65-F5344CB8AC3E}">
        <p14:creationId xmlns:p14="http://schemas.microsoft.com/office/powerpoint/2010/main" val="3486212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77D7CB-0477-472F-98A4-075ADE8FF053}" type="datetimeFigureOut">
              <a:rPr lang="en-GB" smtClean="0"/>
              <a:t>07/08/2024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D6F648-218C-40E5-BA40-1F3A19554368}" type="slidenum">
              <a:rPr lang="en-GB" smtClean="0"/>
              <a:t>‹#›</a:t>
            </a:fld>
            <a:endParaRPr lang="en-GB"/>
          </a:p>
        </p:txBody>
      </p:sp>
    </p:spTree>
    <p:extLst>
      <p:ext uri="{BB962C8B-B14F-4D97-AF65-F5344CB8AC3E}">
        <p14:creationId xmlns:p14="http://schemas.microsoft.com/office/powerpoint/2010/main" val="3044456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77D7CB-0477-472F-98A4-075ADE8FF053}" type="datetimeFigureOut">
              <a:rPr lang="en-GB" smtClean="0"/>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D6F648-218C-40E5-BA40-1F3A19554368}" type="slidenum">
              <a:rPr lang="en-GB" smtClean="0"/>
              <a:t>‹#›</a:t>
            </a:fld>
            <a:endParaRPr lang="en-GB"/>
          </a:p>
        </p:txBody>
      </p:sp>
    </p:spTree>
    <p:extLst>
      <p:ext uri="{BB962C8B-B14F-4D97-AF65-F5344CB8AC3E}">
        <p14:creationId xmlns:p14="http://schemas.microsoft.com/office/powerpoint/2010/main" val="96340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477D7CB-0477-472F-98A4-075ADE8FF053}" type="datetimeFigureOut">
              <a:rPr lang="en-GB" smtClean="0"/>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D6F648-218C-40E5-BA40-1F3A19554368}" type="slidenum">
              <a:rPr lang="en-GB" smtClean="0"/>
              <a:t>‹#›</a:t>
            </a:fld>
            <a:endParaRPr lang="en-GB"/>
          </a:p>
        </p:txBody>
      </p:sp>
    </p:spTree>
    <p:extLst>
      <p:ext uri="{BB962C8B-B14F-4D97-AF65-F5344CB8AC3E}">
        <p14:creationId xmlns:p14="http://schemas.microsoft.com/office/powerpoint/2010/main" val="2564053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5D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7D7CB-0477-472F-98A4-075ADE8FF053}" type="datetimeFigureOut">
              <a:rPr lang="en-GB" smtClean="0"/>
              <a:t>07/08/2024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D6F648-218C-40E5-BA40-1F3A19554368}" type="slidenum">
              <a:rPr lang="en-GB" smtClean="0"/>
              <a:t>‹#›</a:t>
            </a:fld>
            <a:endParaRPr lang="en-GB"/>
          </a:p>
        </p:txBody>
      </p:sp>
    </p:spTree>
    <p:extLst>
      <p:ext uri="{BB962C8B-B14F-4D97-AF65-F5344CB8AC3E}">
        <p14:creationId xmlns:p14="http://schemas.microsoft.com/office/powerpoint/2010/main" val="375459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132"/>
          <a:stretch/>
        </p:blipFill>
        <p:spPr>
          <a:xfrm>
            <a:off x="-96982" y="320174"/>
            <a:ext cx="12870934" cy="7852004"/>
          </a:xfrm>
          <a:prstGeom prst="rect">
            <a:avLst/>
          </a:prstGeom>
        </p:spPr>
      </p:pic>
      <p:grpSp>
        <p:nvGrpSpPr>
          <p:cNvPr id="8" name="Group 7"/>
          <p:cNvGrpSpPr/>
          <p:nvPr/>
        </p:nvGrpSpPr>
        <p:grpSpPr>
          <a:xfrm>
            <a:off x="137886" y="0"/>
            <a:ext cx="12358914" cy="566057"/>
            <a:chOff x="-152400" y="2247900"/>
            <a:chExt cx="11684000" cy="1384300"/>
          </a:xfrm>
        </p:grpSpPr>
        <p:sp>
          <p:nvSpPr>
            <p:cNvPr id="9" name="Rectangle 8"/>
            <p:cNvSpPr/>
            <p:nvPr/>
          </p:nvSpPr>
          <p:spPr>
            <a:xfrm>
              <a:off x="-152400" y="2247900"/>
              <a:ext cx="11684000" cy="138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 name="TextBox 9"/>
            <p:cNvSpPr txBox="1"/>
            <p:nvPr/>
          </p:nvSpPr>
          <p:spPr>
            <a:xfrm>
              <a:off x="51605" y="2393641"/>
              <a:ext cx="11275990" cy="574165"/>
            </a:xfrm>
            <a:prstGeom prst="rect">
              <a:avLst/>
            </a:prstGeom>
            <a:noFill/>
          </p:spPr>
          <p:txBody>
            <a:bodyPr wrap="square" rtlCol="0">
              <a:spAutoFit/>
            </a:bodyPr>
            <a:lstStyle/>
            <a:p>
              <a:r>
                <a:rPr lang="en-US" sz="2400" b="1" dirty="0">
                  <a:solidFill>
                    <a:schemeClr val="bg1"/>
                  </a:solidFill>
                  <a:latin typeface="Rockwell Extra Bold" panose="02060903040505020403" pitchFamily="18" charset="0"/>
                </a:rPr>
                <a:t>The Women of </a:t>
              </a:r>
              <a:r>
                <a:rPr lang="en-US" sz="2400" b="1" dirty="0" err="1">
                  <a:solidFill>
                    <a:schemeClr val="bg1"/>
                  </a:solidFill>
                  <a:latin typeface="Rockwell Extra Bold" panose="02060903040505020403" pitchFamily="18" charset="0"/>
                </a:rPr>
                <a:t>Greenham</a:t>
              </a:r>
              <a:r>
                <a:rPr lang="en-US" sz="2400" b="1" dirty="0">
                  <a:solidFill>
                    <a:schemeClr val="bg1"/>
                  </a:solidFill>
                  <a:latin typeface="Rockwell Extra Bold" panose="02060903040505020403" pitchFamily="18" charset="0"/>
                </a:rPr>
                <a:t> Common</a:t>
              </a:r>
            </a:p>
          </p:txBody>
        </p:sp>
      </p:grpSp>
    </p:spTree>
    <p:extLst>
      <p:ext uri="{BB962C8B-B14F-4D97-AF65-F5344CB8AC3E}">
        <p14:creationId xmlns:p14="http://schemas.microsoft.com/office/powerpoint/2010/main" val="3607455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sz="quarter" idx="1"/>
          </p:nvPr>
        </p:nvSpPr>
        <p:spPr/>
        <p:txBody>
          <a:bodyPr/>
          <a:lstStyle/>
          <a:p>
            <a:endParaRPr lang="en-GB"/>
          </a:p>
        </p:txBody>
      </p:sp>
      <p:sp>
        <p:nvSpPr>
          <p:cNvPr id="4" name="Content Placeholder 3"/>
          <p:cNvSpPr>
            <a:spLocks noGrp="1"/>
          </p:cNvSpPr>
          <p:nvPr>
            <p:ph sz="quarter" idx="2"/>
          </p:nvPr>
        </p:nvSpPr>
        <p:spPr/>
        <p:txBody>
          <a:bodyPr/>
          <a:lstStyle/>
          <a:p>
            <a:endParaRPr lang="en-GB"/>
          </a:p>
        </p:txBody>
      </p:sp>
      <p:sp>
        <p:nvSpPr>
          <p:cNvPr id="5" name="Text Placeholder 4"/>
          <p:cNvSpPr>
            <a:spLocks noGrp="1"/>
          </p:cNvSpPr>
          <p:nvPr>
            <p:ph type="body" sz="half" idx="3"/>
          </p:nvPr>
        </p:nvSpPr>
        <p:spPr/>
        <p:txBody>
          <a:bodyPr/>
          <a:lstStyle/>
          <a:p>
            <a:endParaRPr lang="en-GB"/>
          </a:p>
        </p:txBody>
      </p:sp>
      <p:pic>
        <p:nvPicPr>
          <p:cNvPr id="6" name="Picture 5"/>
          <p:cNvPicPr>
            <a:picLocks noChangeAspect="1"/>
          </p:cNvPicPr>
          <p:nvPr/>
        </p:nvPicPr>
        <p:blipFill>
          <a:blip r:embed="rId3"/>
          <a:stretch>
            <a:fillRect/>
          </a:stretch>
        </p:blipFill>
        <p:spPr>
          <a:xfrm>
            <a:off x="1912358" y="0"/>
            <a:ext cx="8543925" cy="6747403"/>
          </a:xfrm>
          <a:prstGeom prst="rect">
            <a:avLst/>
          </a:prstGeom>
        </p:spPr>
      </p:pic>
    </p:spTree>
    <p:extLst>
      <p:ext uri="{BB962C8B-B14F-4D97-AF65-F5344CB8AC3E}">
        <p14:creationId xmlns:p14="http://schemas.microsoft.com/office/powerpoint/2010/main" val="674936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216" y="-167425"/>
            <a:ext cx="11798136" cy="7133039"/>
          </a:xfrm>
          <a:prstGeom prst="rect">
            <a:avLst/>
          </a:prstGeom>
        </p:spPr>
      </p:pic>
      <p:sp>
        <p:nvSpPr>
          <p:cNvPr id="7" name="Rectangle 6"/>
          <p:cNvSpPr/>
          <p:nvPr/>
        </p:nvSpPr>
        <p:spPr>
          <a:xfrm>
            <a:off x="6289182" y="5344733"/>
            <a:ext cx="5688170" cy="132343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4000" b="1" dirty="0">
                <a:solidFill>
                  <a:schemeClr val="bg1"/>
                </a:solidFill>
                <a:latin typeface="Bahnschrift" panose="020B0502040204020203" pitchFamily="34" charset="0"/>
              </a:rPr>
              <a:t>Starter:</a:t>
            </a:r>
          </a:p>
          <a:p>
            <a:r>
              <a:rPr lang="en-US" sz="4000" b="1" dirty="0">
                <a:solidFill>
                  <a:schemeClr val="bg1"/>
                </a:solidFill>
                <a:latin typeface="Bahnschrift" panose="020B0502040204020203" pitchFamily="34" charset="0"/>
              </a:rPr>
              <a:t>Consensus Building</a:t>
            </a:r>
            <a:endParaRPr lang="en-GB" sz="4000" dirty="0"/>
          </a:p>
        </p:txBody>
      </p:sp>
    </p:spTree>
    <p:extLst>
      <p:ext uri="{BB962C8B-B14F-4D97-AF65-F5344CB8AC3E}">
        <p14:creationId xmlns:p14="http://schemas.microsoft.com/office/powerpoint/2010/main" val="3815511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quarter" idx="2"/>
          </p:nvPr>
        </p:nvSpPr>
        <p:spPr/>
        <p:txBody>
          <a:bodyPr/>
          <a:lstStyle/>
          <a:p>
            <a:endParaRPr lang="en-GB"/>
          </a:p>
        </p:txBody>
      </p:sp>
      <p:sp>
        <p:nvSpPr>
          <p:cNvPr id="5" name="Content Placeholder 4"/>
          <p:cNvSpPr>
            <a:spLocks noGrp="1"/>
          </p:cNvSpPr>
          <p:nvPr>
            <p:ph sz="quarter" idx="3"/>
          </p:nvPr>
        </p:nvSpPr>
        <p:spPr/>
        <p:txBody>
          <a:bodyPr/>
          <a:lstStyle/>
          <a:p>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32" y="-103030"/>
            <a:ext cx="11798136" cy="7133039"/>
          </a:xfrm>
          <a:prstGeom prst="rect">
            <a:avLst/>
          </a:prstGeom>
        </p:spPr>
      </p:pic>
      <p:sp>
        <p:nvSpPr>
          <p:cNvPr id="7" name="Rectangle 6"/>
          <p:cNvSpPr/>
          <p:nvPr/>
        </p:nvSpPr>
        <p:spPr>
          <a:xfrm>
            <a:off x="914400" y="417635"/>
            <a:ext cx="10659360" cy="6091707"/>
          </a:xfrm>
          <a:prstGeom prst="rect">
            <a:avLst/>
          </a:prstGeom>
          <a:solidFill>
            <a:srgbClr val="FFFFFF">
              <a:alpha val="8392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553330" y="790859"/>
            <a:ext cx="488949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b="1" dirty="0">
                <a:latin typeface="Rockwell Extra Bold" panose="02060903040505020403" pitchFamily="18" charset="0"/>
              </a:rPr>
              <a:t>Building Consensus Task</a:t>
            </a:r>
            <a:endParaRPr lang="en-GB" sz="2400" b="1" dirty="0">
              <a:latin typeface="Rockwell Extra Bold" panose="02060903040505020403" pitchFamily="18" charset="0"/>
            </a:endParaRPr>
          </a:p>
        </p:txBody>
      </p:sp>
      <p:sp>
        <p:nvSpPr>
          <p:cNvPr id="9" name="TextBox 8"/>
          <p:cNvSpPr txBox="1"/>
          <p:nvPr/>
        </p:nvSpPr>
        <p:spPr>
          <a:xfrm>
            <a:off x="1210475" y="1310746"/>
            <a:ext cx="10225826" cy="5324535"/>
          </a:xfrm>
          <a:prstGeom prst="rect">
            <a:avLst/>
          </a:prstGeom>
          <a:noFill/>
        </p:spPr>
        <p:txBody>
          <a:bodyPr wrap="square" rtlCol="0">
            <a:spAutoFit/>
          </a:bodyPr>
          <a:lstStyle/>
          <a:p>
            <a:endParaRPr lang="en-US" sz="2400" b="1" dirty="0"/>
          </a:p>
          <a:p>
            <a:pPr marL="342900" indent="-342900">
              <a:buFont typeface="Arial" panose="020B0604020202020204" pitchFamily="34" charset="0"/>
              <a:buChar char="•"/>
            </a:pPr>
            <a:r>
              <a:rPr lang="en-US" sz="2400" b="1" dirty="0"/>
              <a:t>By yourself and in silence, answer the following question in your head (1 minute):</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In groups of three, decide which of your animals is the best answer to the question (3 </a:t>
            </a:r>
            <a:r>
              <a:rPr lang="en-US" sz="2400" b="1" dirty="0" err="1"/>
              <a:t>mins</a:t>
            </a:r>
            <a:r>
              <a:rPr lang="en-US" sz="2400" b="1" dirty="0"/>
              <a:t>). You can only take one answer forward!</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800" b="1" dirty="0"/>
              <a:t>Repeat this process in larger groups…</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p:txBody>
      </p:sp>
      <p:sp>
        <p:nvSpPr>
          <p:cNvPr id="11" name="TextBox 10"/>
          <p:cNvSpPr txBox="1"/>
          <p:nvPr/>
        </p:nvSpPr>
        <p:spPr>
          <a:xfrm>
            <a:off x="1689750" y="2569224"/>
            <a:ext cx="898529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b="1" dirty="0">
                <a:latin typeface="Rockwell Extra Bold" panose="02060903040505020403" pitchFamily="18" charset="0"/>
              </a:rPr>
              <a:t>Which animal would host the best dinner party?</a:t>
            </a:r>
            <a:endParaRPr lang="en-GB" sz="2400" b="1" dirty="0">
              <a:latin typeface="Rockwell Extra Bold" panose="02060903040505020403" pitchFamily="18" charset="0"/>
            </a:endParaRPr>
          </a:p>
        </p:txBody>
      </p:sp>
    </p:spTree>
    <p:extLst>
      <p:ext uri="{BB962C8B-B14F-4D97-AF65-F5344CB8AC3E}">
        <p14:creationId xmlns:p14="http://schemas.microsoft.com/office/powerpoint/2010/main" val="48393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520" y="463729"/>
            <a:ext cx="10965120" cy="1140600"/>
          </a:xfrm>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quarter" idx="2"/>
          </p:nvPr>
        </p:nvSpPr>
        <p:spPr/>
        <p:txBody>
          <a:bodyPr/>
          <a:lstStyle/>
          <a:p>
            <a:endParaRPr lang="en-GB"/>
          </a:p>
        </p:txBody>
      </p:sp>
      <p:sp>
        <p:nvSpPr>
          <p:cNvPr id="5" name="Content Placeholder 4"/>
          <p:cNvSpPr>
            <a:spLocks noGrp="1"/>
          </p:cNvSpPr>
          <p:nvPr>
            <p:ph sz="quarter" idx="3"/>
          </p:nvPr>
        </p:nvSpPr>
        <p:spPr/>
        <p:txBody>
          <a:bodyPr/>
          <a:lstStyle/>
          <a:p>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332" y="-103030"/>
            <a:ext cx="11798136" cy="7133039"/>
          </a:xfrm>
          <a:prstGeom prst="rect">
            <a:avLst/>
          </a:prstGeom>
        </p:spPr>
      </p:pic>
      <p:sp>
        <p:nvSpPr>
          <p:cNvPr id="7" name="Rectangle 6"/>
          <p:cNvSpPr/>
          <p:nvPr/>
        </p:nvSpPr>
        <p:spPr>
          <a:xfrm>
            <a:off x="993708" y="463729"/>
            <a:ext cx="10659360" cy="6091707"/>
          </a:xfrm>
          <a:prstGeom prst="rect">
            <a:avLst/>
          </a:prstGeom>
          <a:solidFill>
            <a:srgbClr val="FFFFFF">
              <a:alpha val="8392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Rockwell Extra Bold" panose="02060903040505020403" pitchFamily="18" charset="0"/>
              </a:rPr>
              <a:t>        What was good about this form of decision-making?</a:t>
            </a:r>
          </a:p>
        </p:txBody>
      </p:sp>
      <p:sp>
        <p:nvSpPr>
          <p:cNvPr id="11" name="TextBox 10"/>
          <p:cNvSpPr txBox="1"/>
          <p:nvPr/>
        </p:nvSpPr>
        <p:spPr>
          <a:xfrm>
            <a:off x="3303360" y="4404815"/>
            <a:ext cx="7057623" cy="830997"/>
          </a:xfrm>
          <a:prstGeom prst="rect">
            <a:avLst/>
          </a:prstGeom>
          <a:noFill/>
        </p:spPr>
        <p:txBody>
          <a:bodyPr wrap="square" rtlCol="0">
            <a:spAutoFit/>
          </a:bodyPr>
          <a:lstStyle/>
          <a:p>
            <a:r>
              <a:rPr lang="en-US" sz="2400" dirty="0">
                <a:latin typeface="Rockwell Extra Bold" panose="02060903040505020403" pitchFamily="18" charset="0"/>
              </a:rPr>
              <a:t>Can you think of any limitations to make decisions using consensus?</a:t>
            </a:r>
          </a:p>
        </p:txBody>
      </p:sp>
      <p:sp>
        <p:nvSpPr>
          <p:cNvPr id="10" name="TextBox 9"/>
          <p:cNvSpPr txBox="1"/>
          <p:nvPr/>
        </p:nvSpPr>
        <p:spPr>
          <a:xfrm>
            <a:off x="4213220" y="1742584"/>
            <a:ext cx="3938359" cy="107721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b="1" dirty="0">
                <a:latin typeface="Rockwell Extra Bold" panose="02060903040505020403" pitchFamily="18" charset="0"/>
              </a:rPr>
              <a:t>How did you find that?</a:t>
            </a:r>
            <a:endParaRPr lang="en-GB" sz="3200" b="1" dirty="0">
              <a:latin typeface="Rockwell Extra Bold" panose="02060903040505020403" pitchFamily="18" charset="0"/>
            </a:endParaRPr>
          </a:p>
        </p:txBody>
      </p:sp>
    </p:spTree>
    <p:extLst>
      <p:ext uri="{BB962C8B-B14F-4D97-AF65-F5344CB8AC3E}">
        <p14:creationId xmlns:p14="http://schemas.microsoft.com/office/powerpoint/2010/main" val="144479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quarter" idx="2"/>
          </p:nvPr>
        </p:nvSpPr>
        <p:spPr/>
        <p:txBody>
          <a:bodyPr/>
          <a:lstStyle/>
          <a:p>
            <a:endParaRPr lang="en-GB"/>
          </a:p>
        </p:txBody>
      </p:sp>
      <p:sp>
        <p:nvSpPr>
          <p:cNvPr id="5" name="Content Placeholder 4"/>
          <p:cNvSpPr>
            <a:spLocks noGrp="1"/>
          </p:cNvSpPr>
          <p:nvPr>
            <p:ph sz="quarter" idx="3"/>
          </p:nvPr>
        </p:nvSpPr>
        <p:spPr/>
        <p:txBody>
          <a:bodyPr/>
          <a:lstStyle/>
          <a:p>
            <a:endParaRPr lang="en-GB"/>
          </a:p>
        </p:txBody>
      </p:sp>
      <p:pic>
        <p:nvPicPr>
          <p:cNvPr id="6" name="Picture 5"/>
          <p:cNvPicPr>
            <a:picLocks noChangeAspect="1"/>
          </p:cNvPicPr>
          <p:nvPr/>
        </p:nvPicPr>
        <p:blipFill>
          <a:blip r:embed="rId3"/>
          <a:stretch>
            <a:fillRect/>
          </a:stretch>
        </p:blipFill>
        <p:spPr>
          <a:xfrm>
            <a:off x="2378839" y="273629"/>
            <a:ext cx="7607121" cy="6085697"/>
          </a:xfrm>
          <a:prstGeom prst="rect">
            <a:avLst/>
          </a:prstGeom>
        </p:spPr>
      </p:pic>
    </p:spTree>
    <p:extLst>
      <p:ext uri="{BB962C8B-B14F-4D97-AF65-F5344CB8AC3E}">
        <p14:creationId xmlns:p14="http://schemas.microsoft.com/office/powerpoint/2010/main" val="981849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quarter" idx="2"/>
          </p:nvPr>
        </p:nvSpPr>
        <p:spPr/>
        <p:txBody>
          <a:bodyPr/>
          <a:lstStyle/>
          <a:p>
            <a:endParaRPr lang="en-GB"/>
          </a:p>
        </p:txBody>
      </p:sp>
      <p:sp>
        <p:nvSpPr>
          <p:cNvPr id="5" name="Content Placeholder 4"/>
          <p:cNvSpPr>
            <a:spLocks noGrp="1"/>
          </p:cNvSpPr>
          <p:nvPr>
            <p:ph sz="quarter" idx="3"/>
          </p:nvPr>
        </p:nvSpPr>
        <p:spPr/>
        <p:txBody>
          <a:bodyPr/>
          <a:lstStyle/>
          <a:p>
            <a:endParaRPr lang="en-GB"/>
          </a:p>
        </p:txBody>
      </p:sp>
      <p:pic>
        <p:nvPicPr>
          <p:cNvPr id="6" name="Picture 5"/>
          <p:cNvPicPr>
            <a:picLocks noChangeAspect="1"/>
          </p:cNvPicPr>
          <p:nvPr/>
        </p:nvPicPr>
        <p:blipFill>
          <a:blip r:embed="rId3"/>
          <a:stretch>
            <a:fillRect/>
          </a:stretch>
        </p:blipFill>
        <p:spPr>
          <a:xfrm>
            <a:off x="640469" y="412124"/>
            <a:ext cx="10715222" cy="6027313"/>
          </a:xfrm>
          <a:prstGeom prst="rect">
            <a:avLst/>
          </a:prstGeom>
        </p:spPr>
      </p:pic>
      <p:sp>
        <p:nvSpPr>
          <p:cNvPr id="7" name="TextBox 6"/>
          <p:cNvSpPr txBox="1"/>
          <p:nvPr/>
        </p:nvSpPr>
        <p:spPr>
          <a:xfrm>
            <a:off x="1493610" y="1816100"/>
            <a:ext cx="3619500" cy="400110"/>
          </a:xfrm>
          <a:prstGeom prst="rect">
            <a:avLst/>
          </a:prstGeom>
          <a:solidFill>
            <a:srgbClr val="FCD5B5"/>
          </a:solidFill>
        </p:spPr>
        <p:txBody>
          <a:bodyPr wrap="square" rtlCol="0">
            <a:spAutoFit/>
          </a:bodyPr>
          <a:lstStyle/>
          <a:p>
            <a:r>
              <a:rPr lang="en-US" sz="2000" dirty="0">
                <a:latin typeface="Rockwell Extra Bold" panose="02060903040505020403" pitchFamily="18" charset="0"/>
              </a:rPr>
              <a:t>A Peace Camp</a:t>
            </a:r>
            <a:endParaRPr lang="en-GB" sz="2000" dirty="0">
              <a:latin typeface="Rockwell Extra Bold" panose="02060903040505020403" pitchFamily="18" charset="0"/>
            </a:endParaRPr>
          </a:p>
        </p:txBody>
      </p:sp>
    </p:spTree>
    <p:extLst>
      <p:ext uri="{BB962C8B-B14F-4D97-AF65-F5344CB8AC3E}">
        <p14:creationId xmlns:p14="http://schemas.microsoft.com/office/powerpoint/2010/main" val="1880792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dirty="0"/>
          </a:p>
        </p:txBody>
      </p:sp>
      <p:sp>
        <p:nvSpPr>
          <p:cNvPr id="4" name="Content Placeholder 3"/>
          <p:cNvSpPr>
            <a:spLocks noGrp="1"/>
          </p:cNvSpPr>
          <p:nvPr>
            <p:ph sz="quarter" idx="2"/>
          </p:nvPr>
        </p:nvSpPr>
        <p:spPr/>
        <p:txBody>
          <a:bodyPr/>
          <a:lstStyle/>
          <a:p>
            <a:endParaRPr lang="en-GB"/>
          </a:p>
        </p:txBody>
      </p:sp>
      <p:sp>
        <p:nvSpPr>
          <p:cNvPr id="5" name="Content Placeholder 4"/>
          <p:cNvSpPr>
            <a:spLocks noGrp="1"/>
          </p:cNvSpPr>
          <p:nvPr>
            <p:ph sz="quarter" idx="3"/>
          </p:nvPr>
        </p:nvSpPr>
        <p:spPr/>
        <p:txBody>
          <a:bodyPr/>
          <a:lstStyle/>
          <a:p>
            <a:endParaRPr lang="en-GB"/>
          </a:p>
        </p:txBody>
      </p:sp>
      <p:pic>
        <p:nvPicPr>
          <p:cNvPr id="6" name="Picture 5"/>
          <p:cNvPicPr>
            <a:picLocks noChangeAspect="1"/>
          </p:cNvPicPr>
          <p:nvPr/>
        </p:nvPicPr>
        <p:blipFill>
          <a:blip r:embed="rId3"/>
          <a:stretch>
            <a:fillRect/>
          </a:stretch>
        </p:blipFill>
        <p:spPr>
          <a:xfrm>
            <a:off x="-581700" y="427432"/>
            <a:ext cx="12875300" cy="3728472"/>
          </a:xfrm>
          <a:prstGeom prst="rect">
            <a:avLst/>
          </a:prstGeom>
        </p:spPr>
      </p:pic>
      <p:sp>
        <p:nvSpPr>
          <p:cNvPr id="7" name="TextBox 6"/>
          <p:cNvSpPr txBox="1"/>
          <p:nvPr/>
        </p:nvSpPr>
        <p:spPr>
          <a:xfrm>
            <a:off x="528700" y="3144784"/>
            <a:ext cx="3886200" cy="3416320"/>
          </a:xfrm>
          <a:prstGeom prst="rect">
            <a:avLst/>
          </a:prstGeom>
          <a:solidFill>
            <a:srgbClr val="FCD5B5"/>
          </a:solidFill>
        </p:spPr>
        <p:txBody>
          <a:bodyPr wrap="square" rtlCol="0">
            <a:spAutoFit/>
          </a:bodyPr>
          <a:lstStyle/>
          <a:p>
            <a:r>
              <a:rPr lang="en-US" sz="2400" b="1" i="1" dirty="0" err="1"/>
              <a:t>Greenham</a:t>
            </a:r>
            <a:r>
              <a:rPr lang="en-US" sz="2400" b="1" i="1" dirty="0"/>
              <a:t> and </a:t>
            </a:r>
            <a:r>
              <a:rPr lang="en-US" sz="2400" b="1" i="1" dirty="0" err="1"/>
              <a:t>Crookham</a:t>
            </a:r>
            <a:r>
              <a:rPr lang="en-US" sz="2400" b="1" i="1" dirty="0"/>
              <a:t> Commons form the largest continuous tract of open heath in Berkshire. It is special for the mix of purple and pink heathers and golden yellow gorse, wildflower-filled grasslands and expanses of bare gravels</a:t>
            </a:r>
            <a:endParaRPr lang="en-GB" sz="2400" b="1" i="1" dirty="0"/>
          </a:p>
        </p:txBody>
      </p:sp>
      <p:pic>
        <p:nvPicPr>
          <p:cNvPr id="8" name="Picture 7"/>
          <p:cNvPicPr>
            <a:picLocks noChangeAspect="1"/>
          </p:cNvPicPr>
          <p:nvPr/>
        </p:nvPicPr>
        <p:blipFill>
          <a:blip r:embed="rId4"/>
          <a:stretch>
            <a:fillRect/>
          </a:stretch>
        </p:blipFill>
        <p:spPr>
          <a:xfrm>
            <a:off x="5605240" y="42246"/>
            <a:ext cx="5968520" cy="6748406"/>
          </a:xfrm>
          <a:prstGeom prst="rect">
            <a:avLst/>
          </a:prstGeom>
        </p:spPr>
      </p:pic>
      <p:pic>
        <p:nvPicPr>
          <p:cNvPr id="9" name="Picture 8"/>
          <p:cNvPicPr>
            <a:picLocks noChangeAspect="1"/>
          </p:cNvPicPr>
          <p:nvPr/>
        </p:nvPicPr>
        <p:blipFill>
          <a:blip r:embed="rId5"/>
          <a:stretch>
            <a:fillRect/>
          </a:stretch>
        </p:blipFill>
        <p:spPr>
          <a:xfrm>
            <a:off x="5570478" y="-106016"/>
            <a:ext cx="6430884" cy="7044930"/>
          </a:xfrm>
          <a:prstGeom prst="rect">
            <a:avLst/>
          </a:prstGeom>
        </p:spPr>
      </p:pic>
    </p:spTree>
    <p:extLst>
      <p:ext uri="{BB962C8B-B14F-4D97-AF65-F5344CB8AC3E}">
        <p14:creationId xmlns:p14="http://schemas.microsoft.com/office/powerpoint/2010/main" val="196254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quarter" idx="2"/>
          </p:nvPr>
        </p:nvSpPr>
        <p:spPr/>
        <p:txBody>
          <a:bodyPr/>
          <a:lstStyle/>
          <a:p>
            <a:endParaRPr lang="en-GB"/>
          </a:p>
        </p:txBody>
      </p:sp>
      <p:sp>
        <p:nvSpPr>
          <p:cNvPr id="5" name="Content Placeholder 4"/>
          <p:cNvSpPr>
            <a:spLocks noGrp="1"/>
          </p:cNvSpPr>
          <p:nvPr>
            <p:ph sz="quarter" idx="3"/>
          </p:nvPr>
        </p:nvSpPr>
        <p:spPr/>
        <p:txBody>
          <a:bodyPr/>
          <a:lstStyle/>
          <a:p>
            <a:endParaRPr lang="en-GB"/>
          </a:p>
        </p:txBody>
      </p:sp>
      <p:pic>
        <p:nvPicPr>
          <p:cNvPr id="6" name="Picture 5"/>
          <p:cNvPicPr>
            <a:picLocks noChangeAspect="1"/>
          </p:cNvPicPr>
          <p:nvPr/>
        </p:nvPicPr>
        <p:blipFill>
          <a:blip r:embed="rId3"/>
          <a:stretch>
            <a:fillRect/>
          </a:stretch>
        </p:blipFill>
        <p:spPr>
          <a:xfrm>
            <a:off x="-581700" y="427432"/>
            <a:ext cx="12875300" cy="3728472"/>
          </a:xfrm>
          <a:prstGeom prst="rect">
            <a:avLst/>
          </a:prstGeom>
        </p:spPr>
      </p:pic>
      <p:pic>
        <p:nvPicPr>
          <p:cNvPr id="7" name="Picture 6"/>
          <p:cNvPicPr>
            <a:picLocks noChangeAspect="1"/>
          </p:cNvPicPr>
          <p:nvPr/>
        </p:nvPicPr>
        <p:blipFill>
          <a:blip r:embed="rId4"/>
          <a:stretch>
            <a:fillRect/>
          </a:stretch>
        </p:blipFill>
        <p:spPr>
          <a:xfrm>
            <a:off x="145712" y="427432"/>
            <a:ext cx="8448675" cy="5705475"/>
          </a:xfrm>
          <a:prstGeom prst="rect">
            <a:avLst/>
          </a:prstGeom>
        </p:spPr>
      </p:pic>
      <p:pic>
        <p:nvPicPr>
          <p:cNvPr id="8" name="Picture 7"/>
          <p:cNvPicPr>
            <a:picLocks noChangeAspect="1"/>
          </p:cNvPicPr>
          <p:nvPr/>
        </p:nvPicPr>
        <p:blipFill>
          <a:blip r:embed="rId5"/>
          <a:stretch>
            <a:fillRect/>
          </a:stretch>
        </p:blipFill>
        <p:spPr>
          <a:xfrm>
            <a:off x="5714986" y="1552484"/>
            <a:ext cx="6326187" cy="3737355"/>
          </a:xfrm>
          <a:prstGeom prst="rect">
            <a:avLst/>
          </a:prstGeom>
        </p:spPr>
      </p:pic>
    </p:spTree>
    <p:extLst>
      <p:ext uri="{BB962C8B-B14F-4D97-AF65-F5344CB8AC3E}">
        <p14:creationId xmlns:p14="http://schemas.microsoft.com/office/powerpoint/2010/main" val="338577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dirty="0"/>
          </a:p>
        </p:txBody>
      </p:sp>
      <p:pic>
        <p:nvPicPr>
          <p:cNvPr id="9" name="Content Placeholder 8"/>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7293854" y="1604963"/>
            <a:ext cx="3168479" cy="2190750"/>
          </a:xfrm>
        </p:spPr>
      </p:pic>
      <p:pic>
        <p:nvPicPr>
          <p:cNvPr id="6" name="Picture 5"/>
          <p:cNvPicPr>
            <a:picLocks noChangeAspect="1"/>
          </p:cNvPicPr>
          <p:nvPr/>
        </p:nvPicPr>
        <p:blipFill>
          <a:blip r:embed="rId3"/>
          <a:stretch>
            <a:fillRect/>
          </a:stretch>
        </p:blipFill>
        <p:spPr>
          <a:xfrm>
            <a:off x="0" y="0"/>
            <a:ext cx="6029876" cy="3934494"/>
          </a:xfrm>
          <a:prstGeom prst="rect">
            <a:avLst/>
          </a:prstGeom>
        </p:spPr>
      </p:pic>
      <p:pic>
        <p:nvPicPr>
          <p:cNvPr id="7" name="Picture 6"/>
          <p:cNvPicPr>
            <a:picLocks noChangeAspect="1"/>
          </p:cNvPicPr>
          <p:nvPr/>
        </p:nvPicPr>
        <p:blipFill>
          <a:blip r:embed="rId4"/>
          <a:stretch>
            <a:fillRect/>
          </a:stretch>
        </p:blipFill>
        <p:spPr>
          <a:xfrm>
            <a:off x="5765800" y="12970"/>
            <a:ext cx="6426200" cy="3908553"/>
          </a:xfrm>
          <a:prstGeom prst="rect">
            <a:avLst/>
          </a:prstGeom>
        </p:spPr>
      </p:pic>
      <p:pic>
        <p:nvPicPr>
          <p:cNvPr id="8" name="Picture 7"/>
          <p:cNvPicPr>
            <a:picLocks noChangeAspect="1"/>
          </p:cNvPicPr>
          <p:nvPr/>
        </p:nvPicPr>
        <p:blipFill>
          <a:blip r:embed="rId5"/>
          <a:stretch>
            <a:fillRect/>
          </a:stretch>
        </p:blipFill>
        <p:spPr>
          <a:xfrm>
            <a:off x="0" y="3278785"/>
            <a:ext cx="6228120" cy="3684971"/>
          </a:xfrm>
          <a:prstGeom prst="rect">
            <a:avLst/>
          </a:prstGeom>
        </p:spPr>
      </p:pic>
      <p:pic>
        <p:nvPicPr>
          <p:cNvPr id="10" name="Content Placeholder 9"/>
          <p:cNvPicPr>
            <a:picLocks noGrp="1" noChangeAspect="1"/>
          </p:cNvPicPr>
          <p:nvPr>
            <p:ph sz="quarter" idx="3"/>
          </p:nvPr>
        </p:nvPicPr>
        <p:blipFill>
          <a:blip r:embed="rId6" cstate="print">
            <a:extLst>
              <a:ext uri="{28A0092B-C50C-407E-A947-70E740481C1C}">
                <a14:useLocalDpi xmlns:a14="http://schemas.microsoft.com/office/drawing/2010/main" val="0"/>
              </a:ext>
            </a:extLst>
          </a:blip>
          <a:stretch>
            <a:fillRect/>
          </a:stretch>
        </p:blipFill>
        <p:spPr>
          <a:xfrm>
            <a:off x="6228120" y="3795713"/>
            <a:ext cx="5765636" cy="3986476"/>
          </a:xfrm>
        </p:spPr>
      </p:pic>
      <p:sp>
        <p:nvSpPr>
          <p:cNvPr id="11" name="TextBox 10"/>
          <p:cNvSpPr txBox="1"/>
          <p:nvPr/>
        </p:nvSpPr>
        <p:spPr>
          <a:xfrm>
            <a:off x="132038" y="236552"/>
            <a:ext cx="5765800" cy="461665"/>
          </a:xfrm>
          <a:prstGeom prst="rect">
            <a:avLst/>
          </a:prstGeom>
          <a:solidFill>
            <a:srgbClr val="FCD5B5"/>
          </a:solidFill>
        </p:spPr>
        <p:txBody>
          <a:bodyPr wrap="square" rtlCol="0">
            <a:spAutoFit/>
          </a:bodyPr>
          <a:lstStyle/>
          <a:p>
            <a:r>
              <a:rPr lang="en-US" sz="2400" b="1" dirty="0" err="1"/>
              <a:t>Greenham</a:t>
            </a:r>
            <a:r>
              <a:rPr lang="en-US" sz="2400" b="1" dirty="0"/>
              <a:t> Common wasn’t always so quiet!</a:t>
            </a:r>
            <a:endParaRPr lang="en-GB" sz="2400" b="1" dirty="0"/>
          </a:p>
        </p:txBody>
      </p:sp>
    </p:spTree>
    <p:extLst>
      <p:ext uri="{BB962C8B-B14F-4D97-AF65-F5344CB8AC3E}">
        <p14:creationId xmlns:p14="http://schemas.microsoft.com/office/powerpoint/2010/main" val="188519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01919" y="5501687"/>
            <a:ext cx="9532781" cy="1077218"/>
          </a:xfrm>
          <a:prstGeom prst="rect">
            <a:avLst/>
          </a:prstGeom>
          <a:solidFill>
            <a:srgbClr val="FCD5B5"/>
          </a:solidFill>
        </p:spPr>
        <p:txBody>
          <a:bodyPr wrap="square">
            <a:spAutoFit/>
          </a:bodyPr>
          <a:lstStyle/>
          <a:p>
            <a:pPr algn="ctr"/>
            <a:r>
              <a:rPr lang="en-GB" sz="2400" b="1" dirty="0">
                <a:solidFill>
                  <a:srgbClr val="000000"/>
                </a:solidFill>
                <a:effectLst/>
                <a:latin typeface="Rockwell Extra Bold" panose="02060903040505020403" pitchFamily="18" charset="0"/>
                <a:ea typeface="Times New Roman" panose="02020603050405020304" pitchFamily="18" charset="0"/>
              </a:rPr>
              <a:t>5</a:t>
            </a:r>
            <a:r>
              <a:rPr lang="en-GB" sz="2400" b="1" baseline="30000" dirty="0">
                <a:solidFill>
                  <a:srgbClr val="000000"/>
                </a:solidFill>
                <a:effectLst/>
                <a:latin typeface="Rockwell Extra Bold" panose="02060903040505020403" pitchFamily="18" charset="0"/>
                <a:ea typeface="Times New Roman" panose="02020603050405020304" pitchFamily="18" charset="0"/>
              </a:rPr>
              <a:t>th</a:t>
            </a:r>
            <a:r>
              <a:rPr lang="en-GB" sz="2400" b="1" dirty="0">
                <a:solidFill>
                  <a:srgbClr val="000000"/>
                </a:solidFill>
                <a:effectLst/>
                <a:latin typeface="Rockwell Extra Bold" panose="02060903040505020403" pitchFamily="18" charset="0"/>
                <a:ea typeface="Times New Roman" panose="02020603050405020304" pitchFamily="18" charset="0"/>
              </a:rPr>
              <a:t> September 1981:</a:t>
            </a:r>
            <a:r>
              <a:rPr lang="en-GB" sz="2400" dirty="0">
                <a:solidFill>
                  <a:srgbClr val="000000"/>
                </a:solidFill>
                <a:effectLst/>
                <a:latin typeface="Rockwell Extra Bold" panose="02060903040505020403" pitchFamily="18" charset="0"/>
                <a:ea typeface="Times New Roman" panose="02020603050405020304" pitchFamily="18" charset="0"/>
              </a:rPr>
              <a:t> </a:t>
            </a:r>
            <a:br>
              <a:rPr lang="en-GB" sz="2400" dirty="0">
                <a:solidFill>
                  <a:srgbClr val="000000"/>
                </a:solidFill>
                <a:effectLst/>
                <a:latin typeface="Rockwell Extra Bold" panose="02060903040505020403" pitchFamily="18" charset="0"/>
                <a:ea typeface="Times New Roman" panose="02020603050405020304" pitchFamily="18" charset="0"/>
              </a:rPr>
            </a:br>
            <a:r>
              <a:rPr lang="en-GB"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Women for Life on Earth march reaches </a:t>
            </a:r>
            <a:r>
              <a:rPr lang="en-GB"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Greenham</a:t>
            </a:r>
            <a:r>
              <a:rPr lang="en-GB"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Common to protest about NATO's decision to site cruise missiles at </a:t>
            </a:r>
            <a:r>
              <a:rPr lang="en-GB" sz="20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Greenham</a:t>
            </a:r>
            <a:r>
              <a:rPr lang="en-GB" sz="2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Common.</a:t>
            </a:r>
            <a:endParaRPr lang="en-GB" sz="28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6"/>
          <p:cNvPicPr>
            <a:picLocks noChangeAspect="1"/>
          </p:cNvPicPr>
          <p:nvPr/>
        </p:nvPicPr>
        <p:blipFill>
          <a:blip r:embed="rId3"/>
          <a:stretch>
            <a:fillRect/>
          </a:stretch>
        </p:blipFill>
        <p:spPr>
          <a:xfrm>
            <a:off x="1709737" y="1019175"/>
            <a:ext cx="5000625" cy="348615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8050" y="66294"/>
            <a:ext cx="3486150" cy="5391912"/>
          </a:xfrm>
          <a:prstGeom prst="rect">
            <a:avLst/>
          </a:prstGeom>
        </p:spPr>
      </p:pic>
    </p:spTree>
    <p:extLst>
      <p:ext uri="{BB962C8B-B14F-4D97-AF65-F5344CB8AC3E}">
        <p14:creationId xmlns:p14="http://schemas.microsoft.com/office/powerpoint/2010/main" val="42578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1580" y="1196752"/>
            <a:ext cx="8229600" cy="4896544"/>
          </a:xfrm>
        </p:spPr>
        <p:txBody>
          <a:bodyPr>
            <a:normAutofit/>
          </a:bodyPr>
          <a:lstStyle/>
          <a:p>
            <a:r>
              <a:rPr lang="en-GB" dirty="0"/>
              <a:t>Learn about </a:t>
            </a:r>
            <a:r>
              <a:rPr lang="en-GB" dirty="0" err="1"/>
              <a:t>Greenham</a:t>
            </a:r>
            <a:r>
              <a:rPr lang="en-GB" dirty="0"/>
              <a:t> Common Peace Camp</a:t>
            </a:r>
          </a:p>
          <a:p>
            <a:pPr marL="0" indent="0">
              <a:buNone/>
            </a:pPr>
            <a:r>
              <a:rPr lang="en-GB" dirty="0"/>
              <a:t>  </a:t>
            </a:r>
          </a:p>
          <a:p>
            <a:r>
              <a:rPr lang="en-US" dirty="0"/>
              <a:t>Look at historic materials, and explore the key themes in them.</a:t>
            </a:r>
            <a:endParaRPr lang="en-GB" dirty="0"/>
          </a:p>
          <a:p>
            <a:endParaRPr lang="en-US" dirty="0"/>
          </a:p>
          <a:p>
            <a:r>
              <a:rPr lang="en-GB" dirty="0"/>
              <a:t>Devise and perform our own short pieces.</a:t>
            </a:r>
          </a:p>
          <a:p>
            <a:pPr marL="0" indent="0">
              <a:buNone/>
            </a:pPr>
            <a:endParaRPr lang="en-GB" dirty="0"/>
          </a:p>
          <a:p>
            <a:endParaRPr lang="en-GB" dirty="0"/>
          </a:p>
          <a:p>
            <a:pPr marL="0" indent="0">
              <a:buNone/>
            </a:pPr>
            <a:endParaRPr lang="en-GB" dirty="0"/>
          </a:p>
        </p:txBody>
      </p:sp>
      <p:sp>
        <p:nvSpPr>
          <p:cNvPr id="4" name="Rectangle 4"/>
          <p:cNvSpPr txBox="1">
            <a:spLocks noChangeArrowheads="1"/>
          </p:cNvSpPr>
          <p:nvPr/>
        </p:nvSpPr>
        <p:spPr>
          <a:xfrm>
            <a:off x="1787096" y="143276"/>
            <a:ext cx="8478568" cy="837453"/>
          </a:xfrm>
          <a:prstGeom prst="rect">
            <a:avLst/>
          </a:prstGeom>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5000" dirty="0">
                <a:solidFill>
                  <a:srgbClr val="FFFFFF"/>
                </a:solidFill>
                <a:effectLst>
                  <a:outerShdw dist="139700" dir="2400000" algn="tl">
                    <a:prstClr val="black"/>
                  </a:outerShdw>
                </a:effectLst>
                <a:latin typeface="Rockwell Extra Bold" pitchFamily="18" charset="0"/>
              </a:rPr>
              <a:t>Aims of the day</a:t>
            </a:r>
          </a:p>
        </p:txBody>
      </p:sp>
    </p:spTree>
    <p:extLst>
      <p:ext uri="{BB962C8B-B14F-4D97-AF65-F5344CB8AC3E}">
        <p14:creationId xmlns:p14="http://schemas.microsoft.com/office/powerpoint/2010/main" val="3413494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1919" y="5501687"/>
            <a:ext cx="9532781" cy="1200329"/>
          </a:xfrm>
          <a:prstGeom prst="rect">
            <a:avLst/>
          </a:prstGeom>
          <a:solidFill>
            <a:srgbClr val="FCD5B5"/>
          </a:solidFill>
        </p:spPr>
        <p:txBody>
          <a:bodyPr wrap="square">
            <a:spAutoFit/>
          </a:bodyPr>
          <a:lstStyle/>
          <a:p>
            <a:pPr algn="ctr"/>
            <a:r>
              <a:rPr lang="en-GB" sz="2400" b="1" dirty="0">
                <a:solidFill>
                  <a:srgbClr val="000000"/>
                </a:solidFill>
                <a:latin typeface="Verdana" panose="020B0604030504040204" pitchFamily="34" charset="0"/>
                <a:ea typeface="Times New Roman" panose="02020603050405020304" pitchFamily="18" charset="0"/>
              </a:rPr>
              <a:t>March 1982: </a:t>
            </a:r>
            <a:br>
              <a:rPr lang="en-GB" sz="2400" dirty="0">
                <a:solidFill>
                  <a:srgbClr val="000000"/>
                </a:solidFill>
                <a:latin typeface="Verdana" panose="020B0604030504040204" pitchFamily="34" charset="0"/>
                <a:ea typeface="Times New Roman" panose="02020603050405020304" pitchFamily="18" charset="0"/>
              </a:rPr>
            </a:br>
            <a:r>
              <a:rPr lang="en-GB" sz="2400" dirty="0">
                <a:solidFill>
                  <a:srgbClr val="000000"/>
                </a:solidFill>
                <a:latin typeface="Verdana" panose="020B0604030504040204" pitchFamily="34" charset="0"/>
                <a:ea typeface="Times New Roman" panose="02020603050405020304" pitchFamily="18" charset="0"/>
              </a:rPr>
              <a:t>The first blockade of the base is staged by 250 women and 34 arrests are made.</a:t>
            </a:r>
            <a:endParaRPr lang="en-GB" sz="3600" dirty="0">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175203" y="0"/>
            <a:ext cx="3986212" cy="5427520"/>
          </a:xfrm>
          <a:prstGeom prst="rect">
            <a:avLst/>
          </a:prstGeom>
        </p:spPr>
      </p:pic>
    </p:spTree>
    <p:extLst>
      <p:ext uri="{BB962C8B-B14F-4D97-AF65-F5344CB8AC3E}">
        <p14:creationId xmlns:p14="http://schemas.microsoft.com/office/powerpoint/2010/main" val="123026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1919" y="5501687"/>
            <a:ext cx="9532781" cy="1200329"/>
          </a:xfrm>
          <a:prstGeom prst="rect">
            <a:avLst/>
          </a:prstGeom>
          <a:solidFill>
            <a:srgbClr val="FCD5B5"/>
          </a:solidFill>
        </p:spPr>
        <p:txBody>
          <a:bodyPr wrap="square">
            <a:spAutoFit/>
          </a:bodyPr>
          <a:lstStyle/>
          <a:p>
            <a:pPr algn="ctr"/>
            <a:r>
              <a:rPr lang="en-GB" sz="2400" b="1" dirty="0">
                <a:solidFill>
                  <a:srgbClr val="000000"/>
                </a:solidFill>
                <a:latin typeface="Verdana" panose="020B0604030504040204" pitchFamily="34" charset="0"/>
                <a:ea typeface="Calibri" panose="020F0502020204030204" pitchFamily="34" charset="0"/>
                <a:cs typeface="Times New Roman" panose="02020603050405020304" pitchFamily="18" charset="0"/>
              </a:rPr>
              <a:t>May 1982:</a:t>
            </a:r>
            <a:br>
              <a:rPr lang="en-GB" sz="2400" dirty="0">
                <a:solidFill>
                  <a:srgbClr val="000000"/>
                </a:solidFill>
                <a:latin typeface="Verdana" panose="020B0604030504040204" pitchFamily="34" charset="0"/>
                <a:ea typeface="Calibri" panose="020F0502020204030204" pitchFamily="34" charset="0"/>
                <a:cs typeface="Times New Roman" panose="02020603050405020304" pitchFamily="18" charset="0"/>
              </a:rPr>
            </a:br>
            <a:r>
              <a:rPr lang="en-GB" sz="2400" dirty="0">
                <a:solidFill>
                  <a:srgbClr val="000000"/>
                </a:solidFill>
                <a:latin typeface="Verdana" panose="020B0604030504040204" pitchFamily="34" charset="0"/>
                <a:ea typeface="Calibri" panose="020F0502020204030204" pitchFamily="34" charset="0"/>
                <a:cs typeface="Times New Roman" panose="02020603050405020304" pitchFamily="18" charset="0"/>
              </a:rPr>
              <a:t>The first eviction of the peace camp takes place and four arrests are made </a:t>
            </a:r>
            <a:endParaRPr lang="en-GB"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953" y="-8722"/>
            <a:ext cx="7986712" cy="5510409"/>
          </a:xfrm>
          <a:prstGeom prst="rect">
            <a:avLst/>
          </a:prstGeom>
        </p:spPr>
      </p:pic>
    </p:spTree>
    <p:extLst>
      <p:ext uri="{BB962C8B-B14F-4D97-AF65-F5344CB8AC3E}">
        <p14:creationId xmlns:p14="http://schemas.microsoft.com/office/powerpoint/2010/main" val="59474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0969" y="4488763"/>
            <a:ext cx="9532781" cy="2308324"/>
          </a:xfrm>
          <a:prstGeom prst="rect">
            <a:avLst/>
          </a:prstGeom>
          <a:solidFill>
            <a:srgbClr val="FCD5B5"/>
          </a:solidFill>
        </p:spPr>
        <p:txBody>
          <a:bodyPr wrap="square">
            <a:spAutoFit/>
          </a:bodyPr>
          <a:lstStyle/>
          <a:p>
            <a:pPr algn="ctr"/>
            <a:r>
              <a:rPr lang="en-GB" sz="2400" b="1" dirty="0">
                <a:solidFill>
                  <a:srgbClr val="000000"/>
                </a:solidFill>
                <a:latin typeface="Verdana" panose="020B0604030504040204" pitchFamily="34" charset="0"/>
                <a:ea typeface="Times New Roman" panose="02020603050405020304" pitchFamily="18" charset="0"/>
              </a:rPr>
              <a:t>December 1982:</a:t>
            </a:r>
            <a:r>
              <a:rPr lang="en-GB" sz="2400" dirty="0">
                <a:solidFill>
                  <a:srgbClr val="000000"/>
                </a:solidFill>
                <a:latin typeface="Verdana" panose="020B0604030504040204" pitchFamily="34" charset="0"/>
                <a:ea typeface="Times New Roman" panose="02020603050405020304" pitchFamily="18" charset="0"/>
              </a:rPr>
              <a:t> </a:t>
            </a:r>
            <a:br>
              <a:rPr lang="en-GB" sz="2400" dirty="0">
                <a:solidFill>
                  <a:srgbClr val="000000"/>
                </a:solidFill>
                <a:latin typeface="Verdana" panose="020B0604030504040204" pitchFamily="34" charset="0"/>
                <a:ea typeface="Times New Roman" panose="02020603050405020304" pitchFamily="18" charset="0"/>
              </a:rPr>
            </a:br>
            <a:r>
              <a:rPr lang="en-GB" sz="2400" dirty="0">
                <a:solidFill>
                  <a:srgbClr val="000000"/>
                </a:solidFill>
                <a:latin typeface="Verdana" panose="020B0604030504040204" pitchFamily="34" charset="0"/>
                <a:ea typeface="Times New Roman" panose="02020603050405020304" pitchFamily="18" charset="0"/>
              </a:rPr>
              <a:t>30,000 women join hands to 'embrace the base'. The next day, a mass blockade occurs again.</a:t>
            </a:r>
            <a:endParaRPr lang="en-GB" sz="3600" dirty="0">
              <a:latin typeface="Times New Roman" panose="02020603050405020304" pitchFamily="18" charset="0"/>
              <a:ea typeface="Times New Roman" panose="02020603050405020304" pitchFamily="18" charset="0"/>
            </a:endParaRPr>
          </a:p>
          <a:p>
            <a:pPr algn="ctr"/>
            <a:r>
              <a:rPr lang="en-GB" sz="2400" b="1" dirty="0">
                <a:solidFill>
                  <a:srgbClr val="000000"/>
                </a:solidFill>
                <a:latin typeface="Verdana" panose="020B0604030504040204" pitchFamily="34" charset="0"/>
                <a:ea typeface="Times New Roman" panose="02020603050405020304" pitchFamily="18" charset="0"/>
              </a:rPr>
              <a:t>January 1983:</a:t>
            </a:r>
            <a:br>
              <a:rPr lang="en-GB" sz="2400" dirty="0">
                <a:solidFill>
                  <a:srgbClr val="000000"/>
                </a:solidFill>
                <a:latin typeface="Verdana" panose="020B0604030504040204" pitchFamily="34" charset="0"/>
                <a:ea typeface="Times New Roman" panose="02020603050405020304" pitchFamily="18" charset="0"/>
              </a:rPr>
            </a:br>
            <a:r>
              <a:rPr lang="en-GB" sz="2400" dirty="0">
                <a:solidFill>
                  <a:srgbClr val="000000"/>
                </a:solidFill>
                <a:latin typeface="Verdana" panose="020B0604030504040204" pitchFamily="34" charset="0"/>
                <a:ea typeface="Times New Roman" panose="02020603050405020304" pitchFamily="18" charset="0"/>
              </a:rPr>
              <a:t>On New Year’s Day, women enter the base and dance on top of the nuclear silos.</a:t>
            </a:r>
            <a:endParaRPr lang="en-GB" sz="3600" dirty="0">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858000" y="133100"/>
            <a:ext cx="5591175" cy="426635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5750" y="54229"/>
            <a:ext cx="6705600" cy="4345229"/>
          </a:xfrm>
          <a:prstGeom prst="rect">
            <a:avLst/>
          </a:prstGeom>
        </p:spPr>
      </p:pic>
    </p:spTree>
    <p:extLst>
      <p:ext uri="{BB962C8B-B14F-4D97-AF65-F5344CB8AC3E}">
        <p14:creationId xmlns:p14="http://schemas.microsoft.com/office/powerpoint/2010/main" val="315908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7169" y="5139737"/>
            <a:ext cx="9532781" cy="1569660"/>
          </a:xfrm>
          <a:prstGeom prst="rect">
            <a:avLst/>
          </a:prstGeom>
          <a:solidFill>
            <a:srgbClr val="FCD5B5"/>
          </a:solidFill>
        </p:spPr>
        <p:txBody>
          <a:bodyPr wrap="square">
            <a:spAutoFit/>
          </a:bodyPr>
          <a:lstStyle/>
          <a:p>
            <a:pPr algn="ctr"/>
            <a:r>
              <a:rPr lang="en-GB" sz="2400" b="1" dirty="0">
                <a:solidFill>
                  <a:srgbClr val="000000"/>
                </a:solidFill>
                <a:latin typeface="Verdana" panose="020B0604030504040204" pitchFamily="34" charset="0"/>
                <a:ea typeface="Times New Roman" panose="02020603050405020304" pitchFamily="18" charset="0"/>
              </a:rPr>
              <a:t>November 1983</a:t>
            </a:r>
            <a:br>
              <a:rPr lang="en-GB" sz="2400" dirty="0">
                <a:solidFill>
                  <a:srgbClr val="000000"/>
                </a:solidFill>
                <a:latin typeface="Verdana" panose="020B0604030504040204" pitchFamily="34" charset="0"/>
                <a:ea typeface="Times New Roman" panose="02020603050405020304" pitchFamily="18" charset="0"/>
              </a:rPr>
            </a:br>
            <a:r>
              <a:rPr lang="en-GB" sz="2400" dirty="0">
                <a:solidFill>
                  <a:srgbClr val="000000"/>
                </a:solidFill>
                <a:latin typeface="Verdana" panose="020B0604030504040204" pitchFamily="34" charset="0"/>
                <a:ea typeface="Times New Roman" panose="02020603050405020304" pitchFamily="18" charset="0"/>
              </a:rPr>
              <a:t>The first cruise missiles arrives at </a:t>
            </a:r>
            <a:r>
              <a:rPr lang="en-GB" sz="2400" dirty="0" err="1">
                <a:solidFill>
                  <a:srgbClr val="000000"/>
                </a:solidFill>
                <a:latin typeface="Verdana" panose="020B0604030504040204" pitchFamily="34" charset="0"/>
                <a:ea typeface="Times New Roman" panose="02020603050405020304" pitchFamily="18" charset="0"/>
              </a:rPr>
              <a:t>Greenham</a:t>
            </a:r>
            <a:r>
              <a:rPr lang="en-GB" sz="2400" dirty="0">
                <a:solidFill>
                  <a:srgbClr val="000000"/>
                </a:solidFill>
                <a:latin typeface="Verdana" panose="020B0604030504040204" pitchFamily="34" charset="0"/>
                <a:ea typeface="Times New Roman" panose="02020603050405020304" pitchFamily="18" charset="0"/>
              </a:rPr>
              <a:t> Common airbase. A total of 95 missiles are to follow in the coming months.</a:t>
            </a:r>
            <a:endParaRPr lang="en-GB" sz="3600" dirty="0">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529884" y="1169688"/>
            <a:ext cx="5467350" cy="3068937"/>
          </a:xfrm>
          <a:prstGeom prst="rect">
            <a:avLst/>
          </a:prstGeom>
        </p:spPr>
      </p:pic>
    </p:spTree>
    <p:extLst>
      <p:ext uri="{BB962C8B-B14F-4D97-AF65-F5344CB8AC3E}">
        <p14:creationId xmlns:p14="http://schemas.microsoft.com/office/powerpoint/2010/main" val="227561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38251" y="5463587"/>
            <a:ext cx="10001250" cy="1200329"/>
          </a:xfrm>
          <a:prstGeom prst="rect">
            <a:avLst/>
          </a:prstGeom>
          <a:solidFill>
            <a:srgbClr val="FCD5B5"/>
          </a:solidFill>
        </p:spPr>
        <p:txBody>
          <a:bodyPr wrap="square">
            <a:spAutoFit/>
          </a:bodyPr>
          <a:lstStyle/>
          <a:p>
            <a:pPr algn="ctr"/>
            <a:r>
              <a:rPr lang="en-GB" sz="2400" b="1" dirty="0">
                <a:solidFill>
                  <a:srgbClr val="000000"/>
                </a:solidFill>
                <a:latin typeface="Verdana" panose="020B0604030504040204" pitchFamily="34" charset="0"/>
                <a:ea typeface="Times New Roman" panose="02020603050405020304" pitchFamily="18" charset="0"/>
              </a:rPr>
              <a:t>December 1983: </a:t>
            </a:r>
            <a:br>
              <a:rPr lang="en-GB" sz="2400" dirty="0">
                <a:solidFill>
                  <a:srgbClr val="000000"/>
                </a:solidFill>
                <a:latin typeface="Verdana" panose="020B0604030504040204" pitchFamily="34" charset="0"/>
                <a:ea typeface="Times New Roman" panose="02020603050405020304" pitchFamily="18" charset="0"/>
              </a:rPr>
            </a:br>
            <a:r>
              <a:rPr lang="en-GB" sz="2400" dirty="0">
                <a:solidFill>
                  <a:srgbClr val="000000"/>
                </a:solidFill>
                <a:latin typeface="Verdana" panose="020B0604030504040204" pitchFamily="34" charset="0"/>
                <a:ea typeface="Times New Roman" panose="02020603050405020304" pitchFamily="18" charset="0"/>
              </a:rPr>
              <a:t>50,000 women encircle the base, holding up mirrors. Parts of the fence are brought down and hundreds of arrests are made.</a:t>
            </a:r>
            <a:endParaRPr lang="en-GB" sz="3600" dirty="0">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2180035" y="226330"/>
            <a:ext cx="8117682" cy="5042903"/>
          </a:xfrm>
          <a:prstGeom prst="rect">
            <a:avLst/>
          </a:prstGeom>
        </p:spPr>
      </p:pic>
    </p:spTree>
    <p:extLst>
      <p:ext uri="{BB962C8B-B14F-4D97-AF65-F5344CB8AC3E}">
        <p14:creationId xmlns:p14="http://schemas.microsoft.com/office/powerpoint/2010/main" val="373589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6351" y="5730287"/>
            <a:ext cx="10001250" cy="830997"/>
          </a:xfrm>
          <a:prstGeom prst="rect">
            <a:avLst/>
          </a:prstGeom>
          <a:solidFill>
            <a:srgbClr val="FCD5B5"/>
          </a:solidFill>
        </p:spPr>
        <p:txBody>
          <a:bodyPr wrap="square">
            <a:spAutoFit/>
          </a:bodyPr>
          <a:lstStyle/>
          <a:p>
            <a:pPr algn="ctr"/>
            <a:r>
              <a:rPr lang="en-GB" sz="2400" b="1" dirty="0">
                <a:solidFill>
                  <a:srgbClr val="000000"/>
                </a:solidFill>
                <a:latin typeface="Verdana" panose="020B0604030504040204" pitchFamily="34" charset="0"/>
                <a:ea typeface="Times New Roman" panose="02020603050405020304" pitchFamily="18" charset="0"/>
              </a:rPr>
              <a:t>August 1989: </a:t>
            </a:r>
            <a:br>
              <a:rPr lang="en-GB" sz="2400" dirty="0">
                <a:solidFill>
                  <a:srgbClr val="000000"/>
                </a:solidFill>
                <a:latin typeface="Verdana" panose="020B0604030504040204" pitchFamily="34" charset="0"/>
                <a:ea typeface="Times New Roman" panose="02020603050405020304" pitchFamily="18" charset="0"/>
              </a:rPr>
            </a:br>
            <a:r>
              <a:rPr lang="en-GB" sz="2400" dirty="0">
                <a:solidFill>
                  <a:srgbClr val="000000"/>
                </a:solidFill>
                <a:latin typeface="Verdana" panose="020B0604030504040204" pitchFamily="34" charset="0"/>
                <a:ea typeface="Times New Roman" panose="02020603050405020304" pitchFamily="18" charset="0"/>
              </a:rPr>
              <a:t>The first cruise missile leaves </a:t>
            </a:r>
            <a:r>
              <a:rPr lang="en-GB" sz="2400" dirty="0" err="1">
                <a:solidFill>
                  <a:srgbClr val="000000"/>
                </a:solidFill>
                <a:latin typeface="Verdana" panose="020B0604030504040204" pitchFamily="34" charset="0"/>
                <a:ea typeface="Times New Roman" panose="02020603050405020304" pitchFamily="18" charset="0"/>
              </a:rPr>
              <a:t>Greenham</a:t>
            </a:r>
            <a:r>
              <a:rPr lang="en-GB" sz="2400" dirty="0">
                <a:solidFill>
                  <a:srgbClr val="000000"/>
                </a:solidFill>
                <a:latin typeface="Verdana" panose="020B0604030504040204" pitchFamily="34" charset="0"/>
                <a:ea typeface="Times New Roman" panose="02020603050405020304" pitchFamily="18" charset="0"/>
              </a:rPr>
              <a:t> Common.</a:t>
            </a:r>
            <a:endParaRPr lang="en-GB" sz="3600" dirty="0">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070041" y="266700"/>
            <a:ext cx="8413870" cy="5186362"/>
          </a:xfrm>
          <a:prstGeom prst="rect">
            <a:avLst/>
          </a:prstGeom>
        </p:spPr>
      </p:pic>
    </p:spTree>
    <p:extLst>
      <p:ext uri="{BB962C8B-B14F-4D97-AF65-F5344CB8AC3E}">
        <p14:creationId xmlns:p14="http://schemas.microsoft.com/office/powerpoint/2010/main" val="258296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05162" y="738187"/>
            <a:ext cx="5895975" cy="3971925"/>
          </a:xfrm>
          <a:prstGeom prst="rect">
            <a:avLst/>
          </a:prstGeom>
        </p:spPr>
      </p:pic>
      <p:sp>
        <p:nvSpPr>
          <p:cNvPr id="11" name="Rectangle 10"/>
          <p:cNvSpPr/>
          <p:nvPr/>
        </p:nvSpPr>
        <p:spPr>
          <a:xfrm>
            <a:off x="600074" y="5120687"/>
            <a:ext cx="11106149" cy="1569660"/>
          </a:xfrm>
          <a:prstGeom prst="rect">
            <a:avLst/>
          </a:prstGeom>
          <a:solidFill>
            <a:srgbClr val="FCD5B5"/>
          </a:solidFill>
        </p:spPr>
        <p:txBody>
          <a:bodyPr wrap="square">
            <a:spAutoFit/>
          </a:bodyPr>
          <a:lstStyle/>
          <a:p>
            <a:pPr algn="ctr"/>
            <a:r>
              <a:rPr lang="en-GB" sz="2400" b="1" dirty="0">
                <a:solidFill>
                  <a:srgbClr val="000000"/>
                </a:solidFill>
                <a:latin typeface="Verdana" panose="020B0604030504040204" pitchFamily="34" charset="0"/>
                <a:ea typeface="Times New Roman" panose="02020603050405020304" pitchFamily="18" charset="0"/>
              </a:rPr>
              <a:t>1 January 2000: </a:t>
            </a:r>
            <a:br>
              <a:rPr lang="en-GB" sz="2400" dirty="0">
                <a:solidFill>
                  <a:srgbClr val="000000"/>
                </a:solidFill>
                <a:latin typeface="Verdana" panose="020B0604030504040204" pitchFamily="34" charset="0"/>
                <a:ea typeface="Times New Roman" panose="02020603050405020304" pitchFamily="18" charset="0"/>
              </a:rPr>
            </a:br>
            <a:r>
              <a:rPr lang="en-GB" sz="2400" dirty="0">
                <a:solidFill>
                  <a:srgbClr val="000000"/>
                </a:solidFill>
                <a:latin typeface="Verdana" panose="020B0604030504040204" pitchFamily="34" charset="0"/>
                <a:ea typeface="Times New Roman" panose="02020603050405020304" pitchFamily="18" charset="0"/>
              </a:rPr>
              <a:t>Those who had remained at </a:t>
            </a:r>
            <a:r>
              <a:rPr lang="en-GB" sz="2400" dirty="0" err="1">
                <a:solidFill>
                  <a:srgbClr val="000000"/>
                </a:solidFill>
                <a:latin typeface="Verdana" panose="020B0604030504040204" pitchFamily="34" charset="0"/>
                <a:ea typeface="Times New Roman" panose="02020603050405020304" pitchFamily="18" charset="0"/>
              </a:rPr>
              <a:t>Greenham</a:t>
            </a:r>
            <a:r>
              <a:rPr lang="en-GB" sz="2400" dirty="0">
                <a:solidFill>
                  <a:srgbClr val="000000"/>
                </a:solidFill>
                <a:latin typeface="Verdana" panose="020B0604030504040204" pitchFamily="34" charset="0"/>
                <a:ea typeface="Times New Roman" panose="02020603050405020304" pitchFamily="18" charset="0"/>
              </a:rPr>
              <a:t> Common campaign to return the site to common land. </a:t>
            </a:r>
          </a:p>
          <a:p>
            <a:pPr algn="ctr"/>
            <a:r>
              <a:rPr lang="en-US" sz="2400" dirty="0">
                <a:solidFill>
                  <a:srgbClr val="000000"/>
                </a:solidFill>
                <a:latin typeface="Verdana" panose="020B0604030504040204" pitchFamily="34" charset="0"/>
                <a:ea typeface="Times New Roman" panose="02020603050405020304" pitchFamily="18" charset="0"/>
              </a:rPr>
              <a:t>Once this was achieved, remaining </a:t>
            </a:r>
            <a:r>
              <a:rPr lang="en-US" sz="2400" dirty="0" err="1">
                <a:solidFill>
                  <a:srgbClr val="000000"/>
                </a:solidFill>
                <a:latin typeface="Verdana" panose="020B0604030504040204" pitchFamily="34" charset="0"/>
                <a:ea typeface="Times New Roman" panose="02020603050405020304" pitchFamily="18" charset="0"/>
              </a:rPr>
              <a:t>Greenham</a:t>
            </a:r>
            <a:r>
              <a:rPr lang="en-US" sz="2400" dirty="0">
                <a:solidFill>
                  <a:srgbClr val="000000"/>
                </a:solidFill>
                <a:latin typeface="Verdana" panose="020B0604030504040204" pitchFamily="34" charset="0"/>
                <a:ea typeface="Times New Roman" panose="02020603050405020304" pitchFamily="18" charset="0"/>
              </a:rPr>
              <a:t> women began to leave</a:t>
            </a:r>
            <a:endParaRPr lang="en-GB" sz="3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5224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dirty="0"/>
          </a:p>
        </p:txBody>
      </p:sp>
      <p:pic>
        <p:nvPicPr>
          <p:cNvPr id="9" name="Content Placeholder 8"/>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7293854" y="1604963"/>
            <a:ext cx="3168479" cy="2190750"/>
          </a:xfrm>
        </p:spPr>
      </p:pic>
      <p:pic>
        <p:nvPicPr>
          <p:cNvPr id="6" name="Picture 5"/>
          <p:cNvPicPr>
            <a:picLocks noChangeAspect="1"/>
          </p:cNvPicPr>
          <p:nvPr/>
        </p:nvPicPr>
        <p:blipFill>
          <a:blip r:embed="rId4"/>
          <a:stretch>
            <a:fillRect/>
          </a:stretch>
        </p:blipFill>
        <p:spPr>
          <a:xfrm>
            <a:off x="0" y="0"/>
            <a:ext cx="6029876" cy="3934494"/>
          </a:xfrm>
          <a:prstGeom prst="rect">
            <a:avLst/>
          </a:prstGeom>
        </p:spPr>
      </p:pic>
      <p:pic>
        <p:nvPicPr>
          <p:cNvPr id="7" name="Picture 6"/>
          <p:cNvPicPr>
            <a:picLocks noChangeAspect="1"/>
          </p:cNvPicPr>
          <p:nvPr/>
        </p:nvPicPr>
        <p:blipFill>
          <a:blip r:embed="rId5"/>
          <a:stretch>
            <a:fillRect/>
          </a:stretch>
        </p:blipFill>
        <p:spPr>
          <a:xfrm>
            <a:off x="5765800" y="12970"/>
            <a:ext cx="6426200" cy="3908553"/>
          </a:xfrm>
          <a:prstGeom prst="rect">
            <a:avLst/>
          </a:prstGeom>
        </p:spPr>
      </p:pic>
      <p:pic>
        <p:nvPicPr>
          <p:cNvPr id="8" name="Picture 7"/>
          <p:cNvPicPr>
            <a:picLocks noChangeAspect="1"/>
          </p:cNvPicPr>
          <p:nvPr/>
        </p:nvPicPr>
        <p:blipFill>
          <a:blip r:embed="rId6"/>
          <a:stretch>
            <a:fillRect/>
          </a:stretch>
        </p:blipFill>
        <p:spPr>
          <a:xfrm>
            <a:off x="0" y="3278785"/>
            <a:ext cx="6228120" cy="3684971"/>
          </a:xfrm>
          <a:prstGeom prst="rect">
            <a:avLst/>
          </a:prstGeom>
        </p:spPr>
      </p:pic>
      <p:pic>
        <p:nvPicPr>
          <p:cNvPr id="10" name="Content Placeholder 9"/>
          <p:cNvPicPr>
            <a:picLocks noGrp="1" noChangeAspect="1"/>
          </p:cNvPicPr>
          <p:nvPr>
            <p:ph sz="quarter" idx="3"/>
          </p:nvPr>
        </p:nvPicPr>
        <p:blipFill>
          <a:blip r:embed="rId7" cstate="print">
            <a:extLst>
              <a:ext uri="{28A0092B-C50C-407E-A947-70E740481C1C}">
                <a14:useLocalDpi xmlns:a14="http://schemas.microsoft.com/office/drawing/2010/main" val="0"/>
              </a:ext>
            </a:extLst>
          </a:blip>
          <a:stretch>
            <a:fillRect/>
          </a:stretch>
        </p:blipFill>
        <p:spPr>
          <a:xfrm>
            <a:off x="6228120" y="3795713"/>
            <a:ext cx="5765636" cy="3986476"/>
          </a:xfrm>
        </p:spPr>
      </p:pic>
      <p:sp>
        <p:nvSpPr>
          <p:cNvPr id="11" name="TextBox 10"/>
          <p:cNvSpPr txBox="1"/>
          <p:nvPr/>
        </p:nvSpPr>
        <p:spPr>
          <a:xfrm>
            <a:off x="3036018" y="2975811"/>
            <a:ext cx="5765800" cy="1200329"/>
          </a:xfrm>
          <a:prstGeom prst="rect">
            <a:avLst/>
          </a:prstGeom>
          <a:solidFill>
            <a:srgbClr val="FCD5B5"/>
          </a:solidFill>
        </p:spPr>
        <p:txBody>
          <a:bodyPr wrap="square" rtlCol="0">
            <a:spAutoFit/>
          </a:bodyPr>
          <a:lstStyle/>
          <a:p>
            <a:r>
              <a:rPr lang="en-US" sz="2400" b="1" dirty="0"/>
              <a:t>Any thoughts or remarks?</a:t>
            </a:r>
          </a:p>
          <a:p>
            <a:endParaRPr lang="en-US" sz="2400" b="1" dirty="0"/>
          </a:p>
          <a:p>
            <a:r>
              <a:rPr lang="en-US" sz="2400" b="1" dirty="0"/>
              <a:t>Is anyone missing from these images?</a:t>
            </a:r>
            <a:endParaRPr lang="en-GB" sz="2400" b="1" dirty="0"/>
          </a:p>
        </p:txBody>
      </p:sp>
    </p:spTree>
    <p:extLst>
      <p:ext uri="{BB962C8B-B14F-4D97-AF65-F5344CB8AC3E}">
        <p14:creationId xmlns:p14="http://schemas.microsoft.com/office/powerpoint/2010/main" val="2019762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quarter" idx="2"/>
          </p:nvPr>
        </p:nvSpPr>
        <p:spPr/>
        <p:txBody>
          <a:bodyPr/>
          <a:lstStyle/>
          <a:p>
            <a:endParaRPr lang="en-GB"/>
          </a:p>
        </p:txBody>
      </p:sp>
      <p:sp>
        <p:nvSpPr>
          <p:cNvPr id="5" name="Content Placeholder 4"/>
          <p:cNvSpPr>
            <a:spLocks noGrp="1"/>
          </p:cNvSpPr>
          <p:nvPr>
            <p:ph sz="quarter" idx="3"/>
          </p:nvPr>
        </p:nvSpPr>
        <p:spPr/>
        <p:txBody>
          <a:bodyPr/>
          <a:lstStyle/>
          <a:p>
            <a:endParaRPr lang="en-GB"/>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568" y="284853"/>
            <a:ext cx="7704856" cy="61638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p:cNvSpPr txBox="1"/>
          <p:nvPr/>
        </p:nvSpPr>
        <p:spPr>
          <a:xfrm>
            <a:off x="2849712" y="613096"/>
            <a:ext cx="6420568" cy="461665"/>
          </a:xfrm>
          <a:prstGeom prst="rect">
            <a:avLst/>
          </a:prstGeom>
          <a:solidFill>
            <a:srgbClr val="FCD5B5"/>
          </a:solidFill>
        </p:spPr>
        <p:txBody>
          <a:bodyPr wrap="square" rtlCol="0">
            <a:spAutoFit/>
          </a:bodyPr>
          <a:lstStyle/>
          <a:p>
            <a:r>
              <a:rPr lang="en-US" sz="2400" b="1" dirty="0"/>
              <a:t>The women’s tactics caused a lot of controversy</a:t>
            </a:r>
            <a:endParaRPr lang="en-GB" sz="2400" b="1" dirty="0"/>
          </a:p>
        </p:txBody>
      </p:sp>
    </p:spTree>
    <p:extLst>
      <p:ext uri="{BB962C8B-B14F-4D97-AF65-F5344CB8AC3E}">
        <p14:creationId xmlns:p14="http://schemas.microsoft.com/office/powerpoint/2010/main" val="32830566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216" y="-167425"/>
            <a:ext cx="11798136" cy="7133039"/>
          </a:xfrm>
          <a:prstGeom prst="rect">
            <a:avLst/>
          </a:prstGeom>
        </p:spPr>
      </p:pic>
      <p:sp>
        <p:nvSpPr>
          <p:cNvPr id="7" name="Rectangle 6"/>
          <p:cNvSpPr/>
          <p:nvPr/>
        </p:nvSpPr>
        <p:spPr>
          <a:xfrm>
            <a:off x="6289182" y="5344733"/>
            <a:ext cx="5688170" cy="132343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4000" b="1" dirty="0">
                <a:solidFill>
                  <a:schemeClr val="bg1"/>
                </a:solidFill>
                <a:latin typeface="Bahnschrift" panose="020B0502040204020203" pitchFamily="34" charset="0"/>
              </a:rPr>
              <a:t>Main Activity:</a:t>
            </a:r>
          </a:p>
          <a:p>
            <a:r>
              <a:rPr lang="en-US" sz="4000" b="1" dirty="0">
                <a:solidFill>
                  <a:schemeClr val="bg1"/>
                </a:solidFill>
                <a:latin typeface="Bahnschrift" panose="020B0502040204020203" pitchFamily="34" charset="0"/>
              </a:rPr>
              <a:t>Silent conversations</a:t>
            </a:r>
            <a:endParaRPr lang="en-GB" sz="4000" dirty="0"/>
          </a:p>
        </p:txBody>
      </p:sp>
    </p:spTree>
    <p:extLst>
      <p:ext uri="{BB962C8B-B14F-4D97-AF65-F5344CB8AC3E}">
        <p14:creationId xmlns:p14="http://schemas.microsoft.com/office/powerpoint/2010/main" val="4067919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998ADE76-A7AE-BB57-B85D-64D239FB35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43300"/>
            <a:ext cx="42164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Box 3">
            <a:extLst>
              <a:ext uri="{FF2B5EF4-FFF2-40B4-BE49-F238E27FC236}">
                <a16:creationId xmlns:a16="http://schemas.microsoft.com/office/drawing/2014/main" id="{B95ADA33-4912-EE95-9F44-580F31D39440}"/>
              </a:ext>
            </a:extLst>
          </p:cNvPr>
          <p:cNvSpPr txBox="1">
            <a:spLocks noChangeArrowheads="1"/>
          </p:cNvSpPr>
          <p:nvPr/>
        </p:nvSpPr>
        <p:spPr bwMode="auto">
          <a:xfrm>
            <a:off x="2493963" y="6604000"/>
            <a:ext cx="2519362" cy="215900"/>
          </a:xfrm>
          <a:prstGeom prst="rect">
            <a:avLst/>
          </a:prstGeom>
          <a:noFill/>
          <a:ln>
            <a:noFill/>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20000"/>
              </a:spcBef>
              <a:defRPr/>
            </a:pPr>
            <a:r>
              <a:rPr lang="en-GB" altLang="en-US" sz="800" dirty="0">
                <a:solidFill>
                  <a:srgbClr val="000000"/>
                </a:solidFill>
                <a:latin typeface="Calibri" pitchFamily="34" charset="0"/>
              </a:rPr>
              <a:t>Public domain ; National Museum of the US Navy</a:t>
            </a:r>
          </a:p>
        </p:txBody>
      </p:sp>
      <p:pic>
        <p:nvPicPr>
          <p:cNvPr id="100355" name="Picture 3">
            <a:extLst>
              <a:ext uri="{FF2B5EF4-FFF2-40B4-BE49-F238E27FC236}">
                <a16:creationId xmlns:a16="http://schemas.microsoft.com/office/drawing/2014/main" id="{50E91C0B-846A-FD4B-608A-B8856E488B82}"/>
              </a:ext>
            </a:extLst>
          </p:cNvPr>
          <p:cNvPicPr>
            <a:picLocks noChangeAspect="1"/>
          </p:cNvPicPr>
          <p:nvPr/>
        </p:nvPicPr>
        <p:blipFill>
          <a:blip r:embed="rId4">
            <a:extLst>
              <a:ext uri="{28A0092B-C50C-407E-A947-70E740481C1C}">
                <a14:useLocalDpi xmlns:a14="http://schemas.microsoft.com/office/drawing/2010/main" val="0"/>
              </a:ext>
            </a:extLst>
          </a:blip>
          <a:srcRect t="16942" r="16927"/>
          <a:stretch>
            <a:fillRect/>
          </a:stretch>
        </p:blipFill>
        <p:spPr bwMode="auto">
          <a:xfrm>
            <a:off x="1524000" y="-9525"/>
            <a:ext cx="4446588"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a:extLst>
              <a:ext uri="{FF2B5EF4-FFF2-40B4-BE49-F238E27FC236}">
                <a16:creationId xmlns:a16="http://schemas.microsoft.com/office/drawing/2014/main" id="{9310CAD8-30E9-88FA-A993-1222B0F00B2B}"/>
              </a:ext>
            </a:extLst>
          </p:cNvPr>
          <p:cNvSpPr>
            <a:spLocks noChangeArrowheads="1"/>
          </p:cNvSpPr>
          <p:nvPr/>
        </p:nvSpPr>
        <p:spPr bwMode="auto">
          <a:xfrm>
            <a:off x="1658939" y="2986088"/>
            <a:ext cx="4662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r>
              <a:rPr lang="en-GB" altLang="en-US" sz="800">
                <a:solidFill>
                  <a:srgbClr val="000000"/>
                </a:solidFill>
                <a:latin typeface="Calibri" panose="020F0502020204030204" pitchFamily="34" charset="0"/>
              </a:rPr>
              <a:t>Paul L. McCord Jr. ; https://creativecommons.org/licenses/by-nd/2.0/legalcode ; cropped</a:t>
            </a:r>
          </a:p>
        </p:txBody>
      </p:sp>
      <p:pic>
        <p:nvPicPr>
          <p:cNvPr id="100357" name="Picture 2">
            <a:extLst>
              <a:ext uri="{FF2B5EF4-FFF2-40B4-BE49-F238E27FC236}">
                <a16:creationId xmlns:a16="http://schemas.microsoft.com/office/drawing/2014/main" id="{A95AD739-19B4-B049-56CB-FD9ADF4142A3}"/>
              </a:ext>
            </a:extLst>
          </p:cNvPr>
          <p:cNvPicPr>
            <a:picLocks noChangeAspect="1"/>
          </p:cNvPicPr>
          <p:nvPr/>
        </p:nvPicPr>
        <p:blipFill>
          <a:blip r:embed="rId5">
            <a:extLst>
              <a:ext uri="{28A0092B-C50C-407E-A947-70E740481C1C}">
                <a14:useLocalDpi xmlns:a14="http://schemas.microsoft.com/office/drawing/2010/main" val="0"/>
              </a:ext>
            </a:extLst>
          </a:blip>
          <a:srcRect l="9229" t="3551" r="43967" b="55817"/>
          <a:stretch>
            <a:fillRect/>
          </a:stretch>
        </p:blipFill>
        <p:spPr bwMode="auto">
          <a:xfrm>
            <a:off x="6083300" y="3519489"/>
            <a:ext cx="458470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Google Shape;213;p9" descr="Image result for nuclear explosion gif">
            <a:extLst>
              <a:ext uri="{FF2B5EF4-FFF2-40B4-BE49-F238E27FC236}">
                <a16:creationId xmlns:a16="http://schemas.microsoft.com/office/drawing/2014/main" id="{83E9E9A9-53F5-C3A8-9BA5-67EE3E81069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5063" y="0"/>
            <a:ext cx="4481512"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quarter" idx="2"/>
          </p:nvPr>
        </p:nvSpPr>
        <p:spPr/>
        <p:txBody>
          <a:bodyPr/>
          <a:lstStyle/>
          <a:p>
            <a:endParaRPr lang="en-GB"/>
          </a:p>
        </p:txBody>
      </p:sp>
      <p:sp>
        <p:nvSpPr>
          <p:cNvPr id="5" name="Content Placeholder 4"/>
          <p:cNvSpPr>
            <a:spLocks noGrp="1"/>
          </p:cNvSpPr>
          <p:nvPr>
            <p:ph sz="quarter" idx="3"/>
          </p:nvPr>
        </p:nvSpPr>
        <p:spPr/>
        <p:txBody>
          <a:bodyPr/>
          <a:lstStyle/>
          <a:p>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32" y="-103030"/>
            <a:ext cx="11798136" cy="7133039"/>
          </a:xfrm>
          <a:prstGeom prst="rect">
            <a:avLst/>
          </a:prstGeom>
        </p:spPr>
      </p:pic>
      <p:sp>
        <p:nvSpPr>
          <p:cNvPr id="7" name="Rectangle 6"/>
          <p:cNvSpPr/>
          <p:nvPr/>
        </p:nvSpPr>
        <p:spPr>
          <a:xfrm>
            <a:off x="914400" y="417635"/>
            <a:ext cx="10659360" cy="6091707"/>
          </a:xfrm>
          <a:prstGeom prst="rect">
            <a:avLst/>
          </a:prstGeom>
          <a:solidFill>
            <a:srgbClr val="FFFFFF">
              <a:alpha val="8392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553330" y="790859"/>
            <a:ext cx="488949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b="1" dirty="0">
                <a:latin typeface="Rockwell Extra Bold" panose="02060903040505020403" pitchFamily="18" charset="0"/>
              </a:rPr>
              <a:t>Silent conversations</a:t>
            </a:r>
            <a:endParaRPr lang="en-GB" sz="2400" b="1" dirty="0">
              <a:latin typeface="Rockwell Extra Bold" panose="02060903040505020403" pitchFamily="18" charset="0"/>
            </a:endParaRPr>
          </a:p>
        </p:txBody>
      </p:sp>
      <p:sp>
        <p:nvSpPr>
          <p:cNvPr id="9" name="TextBox 8"/>
          <p:cNvSpPr txBox="1"/>
          <p:nvPr/>
        </p:nvSpPr>
        <p:spPr>
          <a:xfrm>
            <a:off x="996875" y="1318637"/>
            <a:ext cx="10669045" cy="5693866"/>
          </a:xfrm>
          <a:prstGeom prst="rect">
            <a:avLst/>
          </a:prstGeom>
          <a:noFill/>
        </p:spPr>
        <p:txBody>
          <a:bodyPr wrap="square" rtlCol="0">
            <a:spAutoFit/>
          </a:bodyPr>
          <a:lstStyle/>
          <a:p>
            <a:endParaRPr lang="en-US" sz="2400" b="1" dirty="0"/>
          </a:p>
          <a:p>
            <a:pPr marL="342900" indent="-342900">
              <a:buFont typeface="Arial" panose="020B0604020202020204" pitchFamily="34" charset="0"/>
              <a:buChar char="•"/>
            </a:pPr>
            <a:r>
              <a:rPr lang="en-US" sz="2400" b="1" dirty="0"/>
              <a:t>Split into groups and divide yourselves between the different ‘source stations’ in the room.</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Annotate the materials at your station using the marker pens, write down any:</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You will rotate to the station to your left after 4 minutes, and you will be given a specific question to think about each time:</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p:txBody>
      </p:sp>
      <p:sp>
        <p:nvSpPr>
          <p:cNvPr id="11" name="TextBox 10"/>
          <p:cNvSpPr txBox="1"/>
          <p:nvPr/>
        </p:nvSpPr>
        <p:spPr>
          <a:xfrm>
            <a:off x="1915301" y="3389222"/>
            <a:ext cx="208215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b="1" dirty="0">
                <a:latin typeface="Rockwell Extra Bold" panose="02060903040505020403" pitchFamily="18" charset="0"/>
              </a:rPr>
              <a:t>Thoughts</a:t>
            </a:r>
            <a:endParaRPr lang="en-GB" sz="2400" b="1" dirty="0">
              <a:latin typeface="Rockwell Extra Bold" panose="02060903040505020403" pitchFamily="18" charset="0"/>
            </a:endParaRPr>
          </a:p>
        </p:txBody>
      </p:sp>
      <p:sp>
        <p:nvSpPr>
          <p:cNvPr id="12" name="TextBox 11"/>
          <p:cNvSpPr txBox="1"/>
          <p:nvPr/>
        </p:nvSpPr>
        <p:spPr>
          <a:xfrm>
            <a:off x="1918122" y="3898632"/>
            <a:ext cx="208215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b="1" dirty="0">
                <a:latin typeface="Rockwell Extra Bold" panose="02060903040505020403" pitchFamily="18" charset="0"/>
              </a:rPr>
              <a:t>Questions</a:t>
            </a:r>
            <a:endParaRPr lang="en-GB" sz="2400" b="1" dirty="0">
              <a:latin typeface="Rockwell Extra Bold" panose="02060903040505020403" pitchFamily="18" charset="0"/>
            </a:endParaRPr>
          </a:p>
        </p:txBody>
      </p:sp>
      <p:sp>
        <p:nvSpPr>
          <p:cNvPr id="13" name="TextBox 12"/>
          <p:cNvSpPr txBox="1"/>
          <p:nvPr/>
        </p:nvSpPr>
        <p:spPr>
          <a:xfrm>
            <a:off x="4402969" y="3518995"/>
            <a:ext cx="6768094"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b="1" dirty="0">
                <a:latin typeface="Rockwell Extra Bold" panose="02060903040505020403" pitchFamily="18" charset="0"/>
              </a:rPr>
              <a:t>Comments or responses to others’ thoughts/questions</a:t>
            </a:r>
            <a:endParaRPr lang="en-GB" sz="2400" b="1" dirty="0">
              <a:latin typeface="Rockwell Extra Bold" panose="02060903040505020403" pitchFamily="18" charset="0"/>
            </a:endParaRPr>
          </a:p>
        </p:txBody>
      </p:sp>
    </p:spTree>
    <p:extLst>
      <p:ext uri="{BB962C8B-B14F-4D97-AF65-F5344CB8AC3E}">
        <p14:creationId xmlns:p14="http://schemas.microsoft.com/office/powerpoint/2010/main" val="214621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quarter" idx="2"/>
          </p:nvPr>
        </p:nvSpPr>
        <p:spPr/>
        <p:txBody>
          <a:bodyPr/>
          <a:lstStyle/>
          <a:p>
            <a:endParaRPr lang="en-GB"/>
          </a:p>
        </p:txBody>
      </p:sp>
      <p:sp>
        <p:nvSpPr>
          <p:cNvPr id="5" name="Content Placeholder 4"/>
          <p:cNvSpPr>
            <a:spLocks noGrp="1"/>
          </p:cNvSpPr>
          <p:nvPr>
            <p:ph sz="quarter" idx="3"/>
          </p:nvPr>
        </p:nvSpPr>
        <p:spPr/>
        <p:txBody>
          <a:bodyPr/>
          <a:lstStyle/>
          <a:p>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32" y="-103030"/>
            <a:ext cx="11798136" cy="7133039"/>
          </a:xfrm>
          <a:prstGeom prst="rect">
            <a:avLst/>
          </a:prstGeom>
        </p:spPr>
      </p:pic>
      <p:sp>
        <p:nvSpPr>
          <p:cNvPr id="7" name="Rectangle 6"/>
          <p:cNvSpPr/>
          <p:nvPr/>
        </p:nvSpPr>
        <p:spPr>
          <a:xfrm>
            <a:off x="914400" y="417635"/>
            <a:ext cx="10659360" cy="6091707"/>
          </a:xfrm>
          <a:prstGeom prst="rect">
            <a:avLst/>
          </a:prstGeom>
          <a:solidFill>
            <a:srgbClr val="FFFFFF">
              <a:alpha val="8392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553330" y="790859"/>
            <a:ext cx="488949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b="1" dirty="0">
                <a:latin typeface="Rockwell Extra Bold" panose="02060903040505020403" pitchFamily="18" charset="0"/>
              </a:rPr>
              <a:t>Silent conversations</a:t>
            </a:r>
            <a:endParaRPr lang="en-GB" sz="2400" b="1" dirty="0">
              <a:latin typeface="Rockwell Extra Bold" panose="02060903040505020403" pitchFamily="18" charset="0"/>
            </a:endParaRPr>
          </a:p>
        </p:txBody>
      </p:sp>
      <p:sp>
        <p:nvSpPr>
          <p:cNvPr id="9" name="TextBox 8"/>
          <p:cNvSpPr txBox="1"/>
          <p:nvPr/>
        </p:nvSpPr>
        <p:spPr>
          <a:xfrm>
            <a:off x="996875" y="1318637"/>
            <a:ext cx="10669045" cy="4955203"/>
          </a:xfrm>
          <a:prstGeom prst="rect">
            <a:avLst/>
          </a:prstGeom>
          <a:noFill/>
        </p:spPr>
        <p:txBody>
          <a:bodyPr wrap="square" rtlCol="0">
            <a:spAutoFit/>
          </a:bodyPr>
          <a:lstStyle/>
          <a:p>
            <a:endParaRPr lang="en-US" sz="2400" b="1" dirty="0"/>
          </a:p>
          <a:p>
            <a:pPr marL="342900" indent="-342900">
              <a:buFont typeface="Arial" panose="020B0604020202020204" pitchFamily="34" charset="0"/>
              <a:buChar char="•"/>
            </a:pPr>
            <a:r>
              <a:rPr lang="en-US" sz="2400" b="1" dirty="0"/>
              <a:t>Split into groups and divide yourselves between the different ‘source stations’ in the room.</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Annotate the materials at your station using the marker pens, write down any thoughts, questions, comments or replies</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You will rotate to the station to your left after 4 minutes, and you will be given a specific question to think about each time:</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p:txBody>
      </p:sp>
      <p:sp>
        <p:nvSpPr>
          <p:cNvPr id="14" name="TextBox 13"/>
          <p:cNvSpPr txBox="1"/>
          <p:nvPr/>
        </p:nvSpPr>
        <p:spPr>
          <a:xfrm>
            <a:off x="2335659" y="5774762"/>
            <a:ext cx="7991476"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b="1" dirty="0">
                <a:latin typeface="Rockwell Extra Bold" panose="02060903040505020403" pitchFamily="18" charset="0"/>
              </a:rPr>
              <a:t>How is gender being used here?</a:t>
            </a:r>
            <a:endParaRPr lang="en-GB" sz="3200" b="1" dirty="0">
              <a:latin typeface="Rockwell Extra Bold" panose="02060903040505020403" pitchFamily="18" charset="0"/>
            </a:endParaRPr>
          </a:p>
        </p:txBody>
      </p:sp>
      <p:sp>
        <p:nvSpPr>
          <p:cNvPr id="11" name="TextBox 10"/>
          <p:cNvSpPr txBox="1"/>
          <p:nvPr/>
        </p:nvSpPr>
        <p:spPr>
          <a:xfrm>
            <a:off x="1448437" y="4930159"/>
            <a:ext cx="9467926"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b="1" dirty="0">
                <a:latin typeface="Rockwell Extra Bold" panose="02060903040505020403" pitchFamily="18" charset="0"/>
              </a:rPr>
              <a:t>Does the material talk more about men or women?</a:t>
            </a:r>
            <a:endParaRPr lang="en-GB" sz="2400" b="1" dirty="0">
              <a:latin typeface="Rockwell Extra Bold" panose="02060903040505020403" pitchFamily="18" charset="0"/>
            </a:endParaRPr>
          </a:p>
        </p:txBody>
      </p:sp>
    </p:spTree>
    <p:extLst>
      <p:ext uri="{BB962C8B-B14F-4D97-AF65-F5344CB8AC3E}">
        <p14:creationId xmlns:p14="http://schemas.microsoft.com/office/powerpoint/2010/main" val="220685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quarter" idx="2"/>
          </p:nvPr>
        </p:nvSpPr>
        <p:spPr/>
        <p:txBody>
          <a:bodyPr/>
          <a:lstStyle/>
          <a:p>
            <a:endParaRPr lang="en-GB"/>
          </a:p>
        </p:txBody>
      </p:sp>
      <p:sp>
        <p:nvSpPr>
          <p:cNvPr id="5" name="Content Placeholder 4"/>
          <p:cNvSpPr>
            <a:spLocks noGrp="1"/>
          </p:cNvSpPr>
          <p:nvPr>
            <p:ph sz="quarter" idx="3"/>
          </p:nvPr>
        </p:nvSpPr>
        <p:spPr/>
        <p:txBody>
          <a:bodyPr/>
          <a:lstStyle/>
          <a:p>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32" y="-103030"/>
            <a:ext cx="11798136" cy="7133039"/>
          </a:xfrm>
          <a:prstGeom prst="rect">
            <a:avLst/>
          </a:prstGeom>
        </p:spPr>
      </p:pic>
      <p:sp>
        <p:nvSpPr>
          <p:cNvPr id="7" name="Rectangle 6"/>
          <p:cNvSpPr/>
          <p:nvPr/>
        </p:nvSpPr>
        <p:spPr>
          <a:xfrm>
            <a:off x="914400" y="417635"/>
            <a:ext cx="10659360" cy="6091707"/>
          </a:xfrm>
          <a:prstGeom prst="rect">
            <a:avLst/>
          </a:prstGeom>
          <a:solidFill>
            <a:srgbClr val="FFFFFF">
              <a:alpha val="8392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553330" y="790859"/>
            <a:ext cx="488949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b="1" dirty="0">
                <a:latin typeface="Rockwell Extra Bold" panose="02060903040505020403" pitchFamily="18" charset="0"/>
              </a:rPr>
              <a:t>Silent conversations</a:t>
            </a:r>
            <a:endParaRPr lang="en-GB" sz="2400" b="1" dirty="0">
              <a:latin typeface="Rockwell Extra Bold" panose="02060903040505020403" pitchFamily="18" charset="0"/>
            </a:endParaRPr>
          </a:p>
        </p:txBody>
      </p:sp>
      <p:sp>
        <p:nvSpPr>
          <p:cNvPr id="9" name="TextBox 8"/>
          <p:cNvSpPr txBox="1"/>
          <p:nvPr/>
        </p:nvSpPr>
        <p:spPr>
          <a:xfrm>
            <a:off x="996875" y="1318637"/>
            <a:ext cx="10669045" cy="4955203"/>
          </a:xfrm>
          <a:prstGeom prst="rect">
            <a:avLst/>
          </a:prstGeom>
          <a:noFill/>
        </p:spPr>
        <p:txBody>
          <a:bodyPr wrap="square" rtlCol="0">
            <a:spAutoFit/>
          </a:bodyPr>
          <a:lstStyle/>
          <a:p>
            <a:endParaRPr lang="en-US" sz="2400" b="1" dirty="0"/>
          </a:p>
          <a:p>
            <a:pPr marL="342900" indent="-342900">
              <a:buFont typeface="Arial" panose="020B0604020202020204" pitchFamily="34" charset="0"/>
              <a:buChar char="•"/>
            </a:pPr>
            <a:r>
              <a:rPr lang="en-US" sz="2400" b="1" dirty="0"/>
              <a:t>Split into groups and divide yourselves between the different ‘source stations’ in the room.</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Annotate the materials at your station using the marker pens, write down any thoughts, questions, comments or replies</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You will rotate to the station to your left after 4 minutes, and you will be given a specific question to think about each time:</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p:txBody>
      </p:sp>
      <p:sp>
        <p:nvSpPr>
          <p:cNvPr id="14" name="TextBox 13"/>
          <p:cNvSpPr txBox="1"/>
          <p:nvPr/>
        </p:nvSpPr>
        <p:spPr>
          <a:xfrm>
            <a:off x="1090490" y="4841247"/>
            <a:ext cx="10426700"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b="1" dirty="0">
                <a:latin typeface="Rockwell Extra Bold" panose="02060903040505020403" pitchFamily="18" charset="0"/>
              </a:rPr>
              <a:t>What don’t you know about the material? </a:t>
            </a:r>
            <a:endParaRPr lang="en-GB" sz="3200" b="1" dirty="0">
              <a:latin typeface="Rockwell Extra Bold" panose="02060903040505020403" pitchFamily="18" charset="0"/>
            </a:endParaRPr>
          </a:p>
        </p:txBody>
      </p:sp>
      <p:sp>
        <p:nvSpPr>
          <p:cNvPr id="11" name="TextBox 10"/>
          <p:cNvSpPr txBox="1"/>
          <p:nvPr/>
        </p:nvSpPr>
        <p:spPr>
          <a:xfrm>
            <a:off x="1118047" y="5703014"/>
            <a:ext cx="10426700"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defRPr/>
            </a:pPr>
            <a:r>
              <a:rPr lang="en-US" sz="3200" b="1" dirty="0">
                <a:latin typeface="Rockwell Extra Bold" panose="02060903040505020403" pitchFamily="18" charset="0"/>
              </a:rPr>
              <a:t>How can you tell if the material is biased?</a:t>
            </a:r>
            <a:endParaRPr lang="en-GB" sz="3200" b="1" dirty="0">
              <a:latin typeface="Rockwell Extra Bold" panose="02060903040505020403" pitchFamily="18" charset="0"/>
            </a:endParaRPr>
          </a:p>
        </p:txBody>
      </p:sp>
    </p:spTree>
    <p:extLst>
      <p:ext uri="{BB962C8B-B14F-4D97-AF65-F5344CB8AC3E}">
        <p14:creationId xmlns:p14="http://schemas.microsoft.com/office/powerpoint/2010/main" val="96596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half" idx="1"/>
          </p:nvPr>
        </p:nvSpPr>
        <p:spPr/>
        <p:txBody>
          <a:bodyPr/>
          <a:lstStyle/>
          <a:p>
            <a:endParaRPr lang="en-GB"/>
          </a:p>
        </p:txBody>
      </p:sp>
      <p:sp>
        <p:nvSpPr>
          <p:cNvPr id="4" name="Content Placeholder 3"/>
          <p:cNvSpPr>
            <a:spLocks noGrp="1"/>
          </p:cNvSpPr>
          <p:nvPr>
            <p:ph sz="quarter" idx="2"/>
          </p:nvPr>
        </p:nvSpPr>
        <p:spPr/>
        <p:txBody>
          <a:bodyPr/>
          <a:lstStyle/>
          <a:p>
            <a:endParaRPr lang="en-GB"/>
          </a:p>
        </p:txBody>
      </p:sp>
      <p:sp>
        <p:nvSpPr>
          <p:cNvPr id="5" name="Content Placeholder 4"/>
          <p:cNvSpPr>
            <a:spLocks noGrp="1"/>
          </p:cNvSpPr>
          <p:nvPr>
            <p:ph sz="quarter" idx="3"/>
          </p:nvPr>
        </p:nvSpPr>
        <p:spPr/>
        <p:txBody>
          <a:bodyPr/>
          <a:lstStyle/>
          <a:p>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32" y="-103030"/>
            <a:ext cx="11798136" cy="7133039"/>
          </a:xfrm>
          <a:prstGeom prst="rect">
            <a:avLst/>
          </a:prstGeom>
        </p:spPr>
      </p:pic>
      <p:sp>
        <p:nvSpPr>
          <p:cNvPr id="7" name="Rectangle 6"/>
          <p:cNvSpPr/>
          <p:nvPr/>
        </p:nvSpPr>
        <p:spPr>
          <a:xfrm>
            <a:off x="914400" y="417635"/>
            <a:ext cx="10659360" cy="6091707"/>
          </a:xfrm>
          <a:prstGeom prst="rect">
            <a:avLst/>
          </a:prstGeom>
          <a:solidFill>
            <a:srgbClr val="FFFFFF">
              <a:alpha val="8392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553330" y="790859"/>
            <a:ext cx="488949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b="1" dirty="0">
                <a:latin typeface="Rockwell Extra Bold" panose="02060903040505020403" pitchFamily="18" charset="0"/>
              </a:rPr>
              <a:t>Silent conversations</a:t>
            </a:r>
            <a:endParaRPr lang="en-GB" sz="2400" b="1" dirty="0">
              <a:latin typeface="Rockwell Extra Bold" panose="02060903040505020403" pitchFamily="18" charset="0"/>
            </a:endParaRPr>
          </a:p>
        </p:txBody>
      </p:sp>
      <p:sp>
        <p:nvSpPr>
          <p:cNvPr id="9" name="TextBox 8"/>
          <p:cNvSpPr txBox="1"/>
          <p:nvPr/>
        </p:nvSpPr>
        <p:spPr>
          <a:xfrm>
            <a:off x="996875" y="1318637"/>
            <a:ext cx="10669045" cy="4955203"/>
          </a:xfrm>
          <a:prstGeom prst="rect">
            <a:avLst/>
          </a:prstGeom>
          <a:noFill/>
        </p:spPr>
        <p:txBody>
          <a:bodyPr wrap="square" rtlCol="0">
            <a:spAutoFit/>
          </a:bodyPr>
          <a:lstStyle/>
          <a:p>
            <a:endParaRPr lang="en-US" sz="2400" b="1" dirty="0"/>
          </a:p>
          <a:p>
            <a:pPr marL="342900" indent="-342900">
              <a:buFont typeface="Arial" panose="020B0604020202020204" pitchFamily="34" charset="0"/>
              <a:buChar char="•"/>
            </a:pPr>
            <a:r>
              <a:rPr lang="en-US" sz="2400" b="1" dirty="0"/>
              <a:t>Split into groups and divide yourselves between the different ‘source stations’ in the room.</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Annotate the materials at your station using the marker pens, write down any thoughts, questions, comments or replies</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You will rotate to the station to your left after 4 minutes, and you will be given a specific question to think about each time:</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endParaRPr lang="en-US" sz="2000" b="1" dirty="0"/>
          </a:p>
        </p:txBody>
      </p:sp>
      <p:sp>
        <p:nvSpPr>
          <p:cNvPr id="14" name="TextBox 13"/>
          <p:cNvSpPr txBox="1"/>
          <p:nvPr/>
        </p:nvSpPr>
        <p:spPr>
          <a:xfrm>
            <a:off x="2534363" y="4738061"/>
            <a:ext cx="7213600"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b="1" dirty="0">
                <a:latin typeface="Rockwell Extra Bold" panose="02060903040505020403" pitchFamily="18" charset="0"/>
              </a:rPr>
              <a:t>What imagery is being used? </a:t>
            </a:r>
            <a:endParaRPr lang="en-GB" sz="3200" b="1" dirty="0">
              <a:latin typeface="Rockwell Extra Bold" panose="02060903040505020403" pitchFamily="18" charset="0"/>
            </a:endParaRPr>
          </a:p>
        </p:txBody>
      </p:sp>
      <p:sp>
        <p:nvSpPr>
          <p:cNvPr id="11" name="TextBox 10"/>
          <p:cNvSpPr txBox="1"/>
          <p:nvPr/>
        </p:nvSpPr>
        <p:spPr>
          <a:xfrm>
            <a:off x="1078317" y="5627326"/>
            <a:ext cx="10331525"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defRPr/>
            </a:pPr>
            <a:r>
              <a:rPr lang="en-US" sz="3200" b="1" dirty="0">
                <a:latin typeface="Rockwell Extra Bold" panose="02060903040505020403" pitchFamily="18" charset="0"/>
              </a:rPr>
              <a:t>Are these linked to gender, class, or race?</a:t>
            </a:r>
            <a:endParaRPr lang="en-GB" sz="3200" b="1" dirty="0">
              <a:latin typeface="Rockwell Extra Bold" panose="02060903040505020403" pitchFamily="18" charset="0"/>
            </a:endParaRPr>
          </a:p>
        </p:txBody>
      </p:sp>
    </p:spTree>
    <p:extLst>
      <p:ext uri="{BB962C8B-B14F-4D97-AF65-F5344CB8AC3E}">
        <p14:creationId xmlns:p14="http://schemas.microsoft.com/office/powerpoint/2010/main" val="116256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216" y="-167425"/>
            <a:ext cx="11798136" cy="7133039"/>
          </a:xfrm>
          <a:prstGeom prst="rect">
            <a:avLst/>
          </a:prstGeom>
        </p:spPr>
      </p:pic>
      <p:sp>
        <p:nvSpPr>
          <p:cNvPr id="7" name="Rectangle 6"/>
          <p:cNvSpPr/>
          <p:nvPr/>
        </p:nvSpPr>
        <p:spPr>
          <a:xfrm>
            <a:off x="6289182" y="5344733"/>
            <a:ext cx="5688170" cy="70788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z="4000" b="1" dirty="0">
                <a:solidFill>
                  <a:schemeClr val="bg1"/>
                </a:solidFill>
                <a:latin typeface="Bahnschrift" panose="020B0502040204020203" pitchFamily="34" charset="0"/>
              </a:rPr>
              <a:t>Feedback</a:t>
            </a:r>
            <a:endParaRPr lang="en-GB" sz="4000" dirty="0"/>
          </a:p>
        </p:txBody>
      </p:sp>
      <p:sp>
        <p:nvSpPr>
          <p:cNvPr id="4" name="TextBox 3"/>
          <p:cNvSpPr txBox="1"/>
          <p:nvPr/>
        </p:nvSpPr>
        <p:spPr>
          <a:xfrm>
            <a:off x="666750" y="4181759"/>
            <a:ext cx="7909429" cy="83099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400" b="1" dirty="0">
                <a:latin typeface="Rockwell Extra Bold" panose="02060903040505020403" pitchFamily="18" charset="0"/>
              </a:rPr>
              <a:t>Are there any themes or key concepts that came up during the silent conversations?</a:t>
            </a:r>
            <a:endParaRPr lang="en-GB" sz="2400" b="1" dirty="0">
              <a:latin typeface="Rockwell Extra Bold" panose="02060903040505020403" pitchFamily="18" charset="0"/>
            </a:endParaRPr>
          </a:p>
        </p:txBody>
      </p:sp>
    </p:spTree>
    <p:extLst>
      <p:ext uri="{BB962C8B-B14F-4D97-AF65-F5344CB8AC3E}">
        <p14:creationId xmlns:p14="http://schemas.microsoft.com/office/powerpoint/2010/main" val="3302415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p:cNvPicPr>
            <a:picLocks noChangeAspect="1" noChangeArrowheads="1"/>
          </p:cNvPicPr>
          <p:nvPr/>
        </p:nvPicPr>
        <p:blipFill>
          <a:blip r:embed="rId3">
            <a:extLst>
              <a:ext uri="{28A0092B-C50C-407E-A947-70E740481C1C}">
                <a14:useLocalDpi xmlns:a14="http://schemas.microsoft.com/office/drawing/2010/main" val="0"/>
              </a:ext>
            </a:extLst>
          </a:blip>
          <a:srcRect l="1738" t="15540" r="36636" b="37463"/>
          <a:stretch>
            <a:fillRect/>
          </a:stretch>
        </p:blipFill>
        <p:spPr bwMode="auto">
          <a:xfrm>
            <a:off x="3316289" y="3503614"/>
            <a:ext cx="4873625" cy="29733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tangle 4"/>
          <p:cNvSpPr txBox="1">
            <a:spLocks noChangeArrowheads="1"/>
          </p:cNvSpPr>
          <p:nvPr/>
        </p:nvSpPr>
        <p:spPr>
          <a:xfrm>
            <a:off x="1847850" y="19051"/>
            <a:ext cx="8604250" cy="530225"/>
          </a:xfrm>
          <a:prstGeom prst="rect">
            <a:avLst/>
          </a:prstGeom>
          <a:solidFill>
            <a:schemeClr val="accent3"/>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en-GB" sz="3000" b="1" dirty="0">
                <a:solidFill>
                  <a:prstClr val="black"/>
                </a:solidFill>
                <a:effectLst>
                  <a:outerShdw blurRad="38100" dist="38100" dir="2700000" algn="tl">
                    <a:srgbClr val="000000">
                      <a:alpha val="43137"/>
                    </a:srgbClr>
                  </a:outerShdw>
                </a:effectLst>
                <a:latin typeface="Rockwell" pitchFamily="18" charset="0"/>
              </a:rPr>
              <a:t>What’s the INF?</a:t>
            </a:r>
          </a:p>
        </p:txBody>
      </p:sp>
      <p:sp>
        <p:nvSpPr>
          <p:cNvPr id="7" name="Rectangle 2"/>
          <p:cNvSpPr>
            <a:spLocks noChangeArrowheads="1"/>
          </p:cNvSpPr>
          <p:nvPr/>
        </p:nvSpPr>
        <p:spPr bwMode="auto">
          <a:xfrm>
            <a:off x="2081213" y="620713"/>
            <a:ext cx="8147050" cy="2563812"/>
          </a:xfrm>
          <a:prstGeom prst="rect">
            <a:avLst/>
          </a:prstGeom>
          <a:solidFill>
            <a:schemeClr val="accent3">
              <a:alpha val="50195"/>
            </a:schemeClr>
          </a:solidFill>
          <a:ln>
            <a:noFill/>
          </a:ln>
        </p:spPr>
        <p:txBody>
          <a:bodyPr lIns="81639" tIns="42452" rIns="81639" bIns="42452"/>
          <a:lstStyle>
            <a:lvl1pPr marL="525463" indent="-525463">
              <a:spcBef>
                <a:spcPct val="20000"/>
              </a:spcBef>
              <a:buFont typeface="Arial" panose="020B0604020202020204"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anose="020F0502020204030204" pitchFamily="34" charset="0"/>
              </a:defRPr>
            </a:lvl9pPr>
          </a:lstStyle>
          <a:p>
            <a:pPr>
              <a:spcBef>
                <a:spcPts val="725"/>
              </a:spcBef>
              <a:buFont typeface="Wingdings" panose="05000000000000000000" pitchFamily="2" charset="2"/>
              <a:buAutoNum type="alphaLcParenR"/>
              <a:defRPr/>
            </a:pPr>
            <a:r>
              <a:rPr lang="en-GB" altLang="en-US" sz="2900" dirty="0">
                <a:solidFill>
                  <a:srgbClr val="000000"/>
                </a:solidFill>
                <a:latin typeface="Rockwell" panose="02060603020205020403" pitchFamily="18" charset="0"/>
              </a:rPr>
              <a:t>The Intermediate-Range Nuclear Forces treaty </a:t>
            </a:r>
          </a:p>
          <a:p>
            <a:pPr>
              <a:spcBef>
                <a:spcPts val="725"/>
              </a:spcBef>
              <a:buFont typeface="Wingdings" panose="05000000000000000000" pitchFamily="2" charset="2"/>
              <a:buAutoNum type="alphaLcParenR"/>
              <a:defRPr/>
            </a:pPr>
            <a:r>
              <a:rPr lang="en-GB" altLang="en-US" sz="2900" dirty="0">
                <a:solidFill>
                  <a:srgbClr val="000000"/>
                </a:solidFill>
                <a:latin typeface="Rockwell" panose="02060603020205020403" pitchFamily="18" charset="0"/>
              </a:rPr>
              <a:t>The International Nuclear Federation</a:t>
            </a:r>
          </a:p>
          <a:p>
            <a:pPr>
              <a:spcBef>
                <a:spcPts val="725"/>
              </a:spcBef>
              <a:buFont typeface="Wingdings" panose="05000000000000000000" pitchFamily="2" charset="2"/>
              <a:buAutoNum type="alphaLcParenR"/>
              <a:defRPr/>
            </a:pPr>
            <a:r>
              <a:rPr lang="en-GB" altLang="en-US" sz="2900" dirty="0">
                <a:solidFill>
                  <a:srgbClr val="000000"/>
                </a:solidFill>
                <a:latin typeface="Rockwell" panose="02060603020205020403" pitchFamily="18" charset="0"/>
              </a:rPr>
              <a:t>Invincible Nuclear Force</a:t>
            </a:r>
          </a:p>
          <a:p>
            <a:pPr>
              <a:spcBef>
                <a:spcPts val="725"/>
              </a:spcBef>
              <a:buFont typeface="Wingdings" panose="05000000000000000000" pitchFamily="2" charset="2"/>
              <a:buAutoNum type="alphaLcParenR"/>
              <a:defRPr/>
            </a:pPr>
            <a:r>
              <a:rPr lang="en-GB" altLang="en-US" sz="2900" dirty="0">
                <a:solidFill>
                  <a:srgbClr val="000000"/>
                </a:solidFill>
                <a:latin typeface="Rockwell" panose="02060603020205020403" pitchFamily="18" charset="0"/>
              </a:rPr>
              <a:t>Incredible Neutron Firepower</a:t>
            </a:r>
          </a:p>
        </p:txBody>
      </p:sp>
    </p:spTree>
    <p:extLst>
      <p:ext uri="{BB962C8B-B14F-4D97-AF65-F5344CB8AC3E}">
        <p14:creationId xmlns:p14="http://schemas.microsoft.com/office/powerpoint/2010/main" val="4234261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075" y="-26988"/>
            <a:ext cx="5037138" cy="68849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0766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noChangeArrowheads="1"/>
          </p:cNvSpPr>
          <p:nvPr/>
        </p:nvSpPr>
        <p:spPr>
          <a:xfrm>
            <a:off x="1847850" y="19051"/>
            <a:ext cx="8604250" cy="652463"/>
          </a:xfrm>
          <a:prstGeom prst="rect">
            <a:avLst/>
          </a:prstGeom>
          <a:solidFill>
            <a:sysClr val="window" lastClr="FFFFFF"/>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en-GB" sz="3000" b="1" dirty="0">
                <a:solidFill>
                  <a:prstClr val="black"/>
                </a:solidFill>
                <a:effectLst>
                  <a:outerShdw blurRad="38100" dist="38100" dir="2700000" algn="tl">
                    <a:srgbClr val="000000">
                      <a:alpha val="43137"/>
                    </a:srgbClr>
                  </a:outerShdw>
                </a:effectLst>
                <a:latin typeface="Rockwell" pitchFamily="18" charset="0"/>
              </a:rPr>
              <a:t>What’s the INF?</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4405" y="671514"/>
            <a:ext cx="8991139" cy="5994630"/>
          </a:xfrm>
          <a:prstGeom prst="rect">
            <a:avLst/>
          </a:prstGeom>
        </p:spPr>
      </p:pic>
    </p:spTree>
    <p:extLst>
      <p:ext uri="{BB962C8B-B14F-4D97-AF65-F5344CB8AC3E}">
        <p14:creationId xmlns:p14="http://schemas.microsoft.com/office/powerpoint/2010/main" val="2434041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8475" y="90487"/>
            <a:ext cx="6115050" cy="6677025"/>
          </a:xfrm>
          <a:prstGeom prst="rect">
            <a:avLst/>
          </a:prstGeom>
        </p:spPr>
      </p:pic>
    </p:spTree>
    <p:extLst>
      <p:ext uri="{BB962C8B-B14F-4D97-AF65-F5344CB8AC3E}">
        <p14:creationId xmlns:p14="http://schemas.microsoft.com/office/powerpoint/2010/main" val="15140965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 b="551"/>
          <a:stretch/>
        </p:blipFill>
        <p:spPr>
          <a:xfrm>
            <a:off x="210702" y="0"/>
            <a:ext cx="5774808" cy="6857999"/>
          </a:xfrm>
          <a:prstGeom prst="rect">
            <a:avLst/>
          </a:prstGeom>
        </p:spPr>
      </p:pic>
      <p:pic>
        <p:nvPicPr>
          <p:cNvPr id="2" name="Picture 1"/>
          <p:cNvPicPr>
            <a:picLocks noChangeAspect="1"/>
          </p:cNvPicPr>
          <p:nvPr/>
        </p:nvPicPr>
        <p:blipFill>
          <a:blip r:embed="rId4"/>
          <a:stretch>
            <a:fillRect/>
          </a:stretch>
        </p:blipFill>
        <p:spPr>
          <a:xfrm>
            <a:off x="6391588" y="207099"/>
            <a:ext cx="5137063" cy="6443799"/>
          </a:xfrm>
          <a:prstGeom prst="rect">
            <a:avLst/>
          </a:prstGeom>
        </p:spPr>
      </p:pic>
    </p:spTree>
    <p:extLst>
      <p:ext uri="{BB962C8B-B14F-4D97-AF65-F5344CB8AC3E}">
        <p14:creationId xmlns:p14="http://schemas.microsoft.com/office/powerpoint/2010/main" val="252963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1"/>
          <p:cNvSpPr>
            <a:spLocks noChangeArrowheads="1"/>
          </p:cNvSpPr>
          <p:nvPr/>
        </p:nvSpPr>
        <p:spPr bwMode="auto">
          <a:xfrm>
            <a:off x="1981200" y="274638"/>
            <a:ext cx="8229600" cy="1346200"/>
          </a:xfrm>
          <a:prstGeom prst="rect">
            <a:avLst/>
          </a:prstGeom>
          <a:solidFill>
            <a:srgbClr val="9966CC"/>
          </a:solidFill>
          <a:ln>
            <a:noFill/>
          </a:ln>
          <a:extLst>
            <a:ext uri="{91240B29-F687-4f45-9708-019B960494DF}">
              <a14:hiddenLine xmlns="" xmlns:a14="http://schemas.microsoft.com/office/drawing/2010/main" w="9525">
                <a:solidFill>
                  <a:srgbClr val="000000"/>
                </a:solidFill>
                <a:round/>
                <a:headEnd/>
                <a:tailEnd/>
              </a14:hiddenLine>
            </a:ext>
          </a:extLst>
        </p:spPr>
        <p:txBody>
          <a:bodyPr lIns="81639" tIns="42452" rIns="81639" bIns="42452" anchor="ctr"/>
          <a:lstStyle>
            <a:lvl1pPr>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1"/>
                </a:solidFill>
                <a:latin typeface="Calibri" pitchFamily="34" charset="0"/>
              </a:defRPr>
            </a:lvl1pPr>
            <a:lvl2pPr marL="742950" indent="-28575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800">
                <a:solidFill>
                  <a:schemeClr val="tx1"/>
                </a:solidFill>
                <a:latin typeface="Calibri" pitchFamily="34" charset="0"/>
              </a:defRPr>
            </a:lvl2pPr>
            <a:lvl3pPr marL="11430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alibri" pitchFamily="34" charset="0"/>
              </a:defRPr>
            </a:lvl3pPr>
            <a:lvl4pPr marL="16002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4pPr>
            <a:lvl5pPr marL="20574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9pPr>
          </a:lstStyle>
          <a:p>
            <a:pPr algn="ctr" eaLnBrk="1" hangingPunct="1">
              <a:spcBef>
                <a:spcPct val="0"/>
              </a:spcBef>
              <a:buFontTx/>
              <a:buNone/>
            </a:pPr>
            <a:r>
              <a:rPr lang="en-GB" altLang="en-US" sz="3600" b="1">
                <a:solidFill>
                  <a:srgbClr val="000000"/>
                </a:solidFill>
                <a:latin typeface="Rockwell" pitchFamily="18" charset="0"/>
              </a:rPr>
              <a:t>5. How many countries in the world have nuclear weapons? </a:t>
            </a:r>
          </a:p>
        </p:txBody>
      </p:sp>
      <p:sp>
        <p:nvSpPr>
          <p:cNvPr id="2" name="Rectangle 2"/>
          <p:cNvSpPr>
            <a:spLocks noChangeArrowheads="1"/>
          </p:cNvSpPr>
          <p:nvPr/>
        </p:nvSpPr>
        <p:spPr bwMode="auto">
          <a:xfrm>
            <a:off x="2063750" y="2160588"/>
            <a:ext cx="8147050" cy="2563812"/>
          </a:xfrm>
          <a:prstGeom prst="rect">
            <a:avLst/>
          </a:prstGeom>
          <a:solidFill>
            <a:srgbClr val="9966CC">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81639" tIns="42452" rIns="81639" bIns="42452"/>
          <a:lstStyle>
            <a:lvl1pPr marL="525463" indent="-525463">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3200">
                <a:solidFill>
                  <a:schemeClr val="tx1"/>
                </a:solidFill>
                <a:latin typeface="Calibri" pitchFamily="34" charset="0"/>
              </a:defRPr>
            </a:lvl1pPr>
            <a:lvl2pPr marL="742950" indent="-28575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800">
                <a:solidFill>
                  <a:schemeClr val="tx1"/>
                </a:solidFill>
                <a:latin typeface="Calibri" pitchFamily="34" charset="0"/>
              </a:defRPr>
            </a:lvl2pPr>
            <a:lvl3pPr marL="11430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400">
                <a:solidFill>
                  <a:schemeClr val="tx1"/>
                </a:solidFill>
                <a:latin typeface="Calibri" pitchFamily="34" charset="0"/>
              </a:defRPr>
            </a:lvl3pPr>
            <a:lvl4pPr marL="16002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4pPr>
            <a:lvl5pPr marL="20574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9pPr>
          </a:lstStyle>
          <a:p>
            <a:pPr>
              <a:spcBef>
                <a:spcPts val="725"/>
              </a:spcBef>
              <a:buFont typeface="Wingdings" pitchFamily="2" charset="2"/>
              <a:buAutoNum type="alphaLcParenR"/>
            </a:pPr>
            <a:r>
              <a:rPr lang="en-GB" altLang="en-US" sz="2900">
                <a:solidFill>
                  <a:srgbClr val="000000"/>
                </a:solidFill>
                <a:latin typeface="Rockwell" pitchFamily="18" charset="0"/>
              </a:rPr>
              <a:t>12</a:t>
            </a:r>
          </a:p>
          <a:p>
            <a:pPr>
              <a:spcBef>
                <a:spcPts val="725"/>
              </a:spcBef>
              <a:buFont typeface="Wingdings" pitchFamily="2" charset="2"/>
              <a:buAutoNum type="alphaLcParenR"/>
            </a:pPr>
            <a:r>
              <a:rPr lang="en-GB" altLang="en-US" sz="2900">
                <a:solidFill>
                  <a:srgbClr val="000000"/>
                </a:solidFill>
                <a:latin typeface="Rockwell" pitchFamily="18" charset="0"/>
              </a:rPr>
              <a:t>9</a:t>
            </a:r>
          </a:p>
          <a:p>
            <a:pPr>
              <a:spcBef>
                <a:spcPts val="725"/>
              </a:spcBef>
              <a:buFont typeface="Wingdings" pitchFamily="2" charset="2"/>
              <a:buAutoNum type="alphaLcParenR"/>
            </a:pPr>
            <a:r>
              <a:rPr lang="en-GB" altLang="en-US" sz="2900">
                <a:solidFill>
                  <a:srgbClr val="000000"/>
                </a:solidFill>
                <a:latin typeface="Rockwell" pitchFamily="18" charset="0"/>
              </a:rPr>
              <a:t>5</a:t>
            </a:r>
          </a:p>
          <a:p>
            <a:pPr>
              <a:spcBef>
                <a:spcPts val="725"/>
              </a:spcBef>
              <a:buFont typeface="Wingdings" pitchFamily="2" charset="2"/>
              <a:buAutoNum type="alphaLcParenR"/>
            </a:pPr>
            <a:r>
              <a:rPr lang="en-GB" altLang="en-US" sz="2900">
                <a:solidFill>
                  <a:srgbClr val="000000"/>
                </a:solidFill>
                <a:latin typeface="Rockwell" pitchFamily="18" charset="0"/>
              </a:rPr>
              <a:t>114</a:t>
            </a:r>
          </a:p>
        </p:txBody>
      </p:sp>
    </p:spTree>
    <p:extLst>
      <p:ext uri="{BB962C8B-B14F-4D97-AF65-F5344CB8AC3E}">
        <p14:creationId xmlns:p14="http://schemas.microsoft.com/office/powerpoint/2010/main" val="56156434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6820189" y="5502"/>
            <a:ext cx="5054022" cy="6852498"/>
          </a:xfrm>
          <a:prstGeom prst="rect">
            <a:avLst/>
          </a:prstGeom>
        </p:spPr>
      </p:pic>
      <p:pic>
        <p:nvPicPr>
          <p:cNvPr id="5" name="Picture 4"/>
          <p:cNvPicPr>
            <a:picLocks noChangeAspect="1"/>
          </p:cNvPicPr>
          <p:nvPr/>
        </p:nvPicPr>
        <p:blipFill>
          <a:blip r:embed="rId4"/>
          <a:stretch>
            <a:fillRect/>
          </a:stretch>
        </p:blipFill>
        <p:spPr>
          <a:xfrm>
            <a:off x="317789" y="0"/>
            <a:ext cx="6285521" cy="6669602"/>
          </a:xfrm>
          <a:prstGeom prst="rect">
            <a:avLst/>
          </a:prstGeom>
        </p:spPr>
      </p:pic>
    </p:spTree>
    <p:extLst>
      <p:ext uri="{BB962C8B-B14F-4D97-AF65-F5344CB8AC3E}">
        <p14:creationId xmlns:p14="http://schemas.microsoft.com/office/powerpoint/2010/main" val="2612397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75520" y="404664"/>
            <a:ext cx="8676456" cy="3096344"/>
          </a:xfrm>
          <a:prstGeom prst="rect">
            <a:avLst/>
          </a:prstGeom>
          <a:solidFill>
            <a:schemeClr val="accent4">
              <a:lumMod val="60000"/>
              <a:lumOff val="4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en-GB" sz="6500" b="1" dirty="0">
                <a:latin typeface="Rockwell" pitchFamily="18" charset="0"/>
              </a:rPr>
              <a:t>Is there a connection between gender and conflict?</a:t>
            </a:r>
          </a:p>
        </p:txBody>
      </p:sp>
      <p:sp>
        <p:nvSpPr>
          <p:cNvPr id="5" name="Title 1"/>
          <p:cNvSpPr txBox="1">
            <a:spLocks/>
          </p:cNvSpPr>
          <p:nvPr/>
        </p:nvSpPr>
        <p:spPr>
          <a:xfrm>
            <a:off x="1775520" y="5085184"/>
            <a:ext cx="8676456" cy="1304528"/>
          </a:xfrm>
          <a:prstGeom prst="rect">
            <a:avLst/>
          </a:prstGeom>
          <a:solidFill>
            <a:schemeClr val="accent4">
              <a:lumMod val="60000"/>
              <a:lumOff val="4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lang="en-GB" sz="5400" b="1" dirty="0">
                <a:latin typeface="Rockwell" pitchFamily="18" charset="0"/>
              </a:rPr>
              <a:t>Or gender and peace?</a:t>
            </a:r>
          </a:p>
        </p:txBody>
      </p:sp>
    </p:spTree>
    <p:extLst>
      <p:ext uri="{BB962C8B-B14F-4D97-AF65-F5344CB8AC3E}">
        <p14:creationId xmlns:p14="http://schemas.microsoft.com/office/powerpoint/2010/main" val="736407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1775520" y="188640"/>
            <a:ext cx="8496944" cy="1059656"/>
          </a:xfrm>
          <a:prstGeom prst="rect">
            <a:avLst/>
          </a:prstGeom>
          <a:solidFill>
            <a:schemeClr val="accent3">
              <a:lumMod val="60000"/>
              <a:lumOff val="40000"/>
            </a:schemeClr>
          </a:solidFill>
          <a:ln w="57150">
            <a:solidFill>
              <a:schemeClr val="accent3">
                <a:lumMod val="75000"/>
              </a:schemeClr>
            </a:solidFill>
          </a:ln>
        </p:spPr>
        <p:txBody>
          <a:bodyPr>
            <a:normAutofit fontScale="7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sz="5400" b="1" dirty="0">
                <a:latin typeface="Rockwell" pitchFamily="18" charset="0"/>
              </a:rPr>
              <a:t>A long history of women and peace campaigning:</a:t>
            </a:r>
          </a:p>
        </p:txBody>
      </p:sp>
      <p:pic>
        <p:nvPicPr>
          <p:cNvPr id="9218" name="Picture 2" descr="Historic photograph of politically dangerous wom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2204" y="2102370"/>
            <a:ext cx="5274350" cy="338437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7118062" y="1743224"/>
            <a:ext cx="3970851" cy="3693319"/>
          </a:xfrm>
          <a:prstGeom prst="rect">
            <a:avLst/>
          </a:prstGeom>
          <a:noFill/>
        </p:spPr>
        <p:txBody>
          <a:bodyPr wrap="square" rtlCol="0">
            <a:spAutoFit/>
          </a:bodyPr>
          <a:lstStyle/>
          <a:p>
            <a:r>
              <a:rPr lang="en-GB" sz="2400" dirty="0">
                <a:latin typeface="Rockwell" panose="02060603020205020403" pitchFamily="18" charset="0"/>
              </a:rPr>
              <a:t>Women’s International League for Peace and Freedom</a:t>
            </a:r>
          </a:p>
          <a:p>
            <a:endParaRPr lang="en-GB" dirty="0">
              <a:latin typeface="Rockwell" panose="02060603020205020403" pitchFamily="18" charset="0"/>
            </a:endParaRPr>
          </a:p>
          <a:p>
            <a:pPr marL="285750" indent="-285750">
              <a:buFontTx/>
              <a:buChar char="-"/>
            </a:pPr>
            <a:r>
              <a:rPr lang="en-GB" dirty="0">
                <a:latin typeface="Rockwell" panose="02060603020205020403" pitchFamily="18" charset="0"/>
              </a:rPr>
              <a:t>Established in 1915 and still around today!</a:t>
            </a:r>
          </a:p>
          <a:p>
            <a:pPr marL="285750" indent="-285750">
              <a:buFontTx/>
              <a:buChar char="-"/>
            </a:pPr>
            <a:endParaRPr lang="en-GB" dirty="0">
              <a:latin typeface="Rockwell" panose="02060603020205020403" pitchFamily="18" charset="0"/>
            </a:endParaRPr>
          </a:p>
          <a:p>
            <a:pPr marL="285750" indent="-285750">
              <a:buFontTx/>
              <a:buChar char="-"/>
            </a:pPr>
            <a:r>
              <a:rPr lang="en-GB" dirty="0">
                <a:latin typeface="Rockwell" panose="02060603020205020403" pitchFamily="18" charset="0"/>
              </a:rPr>
              <a:t>Aims to bring women together to work for peace by non-violent means</a:t>
            </a:r>
          </a:p>
          <a:p>
            <a:pPr marL="285750" indent="-285750">
              <a:buFontTx/>
              <a:buChar char="-"/>
            </a:pPr>
            <a:endParaRPr lang="en-GB" dirty="0">
              <a:latin typeface="Rockwell" panose="02060603020205020403" pitchFamily="18" charset="0"/>
            </a:endParaRPr>
          </a:p>
          <a:p>
            <a:pPr marL="285750" indent="-285750">
              <a:buFontTx/>
              <a:buChar char="-"/>
            </a:pPr>
            <a:r>
              <a:rPr lang="en-GB" dirty="0">
                <a:latin typeface="Rockwell" panose="02060603020205020403" pitchFamily="18" charset="0"/>
              </a:rPr>
              <a:t>Legal and political approach</a:t>
            </a:r>
          </a:p>
        </p:txBody>
      </p:sp>
    </p:spTree>
    <p:extLst>
      <p:ext uri="{BB962C8B-B14F-4D97-AF65-F5344CB8AC3E}">
        <p14:creationId xmlns:p14="http://schemas.microsoft.com/office/powerpoint/2010/main" val="50663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9442" y="1694610"/>
            <a:ext cx="6238875" cy="4095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846043" y="2263056"/>
            <a:ext cx="3348586" cy="2954655"/>
          </a:xfrm>
          <a:prstGeom prst="rect">
            <a:avLst/>
          </a:prstGeom>
          <a:noFill/>
        </p:spPr>
        <p:txBody>
          <a:bodyPr wrap="square" rtlCol="0">
            <a:spAutoFit/>
          </a:bodyPr>
          <a:lstStyle/>
          <a:p>
            <a:endParaRPr lang="en-GB" sz="2400" dirty="0"/>
          </a:p>
          <a:p>
            <a:pPr marL="285750" indent="-285750">
              <a:buFontTx/>
              <a:buChar char="-"/>
            </a:pPr>
            <a:r>
              <a:rPr lang="en-GB" dirty="0">
                <a:latin typeface="Rockwell" panose="02060603020205020403" pitchFamily="18" charset="0"/>
              </a:rPr>
              <a:t>Women have used their identities in different ways in response to conflict.</a:t>
            </a:r>
          </a:p>
          <a:p>
            <a:pPr marL="285750" indent="-285750">
              <a:buFontTx/>
              <a:buChar char="-"/>
            </a:pPr>
            <a:endParaRPr lang="en-GB" dirty="0">
              <a:latin typeface="Rockwell" panose="02060603020205020403" pitchFamily="18" charset="0"/>
            </a:endParaRPr>
          </a:p>
          <a:p>
            <a:pPr marL="285750" indent="-285750">
              <a:buFontTx/>
              <a:buChar char="-"/>
            </a:pPr>
            <a:r>
              <a:rPr lang="en-GB" dirty="0">
                <a:latin typeface="Rockwell" panose="02060603020205020403" pitchFamily="18" charset="0"/>
              </a:rPr>
              <a:t>E.g. The YPJ – Kurdish Women’s Protection Unit, in the Syrian conflict have taken up arms to fight for peace.</a:t>
            </a:r>
          </a:p>
        </p:txBody>
      </p:sp>
      <p:sp>
        <p:nvSpPr>
          <p:cNvPr id="4" name="Title 3"/>
          <p:cNvSpPr txBox="1">
            <a:spLocks/>
          </p:cNvSpPr>
          <p:nvPr/>
        </p:nvSpPr>
        <p:spPr>
          <a:xfrm>
            <a:off x="1775520" y="188640"/>
            <a:ext cx="8496944" cy="1059656"/>
          </a:xfrm>
          <a:prstGeom prst="rect">
            <a:avLst/>
          </a:prstGeom>
          <a:solidFill>
            <a:schemeClr val="accent3">
              <a:lumMod val="60000"/>
              <a:lumOff val="40000"/>
            </a:schemeClr>
          </a:solidFill>
          <a:ln w="57150">
            <a:solidFill>
              <a:schemeClr val="accent3">
                <a:lumMod val="75000"/>
              </a:schemeClr>
            </a:solidFill>
          </a:ln>
        </p:spPr>
        <p:txBody>
          <a:bodyPr>
            <a:normAutofit fontScale="7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sz="5400" b="1" dirty="0">
                <a:latin typeface="Rockwell" pitchFamily="18" charset="0"/>
              </a:rPr>
              <a:t>Of course, peace means different things to different people, though!</a:t>
            </a:r>
          </a:p>
        </p:txBody>
      </p:sp>
    </p:spTree>
    <p:extLst>
      <p:ext uri="{BB962C8B-B14F-4D97-AF65-F5344CB8AC3E}">
        <p14:creationId xmlns:p14="http://schemas.microsoft.com/office/powerpoint/2010/main" val="151986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8132"/>
          <a:stretch/>
        </p:blipFill>
        <p:spPr>
          <a:xfrm>
            <a:off x="-265346" y="-261257"/>
            <a:ext cx="12913218" cy="7877800"/>
          </a:xfrm>
          <a:prstGeom prst="rect">
            <a:avLst/>
          </a:prstGeom>
        </p:spPr>
      </p:pic>
      <p:grpSp>
        <p:nvGrpSpPr>
          <p:cNvPr id="5" name="Group 4"/>
          <p:cNvGrpSpPr/>
          <p:nvPr/>
        </p:nvGrpSpPr>
        <p:grpSpPr>
          <a:xfrm>
            <a:off x="3418115" y="2293343"/>
            <a:ext cx="5334000" cy="1384300"/>
            <a:chOff x="-152400" y="2247900"/>
            <a:chExt cx="11684000" cy="1384300"/>
          </a:xfrm>
        </p:grpSpPr>
        <p:sp>
          <p:nvSpPr>
            <p:cNvPr id="6" name="Rectangle 5"/>
            <p:cNvSpPr/>
            <p:nvPr/>
          </p:nvSpPr>
          <p:spPr>
            <a:xfrm>
              <a:off x="-152400" y="2247900"/>
              <a:ext cx="11684000" cy="138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extBox 6"/>
            <p:cNvSpPr txBox="1"/>
            <p:nvPr/>
          </p:nvSpPr>
          <p:spPr>
            <a:xfrm>
              <a:off x="51606" y="2393641"/>
              <a:ext cx="11275991" cy="1200329"/>
            </a:xfrm>
            <a:prstGeom prst="rect">
              <a:avLst/>
            </a:prstGeom>
            <a:noFill/>
          </p:spPr>
          <p:txBody>
            <a:bodyPr wrap="square" rtlCol="0">
              <a:spAutoFit/>
            </a:bodyPr>
            <a:lstStyle/>
            <a:p>
              <a:r>
                <a:rPr lang="en-US" sz="2400" b="1" dirty="0">
                  <a:solidFill>
                    <a:schemeClr val="bg1"/>
                  </a:solidFill>
                  <a:latin typeface="Rockwell Extra Bold" panose="02060903040505020403" pitchFamily="18" charset="0"/>
                </a:rPr>
                <a:t>What do you think about the </a:t>
              </a:r>
              <a:r>
                <a:rPr lang="en-US" sz="2400" b="1" dirty="0" err="1">
                  <a:solidFill>
                    <a:schemeClr val="bg1"/>
                  </a:solidFill>
                  <a:latin typeface="Rockwell Extra Bold" panose="02060903040505020403" pitchFamily="18" charset="0"/>
                </a:rPr>
                <a:t>Greenham</a:t>
              </a:r>
              <a:r>
                <a:rPr lang="en-US" sz="2400" b="1" dirty="0">
                  <a:solidFill>
                    <a:schemeClr val="bg1"/>
                  </a:solidFill>
                  <a:latin typeface="Rockwell Extra Bold" panose="02060903040505020403" pitchFamily="18" charset="0"/>
                </a:rPr>
                <a:t> Common Women’s Peace Camp?</a:t>
              </a:r>
              <a:endParaRPr lang="en-GB" b="1" dirty="0">
                <a:solidFill>
                  <a:schemeClr val="bg1"/>
                </a:solidFill>
                <a:latin typeface="Rockwell Extra Bold" panose="02060903040505020403" pitchFamily="18" charset="0"/>
              </a:endParaRPr>
            </a:p>
          </p:txBody>
        </p:sp>
      </p:grpSp>
      <p:grpSp>
        <p:nvGrpSpPr>
          <p:cNvPr id="8" name="Group 7"/>
          <p:cNvGrpSpPr/>
          <p:nvPr/>
        </p:nvGrpSpPr>
        <p:grpSpPr>
          <a:xfrm>
            <a:off x="137886" y="0"/>
            <a:ext cx="12358914" cy="566057"/>
            <a:chOff x="-152400" y="2247900"/>
            <a:chExt cx="11684000" cy="1384300"/>
          </a:xfrm>
        </p:grpSpPr>
        <p:sp>
          <p:nvSpPr>
            <p:cNvPr id="9" name="Rectangle 8"/>
            <p:cNvSpPr/>
            <p:nvPr/>
          </p:nvSpPr>
          <p:spPr>
            <a:xfrm>
              <a:off x="-152400" y="2247900"/>
              <a:ext cx="11684000" cy="138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0" name="TextBox 9"/>
            <p:cNvSpPr txBox="1"/>
            <p:nvPr/>
          </p:nvSpPr>
          <p:spPr>
            <a:xfrm>
              <a:off x="51605" y="2393641"/>
              <a:ext cx="11275990" cy="574165"/>
            </a:xfrm>
            <a:prstGeom prst="rect">
              <a:avLst/>
            </a:prstGeom>
            <a:noFill/>
          </p:spPr>
          <p:txBody>
            <a:bodyPr wrap="square" rtlCol="0">
              <a:spAutoFit/>
            </a:bodyPr>
            <a:lstStyle/>
            <a:p>
              <a:r>
                <a:rPr lang="en-US" sz="2400" b="1" dirty="0">
                  <a:solidFill>
                    <a:schemeClr val="bg1"/>
                  </a:solidFill>
                  <a:latin typeface="Rockwell Extra Bold" panose="02060903040505020403" pitchFamily="18" charset="0"/>
                </a:rPr>
                <a:t>The Women of </a:t>
              </a:r>
              <a:r>
                <a:rPr lang="en-US" sz="2400" b="1" dirty="0" err="1">
                  <a:solidFill>
                    <a:schemeClr val="bg1"/>
                  </a:solidFill>
                  <a:latin typeface="Rockwell Extra Bold" panose="02060903040505020403" pitchFamily="18" charset="0"/>
                </a:rPr>
                <a:t>Greenham</a:t>
              </a:r>
              <a:r>
                <a:rPr lang="en-US" sz="2400" b="1" dirty="0">
                  <a:solidFill>
                    <a:schemeClr val="bg1"/>
                  </a:solidFill>
                  <a:latin typeface="Rockwell Extra Bold" panose="02060903040505020403" pitchFamily="18" charset="0"/>
                </a:rPr>
                <a:t> Common</a:t>
              </a:r>
            </a:p>
          </p:txBody>
        </p:sp>
      </p:grpSp>
      <p:grpSp>
        <p:nvGrpSpPr>
          <p:cNvPr id="11" name="Group 10"/>
          <p:cNvGrpSpPr/>
          <p:nvPr/>
        </p:nvGrpSpPr>
        <p:grpSpPr>
          <a:xfrm>
            <a:off x="353675" y="4668615"/>
            <a:ext cx="5334000" cy="471628"/>
            <a:chOff x="-152400" y="2247900"/>
            <a:chExt cx="11684000" cy="1384300"/>
          </a:xfrm>
        </p:grpSpPr>
        <p:sp>
          <p:nvSpPr>
            <p:cNvPr id="12" name="Rectangle 11"/>
            <p:cNvSpPr/>
            <p:nvPr/>
          </p:nvSpPr>
          <p:spPr>
            <a:xfrm>
              <a:off x="-152400" y="2247900"/>
              <a:ext cx="11684000" cy="138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3" name="TextBox 12"/>
            <p:cNvSpPr txBox="1"/>
            <p:nvPr/>
          </p:nvSpPr>
          <p:spPr>
            <a:xfrm>
              <a:off x="51606" y="2393641"/>
              <a:ext cx="11275991" cy="461665"/>
            </a:xfrm>
            <a:prstGeom prst="rect">
              <a:avLst/>
            </a:prstGeom>
            <a:noFill/>
          </p:spPr>
          <p:txBody>
            <a:bodyPr wrap="square" rtlCol="0">
              <a:spAutoFit/>
            </a:bodyPr>
            <a:lstStyle/>
            <a:p>
              <a:r>
                <a:rPr lang="en-US" sz="2400" b="1" dirty="0">
                  <a:solidFill>
                    <a:schemeClr val="bg1"/>
                  </a:solidFill>
                  <a:latin typeface="Rockwell Extra Bold" panose="02060903040505020403" pitchFamily="18" charset="0"/>
                </a:rPr>
                <a:t>Was it successful? Or not?</a:t>
              </a:r>
              <a:endParaRPr lang="en-GB" b="1" dirty="0">
                <a:solidFill>
                  <a:schemeClr val="bg1"/>
                </a:solidFill>
                <a:latin typeface="Rockwell Extra Bold" panose="02060903040505020403" pitchFamily="18" charset="0"/>
              </a:endParaRPr>
            </a:p>
          </p:txBody>
        </p:sp>
      </p:grpSp>
      <p:grpSp>
        <p:nvGrpSpPr>
          <p:cNvPr id="14" name="Group 13"/>
          <p:cNvGrpSpPr/>
          <p:nvPr/>
        </p:nvGrpSpPr>
        <p:grpSpPr>
          <a:xfrm>
            <a:off x="6500773" y="4660948"/>
            <a:ext cx="5691227" cy="880651"/>
            <a:chOff x="-152400" y="2247900"/>
            <a:chExt cx="11684000" cy="2584845"/>
          </a:xfrm>
        </p:grpSpPr>
        <p:sp>
          <p:nvSpPr>
            <p:cNvPr id="15" name="Rectangle 14"/>
            <p:cNvSpPr/>
            <p:nvPr/>
          </p:nvSpPr>
          <p:spPr>
            <a:xfrm>
              <a:off x="-152400" y="2247900"/>
              <a:ext cx="11684000" cy="138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6" name="TextBox 15"/>
            <p:cNvSpPr txBox="1"/>
            <p:nvPr/>
          </p:nvSpPr>
          <p:spPr>
            <a:xfrm>
              <a:off x="51606" y="2393642"/>
              <a:ext cx="11275991" cy="2439103"/>
            </a:xfrm>
            <a:prstGeom prst="rect">
              <a:avLst/>
            </a:prstGeom>
            <a:noFill/>
          </p:spPr>
          <p:txBody>
            <a:bodyPr wrap="square" rtlCol="0">
              <a:spAutoFit/>
            </a:bodyPr>
            <a:lstStyle/>
            <a:p>
              <a:r>
                <a:rPr lang="en-US" sz="2400" b="1" dirty="0">
                  <a:solidFill>
                    <a:schemeClr val="bg1"/>
                  </a:solidFill>
                  <a:latin typeface="Rockwell Extra Bold" panose="02060903040505020403" pitchFamily="18" charset="0"/>
                </a:rPr>
                <a:t>Did you learn anything new?</a:t>
              </a:r>
              <a:endParaRPr lang="en-GB" b="1" dirty="0">
                <a:solidFill>
                  <a:schemeClr val="bg1"/>
                </a:solidFill>
                <a:latin typeface="Rockwell Extra Bold" panose="02060903040505020403" pitchFamily="18" charset="0"/>
              </a:endParaRPr>
            </a:p>
          </p:txBody>
        </p:sp>
      </p:grpSp>
      <p:sp>
        <p:nvSpPr>
          <p:cNvPr id="17" name="Rectangle 16"/>
          <p:cNvSpPr/>
          <p:nvPr/>
        </p:nvSpPr>
        <p:spPr>
          <a:xfrm>
            <a:off x="3377900" y="5746417"/>
            <a:ext cx="5334000" cy="13843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8" name="TextBox 17"/>
          <p:cNvSpPr txBox="1"/>
          <p:nvPr/>
        </p:nvSpPr>
        <p:spPr>
          <a:xfrm>
            <a:off x="3511248" y="5797549"/>
            <a:ext cx="5147735" cy="1077218"/>
          </a:xfrm>
          <a:prstGeom prst="rect">
            <a:avLst/>
          </a:prstGeom>
          <a:noFill/>
        </p:spPr>
        <p:txBody>
          <a:bodyPr wrap="square" rtlCol="0">
            <a:spAutoFit/>
          </a:bodyPr>
          <a:lstStyle/>
          <a:p>
            <a:pPr algn="ctr"/>
            <a:r>
              <a:rPr lang="en-US" sz="3200" b="1" dirty="0">
                <a:solidFill>
                  <a:schemeClr val="bg1"/>
                </a:solidFill>
                <a:latin typeface="Rockwell Extra Bold" panose="02060903040505020403" pitchFamily="18" charset="0"/>
              </a:rPr>
              <a:t>Do you have any questions?</a:t>
            </a:r>
            <a:endParaRPr lang="en-GB" sz="2400" b="1" dirty="0">
              <a:solidFill>
                <a:schemeClr val="bg1"/>
              </a:solidFill>
              <a:latin typeface="Rockwell Extra Bold" panose="02060903040505020403" pitchFamily="18" charset="0"/>
            </a:endParaRPr>
          </a:p>
        </p:txBody>
      </p:sp>
    </p:spTree>
    <p:extLst>
      <p:ext uri="{BB962C8B-B14F-4D97-AF65-F5344CB8AC3E}">
        <p14:creationId xmlns:p14="http://schemas.microsoft.com/office/powerpoint/2010/main" val="1671968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1580" y="1196752"/>
            <a:ext cx="8229600" cy="4896544"/>
          </a:xfrm>
        </p:spPr>
        <p:txBody>
          <a:bodyPr>
            <a:normAutofit/>
          </a:bodyPr>
          <a:lstStyle/>
          <a:p>
            <a:r>
              <a:rPr lang="en-GB" dirty="0"/>
              <a:t>Learnt about </a:t>
            </a:r>
            <a:r>
              <a:rPr lang="en-GB" dirty="0" err="1"/>
              <a:t>Greenham</a:t>
            </a:r>
            <a:r>
              <a:rPr lang="en-GB" dirty="0"/>
              <a:t> Common Peace Camp</a:t>
            </a:r>
          </a:p>
          <a:p>
            <a:pPr marL="0" indent="0">
              <a:buNone/>
            </a:pPr>
            <a:r>
              <a:rPr lang="en-GB" dirty="0"/>
              <a:t>  </a:t>
            </a:r>
          </a:p>
          <a:p>
            <a:r>
              <a:rPr lang="en-US" dirty="0"/>
              <a:t>Explored some materials by silent conversations</a:t>
            </a:r>
            <a:endParaRPr lang="en-GB" dirty="0"/>
          </a:p>
          <a:p>
            <a:endParaRPr lang="en-US" dirty="0"/>
          </a:p>
          <a:p>
            <a:r>
              <a:rPr lang="en-GB" dirty="0"/>
              <a:t>Learnt about consensus and tried to build our own consensus</a:t>
            </a:r>
          </a:p>
          <a:p>
            <a:endParaRPr lang="en-US" dirty="0"/>
          </a:p>
          <a:p>
            <a:r>
              <a:rPr lang="en-US"/>
              <a:t>Thought </a:t>
            </a:r>
            <a:r>
              <a:rPr lang="en-US" dirty="0"/>
              <a:t>about links between gender, peace, and conflict.</a:t>
            </a:r>
            <a:endParaRPr lang="en-GB" dirty="0"/>
          </a:p>
          <a:p>
            <a:pPr marL="0" indent="0">
              <a:buNone/>
            </a:pPr>
            <a:endParaRPr lang="en-GB" dirty="0"/>
          </a:p>
          <a:p>
            <a:endParaRPr lang="en-GB" dirty="0"/>
          </a:p>
          <a:p>
            <a:pPr marL="0" indent="0">
              <a:buNone/>
            </a:pPr>
            <a:endParaRPr lang="en-GB" dirty="0"/>
          </a:p>
        </p:txBody>
      </p:sp>
      <p:sp>
        <p:nvSpPr>
          <p:cNvPr id="4" name="Rectangle 4"/>
          <p:cNvSpPr txBox="1">
            <a:spLocks noChangeArrowheads="1"/>
          </p:cNvSpPr>
          <p:nvPr/>
        </p:nvSpPr>
        <p:spPr>
          <a:xfrm>
            <a:off x="1452348" y="143276"/>
            <a:ext cx="9148064" cy="837453"/>
          </a:xfrm>
          <a:prstGeom prst="rect">
            <a:avLst/>
          </a:prstGeom>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5000" dirty="0">
                <a:solidFill>
                  <a:srgbClr val="FFFFFF"/>
                </a:solidFill>
                <a:effectLst>
                  <a:outerShdw dist="139700" dir="2400000" algn="tl">
                    <a:prstClr val="black"/>
                  </a:outerShdw>
                </a:effectLst>
                <a:latin typeface="Rockwell Extra Bold" pitchFamily="18" charset="0"/>
              </a:rPr>
              <a:t>What we’ve done today</a:t>
            </a:r>
          </a:p>
        </p:txBody>
      </p:sp>
    </p:spTree>
    <p:extLst>
      <p:ext uri="{BB962C8B-B14F-4D97-AF65-F5344CB8AC3E}">
        <p14:creationId xmlns:p14="http://schemas.microsoft.com/office/powerpoint/2010/main" val="139559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
          <p:cNvSpPr>
            <a:spLocks noGrp="1" noChangeArrowheads="1"/>
          </p:cNvSpPr>
          <p:nvPr>
            <p:ph type="title" idx="4294967295"/>
          </p:nvPr>
        </p:nvSpPr>
        <p:spPr>
          <a:xfrm>
            <a:off x="1979613" y="190501"/>
            <a:ext cx="8229600" cy="1312863"/>
          </a:xfrm>
          <a:solidFill>
            <a:srgbClr val="FF00FF"/>
          </a:solidFill>
        </p:spPr>
        <p:txBody>
          <a:bodyPr vert="horz" lIns="81639" tIns="42452" rIns="81639" bIns="42452" rtlCol="0" anchor="ctr">
            <a:normAutofit/>
          </a:bodyPr>
          <a:lstStyle/>
          <a:p>
            <a:pPr>
              <a:lnSpc>
                <a:spcPct val="93000"/>
              </a:lnSpc>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altLang="en-US" sz="3600" b="1">
                <a:latin typeface="Rockwell" pitchFamily="18" charset="0"/>
              </a:rPr>
              <a:t>6. Name the 9 countries that have nuclear weapons</a:t>
            </a:r>
          </a:p>
        </p:txBody>
      </p:sp>
    </p:spTree>
    <p:extLst>
      <p:ext uri="{BB962C8B-B14F-4D97-AF65-F5344CB8AC3E}">
        <p14:creationId xmlns:p14="http://schemas.microsoft.com/office/powerpoint/2010/main" val="120360071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
          <p:cNvSpPr>
            <a:spLocks noGrp="1" noChangeArrowheads="1"/>
          </p:cNvSpPr>
          <p:nvPr>
            <p:ph type="title" idx="4294967295"/>
          </p:nvPr>
        </p:nvSpPr>
        <p:spPr>
          <a:xfrm>
            <a:off x="1979613" y="190501"/>
            <a:ext cx="8229600" cy="1312863"/>
          </a:xfrm>
          <a:solidFill>
            <a:srgbClr val="FF00FF"/>
          </a:solidFill>
        </p:spPr>
        <p:txBody>
          <a:bodyPr vert="horz" lIns="81639" tIns="42452" rIns="81639" bIns="42452" rtlCol="0" anchor="ctr">
            <a:normAutofit/>
          </a:bodyPr>
          <a:lstStyle/>
          <a:p>
            <a:pPr>
              <a:lnSpc>
                <a:spcPct val="93000"/>
              </a:lnSpc>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altLang="en-US" sz="3600" b="1">
                <a:latin typeface="Rockwell" pitchFamily="18" charset="0"/>
              </a:rPr>
              <a:t>Name the 9 countries that have nuclear weapons </a:t>
            </a:r>
          </a:p>
        </p:txBody>
      </p:sp>
      <p:sp>
        <p:nvSpPr>
          <p:cNvPr id="178179" name="Rectangle 2"/>
          <p:cNvSpPr>
            <a:spLocks noGrp="1" noChangeArrowheads="1"/>
          </p:cNvSpPr>
          <p:nvPr>
            <p:ph type="body" idx="4294967295"/>
          </p:nvPr>
        </p:nvSpPr>
        <p:spPr>
          <a:xfrm>
            <a:off x="1992313" y="1987551"/>
            <a:ext cx="3778250" cy="3236913"/>
          </a:xfrm>
          <a:solidFill>
            <a:srgbClr val="FF00FF">
              <a:alpha val="50195"/>
            </a:srgbClr>
          </a:solidFill>
        </p:spPr>
        <p:txBody>
          <a:bodyPr vert="horz" lIns="81639" tIns="42452" rIns="81639" bIns="42452" rtlCol="0">
            <a:normAutofit/>
          </a:bodyPr>
          <a:lstStyle/>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UK </a:t>
            </a:r>
          </a:p>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US</a:t>
            </a:r>
          </a:p>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France </a:t>
            </a:r>
          </a:p>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China</a:t>
            </a:r>
          </a:p>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Russia</a:t>
            </a:r>
          </a:p>
        </p:txBody>
      </p:sp>
      <p:sp>
        <p:nvSpPr>
          <p:cNvPr id="178180" name="Rectangle 3"/>
          <p:cNvSpPr>
            <a:spLocks noGrp="1" noChangeArrowheads="1"/>
          </p:cNvSpPr>
          <p:nvPr>
            <p:ph type="body" idx="4294967295"/>
          </p:nvPr>
        </p:nvSpPr>
        <p:spPr>
          <a:xfrm>
            <a:off x="6465889" y="1987551"/>
            <a:ext cx="3711575" cy="3236913"/>
          </a:xfrm>
          <a:solidFill>
            <a:srgbClr val="FF00FF">
              <a:alpha val="50195"/>
            </a:srgbClr>
          </a:solidFill>
        </p:spPr>
        <p:txBody>
          <a:bodyPr vert="horz" lIns="81639" tIns="42452" rIns="81639" bIns="42452" rtlCol="0">
            <a:normAutofit/>
          </a:bodyPr>
          <a:lstStyle/>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Israel </a:t>
            </a:r>
          </a:p>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India</a:t>
            </a:r>
          </a:p>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Pakistan</a:t>
            </a:r>
          </a:p>
          <a:p>
            <a:pPr marL="290513" indent="-290513">
              <a:lnSpc>
                <a:spcPct val="93000"/>
              </a:lnSpc>
              <a:spcBef>
                <a:spcPts val="725"/>
              </a:spcBef>
              <a:buFont typeface="Wingdings" pitchFamily="2" charset="2"/>
              <a:buChar char="§"/>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r>
              <a:rPr lang="en-GB" altLang="en-US" sz="2900" i="1">
                <a:latin typeface="Rockwell" pitchFamily="18" charset="0"/>
              </a:rPr>
              <a:t>North Korea</a:t>
            </a:r>
          </a:p>
          <a:p>
            <a:pPr marL="290513" indent="-290513">
              <a:lnSpc>
                <a:spcPct val="93000"/>
              </a:lnSpc>
              <a:spcBef>
                <a:spcPts val="725"/>
              </a:spcBef>
              <a:buNone/>
              <a:tabLst>
                <a:tab pos="304800" algn="l"/>
                <a:tab pos="712788" algn="l"/>
                <a:tab pos="1119188" algn="l"/>
                <a:tab pos="1527175" algn="l"/>
                <a:tab pos="1935163" algn="l"/>
                <a:tab pos="2341563" algn="l"/>
                <a:tab pos="2749550" algn="l"/>
                <a:tab pos="3157538" algn="l"/>
                <a:tab pos="3563938" algn="l"/>
                <a:tab pos="3971925" algn="l"/>
                <a:tab pos="4379913" algn="l"/>
                <a:tab pos="4787900" algn="l"/>
                <a:tab pos="5194300" algn="l"/>
                <a:tab pos="5602288" algn="l"/>
                <a:tab pos="6010275" algn="l"/>
                <a:tab pos="6416675" algn="l"/>
                <a:tab pos="6824663" algn="l"/>
                <a:tab pos="7232650" algn="l"/>
                <a:tab pos="7640638" algn="l"/>
                <a:tab pos="8047038" algn="l"/>
              </a:tabLst>
            </a:pPr>
            <a:endParaRPr lang="en-GB" altLang="en-US" sz="2900" i="1">
              <a:latin typeface="Frutiger 45 Light" pitchFamily="34" charset="0"/>
            </a:endParaRPr>
          </a:p>
        </p:txBody>
      </p:sp>
    </p:spTree>
    <p:extLst>
      <p:ext uri="{BB962C8B-B14F-4D97-AF65-F5344CB8AC3E}">
        <p14:creationId xmlns:p14="http://schemas.microsoft.com/office/powerpoint/2010/main" val="358652545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
          <p:cNvSpPr>
            <a:spLocks noChangeArrowheads="1"/>
          </p:cNvSpPr>
          <p:nvPr/>
        </p:nvSpPr>
        <p:spPr bwMode="auto">
          <a:xfrm>
            <a:off x="1981200" y="274638"/>
            <a:ext cx="8229600" cy="1346200"/>
          </a:xfrm>
          <a:prstGeom prst="rect">
            <a:avLst/>
          </a:prstGeom>
          <a:solidFill>
            <a:srgbClr val="9966CC"/>
          </a:solidFill>
          <a:ln>
            <a:noFill/>
          </a:ln>
          <a:extLst>
            <a:ext uri="{91240B29-F687-4f45-9708-019B960494DF}">
              <a14:hiddenLine xmlns="" xmlns:a14="http://schemas.microsoft.com/office/drawing/2010/main" w="9525">
                <a:solidFill>
                  <a:srgbClr val="000000"/>
                </a:solidFill>
                <a:round/>
                <a:headEnd/>
                <a:tailEnd/>
              </a14:hiddenLine>
            </a:ext>
          </a:extLst>
        </p:spPr>
        <p:txBody>
          <a:bodyPr lIns="81639" tIns="42452" rIns="81639" bIns="42452" anchor="ctr"/>
          <a:lstStyle>
            <a:lvl1pPr>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3200">
                <a:solidFill>
                  <a:schemeClr val="tx1"/>
                </a:solidFill>
                <a:latin typeface="Calibri" pitchFamily="34" charset="0"/>
              </a:defRPr>
            </a:lvl1pPr>
            <a:lvl2pPr marL="742950" indent="-28575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800">
                <a:solidFill>
                  <a:schemeClr val="tx1"/>
                </a:solidFill>
                <a:latin typeface="Calibri" pitchFamily="34" charset="0"/>
              </a:defRPr>
            </a:lvl2pPr>
            <a:lvl3pPr marL="11430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Calibri" pitchFamily="34" charset="0"/>
              </a:defRPr>
            </a:lvl3pPr>
            <a:lvl4pPr marL="16002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4pPr>
            <a:lvl5pPr marL="2057400" indent="-228600">
              <a:spcBef>
                <a:spcPct val="20000"/>
              </a:spcBef>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000">
                <a:solidFill>
                  <a:schemeClr val="tx1"/>
                </a:solidFill>
                <a:latin typeface="Calibri" pitchFamily="34" charset="0"/>
              </a:defRPr>
            </a:lvl9pPr>
          </a:lstStyle>
          <a:p>
            <a:pPr algn="ctr" eaLnBrk="1" hangingPunct="1">
              <a:spcBef>
                <a:spcPct val="0"/>
              </a:spcBef>
              <a:buFontTx/>
              <a:buNone/>
            </a:pPr>
            <a:r>
              <a:rPr lang="en-GB" altLang="en-US" sz="3600" b="1">
                <a:solidFill>
                  <a:srgbClr val="000000"/>
                </a:solidFill>
                <a:latin typeface="Rockwell" pitchFamily="18" charset="0"/>
              </a:rPr>
              <a:t>7. How many nuclear weapons are there in the world? </a:t>
            </a:r>
          </a:p>
        </p:txBody>
      </p:sp>
      <p:sp>
        <p:nvSpPr>
          <p:cNvPr id="2" name="Rectangle 2"/>
          <p:cNvSpPr>
            <a:spLocks noChangeArrowheads="1"/>
          </p:cNvSpPr>
          <p:nvPr/>
        </p:nvSpPr>
        <p:spPr bwMode="auto">
          <a:xfrm>
            <a:off x="2063750" y="2160588"/>
            <a:ext cx="8147050" cy="2563812"/>
          </a:xfrm>
          <a:prstGeom prst="rect">
            <a:avLst/>
          </a:prstGeom>
          <a:solidFill>
            <a:srgbClr val="9966CC">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lIns="81639" tIns="42452" rIns="81639" bIns="42452"/>
          <a:lstStyle>
            <a:lvl1pPr marL="525463" indent="-525463">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3200">
                <a:solidFill>
                  <a:schemeClr val="tx1"/>
                </a:solidFill>
                <a:latin typeface="Calibri" pitchFamily="34" charset="0"/>
              </a:defRPr>
            </a:lvl1pPr>
            <a:lvl2pPr marL="742950" indent="-28575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800">
                <a:solidFill>
                  <a:schemeClr val="tx1"/>
                </a:solidFill>
                <a:latin typeface="Calibri" pitchFamily="34" charset="0"/>
              </a:defRPr>
            </a:lvl2pPr>
            <a:lvl3pPr marL="11430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400">
                <a:solidFill>
                  <a:schemeClr val="tx1"/>
                </a:solidFill>
                <a:latin typeface="Calibri" pitchFamily="34" charset="0"/>
              </a:defRPr>
            </a:lvl3pPr>
            <a:lvl4pPr marL="16002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4pPr>
            <a:lvl5pPr marL="2057400" indent="-228600">
              <a:spcBef>
                <a:spcPct val="20000"/>
              </a:spcBef>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tabLst>
                <a:tab pos="525463" algn="l"/>
                <a:tab pos="930275" algn="l"/>
                <a:tab pos="1338263" algn="l"/>
                <a:tab pos="1746250" algn="l"/>
                <a:tab pos="2154238" algn="l"/>
                <a:tab pos="2560638" algn="l"/>
                <a:tab pos="2968625" algn="l"/>
                <a:tab pos="3376613" algn="l"/>
                <a:tab pos="3783013" algn="l"/>
                <a:tab pos="4191000" algn="l"/>
                <a:tab pos="4598988" algn="l"/>
                <a:tab pos="5005388" algn="l"/>
                <a:tab pos="5413375" algn="l"/>
                <a:tab pos="5821363" algn="l"/>
                <a:tab pos="6229350" algn="l"/>
                <a:tab pos="6635750" algn="l"/>
                <a:tab pos="7043738" algn="l"/>
                <a:tab pos="7451725" algn="l"/>
                <a:tab pos="7858125" algn="l"/>
                <a:tab pos="8266113" algn="l"/>
                <a:tab pos="8674100" algn="l"/>
              </a:tabLst>
              <a:defRPr sz="2000">
                <a:solidFill>
                  <a:schemeClr val="tx1"/>
                </a:solidFill>
                <a:latin typeface="Calibri" pitchFamily="34" charset="0"/>
              </a:defRPr>
            </a:lvl9pPr>
          </a:lstStyle>
          <a:p>
            <a:pPr>
              <a:spcBef>
                <a:spcPts val="725"/>
              </a:spcBef>
              <a:buFont typeface="Wingdings" pitchFamily="2" charset="2"/>
              <a:buAutoNum type="alphaLcParenR"/>
            </a:pPr>
            <a:r>
              <a:rPr lang="en-GB" altLang="en-US" sz="2900" dirty="0">
                <a:solidFill>
                  <a:srgbClr val="000000"/>
                </a:solidFill>
                <a:latin typeface="Rockwell" pitchFamily="18" charset="0"/>
              </a:rPr>
              <a:t>200</a:t>
            </a:r>
          </a:p>
          <a:p>
            <a:pPr>
              <a:spcBef>
                <a:spcPts val="725"/>
              </a:spcBef>
              <a:buFont typeface="Wingdings" pitchFamily="2" charset="2"/>
              <a:buAutoNum type="alphaLcParenR"/>
            </a:pPr>
            <a:r>
              <a:rPr lang="en-GB" altLang="en-US" sz="2900" dirty="0">
                <a:solidFill>
                  <a:srgbClr val="000000"/>
                </a:solidFill>
                <a:latin typeface="Rockwell" pitchFamily="18" charset="0"/>
              </a:rPr>
              <a:t>1250</a:t>
            </a:r>
          </a:p>
          <a:p>
            <a:pPr>
              <a:spcBef>
                <a:spcPts val="725"/>
              </a:spcBef>
              <a:buFont typeface="Wingdings" pitchFamily="2" charset="2"/>
              <a:buAutoNum type="alphaLcParenR"/>
            </a:pPr>
            <a:r>
              <a:rPr lang="en-GB" altLang="en-US" sz="2900" dirty="0">
                <a:solidFill>
                  <a:srgbClr val="000000"/>
                </a:solidFill>
                <a:latin typeface="Rockwell" pitchFamily="18" charset="0"/>
              </a:rPr>
              <a:t>14,000</a:t>
            </a:r>
          </a:p>
          <a:p>
            <a:pPr>
              <a:spcBef>
                <a:spcPts val="725"/>
              </a:spcBef>
              <a:buFont typeface="Wingdings" pitchFamily="2" charset="2"/>
              <a:buAutoNum type="alphaLcParenR"/>
            </a:pPr>
            <a:r>
              <a:rPr lang="en-GB" altLang="en-US" sz="2900" dirty="0">
                <a:solidFill>
                  <a:srgbClr val="000000"/>
                </a:solidFill>
                <a:latin typeface="Rockwell" pitchFamily="18" charset="0"/>
              </a:rPr>
              <a:t>67,000</a:t>
            </a:r>
          </a:p>
        </p:txBody>
      </p:sp>
    </p:spTree>
    <p:extLst>
      <p:ext uri="{BB962C8B-B14F-4D97-AF65-F5344CB8AC3E}">
        <p14:creationId xmlns:p14="http://schemas.microsoft.com/office/powerpoint/2010/main" val="426795843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Content Placeholder 5">
            <a:extLst>
              <a:ext uri="{FF2B5EF4-FFF2-40B4-BE49-F238E27FC236}">
                <a16:creationId xmlns:a16="http://schemas.microsoft.com/office/drawing/2014/main" id="{82E83027-0611-7784-F3F9-2DE322F09F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73325" y="1"/>
            <a:ext cx="7245350" cy="4856163"/>
          </a:xfrm>
        </p:spPr>
      </p:pic>
      <p:sp>
        <p:nvSpPr>
          <p:cNvPr id="140290" name="TextBox 6">
            <a:extLst>
              <a:ext uri="{FF2B5EF4-FFF2-40B4-BE49-F238E27FC236}">
                <a16:creationId xmlns:a16="http://schemas.microsoft.com/office/drawing/2014/main" id="{CDBAAA0F-E004-107D-B219-E9A5E6554EBD}"/>
              </a:ext>
            </a:extLst>
          </p:cNvPr>
          <p:cNvSpPr txBox="1">
            <a:spLocks noChangeArrowheads="1"/>
          </p:cNvSpPr>
          <p:nvPr/>
        </p:nvSpPr>
        <p:spPr bwMode="auto">
          <a:xfrm>
            <a:off x="4187825" y="3789363"/>
            <a:ext cx="3816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400">
                <a:latin typeface="Rockwell" panose="02060603020205020403" pitchFamily="18" charset="77"/>
              </a:rPr>
              <a:t>= 12,121 in total</a:t>
            </a:r>
          </a:p>
        </p:txBody>
      </p:sp>
      <p:sp>
        <p:nvSpPr>
          <p:cNvPr id="140291" name="TextBox 8">
            <a:extLst>
              <a:ext uri="{FF2B5EF4-FFF2-40B4-BE49-F238E27FC236}">
                <a16:creationId xmlns:a16="http://schemas.microsoft.com/office/drawing/2014/main" id="{D388800B-C52E-1162-18AE-32CB5F8B33AE}"/>
              </a:ext>
            </a:extLst>
          </p:cNvPr>
          <p:cNvSpPr txBox="1">
            <a:spLocks noChangeArrowheads="1"/>
          </p:cNvSpPr>
          <p:nvPr/>
        </p:nvSpPr>
        <p:spPr bwMode="auto">
          <a:xfrm>
            <a:off x="1703388" y="4941888"/>
            <a:ext cx="896461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20000"/>
              </a:spcBef>
              <a:buFont typeface="Wingdings" pitchFamily="2" charset="2"/>
              <a:buChar char="§"/>
            </a:pPr>
            <a:r>
              <a:rPr lang="en-GB" altLang="en-US">
                <a:solidFill>
                  <a:srgbClr val="000000"/>
                </a:solidFill>
                <a:latin typeface="Rockwell" panose="02060603020205020403" pitchFamily="18" charset="77"/>
              </a:rPr>
              <a:t>Almost 4000 of them could be used at short notice; 5600 are in storage; and 2500 are ‘retired’ and will be dismantled in the coming years. </a:t>
            </a:r>
          </a:p>
          <a:p>
            <a:pPr eaLnBrk="1" hangingPunct="1">
              <a:buFont typeface="Wingdings" pitchFamily="2" charset="2"/>
              <a:buChar char="§"/>
            </a:pPr>
            <a:r>
              <a:rPr lang="en-GB" altLang="en-US">
                <a:solidFill>
                  <a:srgbClr val="000000"/>
                </a:solidFill>
                <a:latin typeface="Rockwell" panose="02060603020205020403" pitchFamily="18" charset="77"/>
              </a:rPr>
              <a:t> Big decrease since the 1980s (70,000 warheads!), and 400 less than last year</a:t>
            </a:r>
          </a:p>
          <a:p>
            <a:pPr eaLnBrk="1" hangingPunct="1">
              <a:buFont typeface="Wingdings" pitchFamily="2" charset="2"/>
              <a:buChar char="§"/>
            </a:pPr>
            <a:r>
              <a:rPr lang="en-GB" altLang="en-US">
                <a:solidFill>
                  <a:srgbClr val="000000"/>
                </a:solidFill>
                <a:latin typeface="Rockwell" panose="02060603020205020403" pitchFamily="18" charset="77"/>
              </a:rPr>
              <a:t> This is the first time since 1999 that India’s stockpile has surpassed Pakistan’s. China is expanding its nuclear arsenal faster than any other country (from 410 in 2023 to 500 in 2024</a:t>
            </a:r>
          </a:p>
          <a:p>
            <a:pPr eaLnBrk="1" hangingPunct="1">
              <a:buFont typeface="Times New Roman" panose="02020603050405020304" pitchFamily="18" charset="0"/>
              <a:buNone/>
            </a:pPr>
            <a:endParaRPr lang="en-GB" altLang="en-US">
              <a:solidFill>
                <a:srgbClr val="000000"/>
              </a:solidFill>
              <a:latin typeface="Rockwell" panose="02060603020205020403" pitchFamily="18" charset="77"/>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3"/>
          <a:stretch>
            <a:fillRect/>
          </a:stretch>
        </p:blipFill>
        <p:spPr>
          <a:xfrm>
            <a:off x="2316956" y="1582342"/>
            <a:ext cx="7558088" cy="3693319"/>
          </a:xfrm>
          <a:prstGeom prst="rect">
            <a:avLst/>
          </a:prstGeom>
        </p:spPr>
      </p:pic>
    </p:spTree>
    <p:extLst>
      <p:ext uri="{BB962C8B-B14F-4D97-AF65-F5344CB8AC3E}">
        <p14:creationId xmlns:p14="http://schemas.microsoft.com/office/powerpoint/2010/main" val="4187131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1913</Words>
  <Application>Microsoft Macintosh PowerPoint</Application>
  <PresentationFormat>Widescreen</PresentationFormat>
  <Paragraphs>230</Paragraphs>
  <Slides>45</Slides>
  <Notes>31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ＭＳ Ｐゴシック</vt:lpstr>
      <vt:lpstr>Arial</vt:lpstr>
      <vt:lpstr>Bahnschrift</vt:lpstr>
      <vt:lpstr>Calibri</vt:lpstr>
      <vt:lpstr>Calibri Light</vt:lpstr>
      <vt:lpstr>Frutiger 45 Light</vt:lpstr>
      <vt:lpstr>Rockwell</vt:lpstr>
      <vt:lpstr>Rockwell Extra Bold</vt:lpstr>
      <vt:lpstr>Times New Roman</vt:lpstr>
      <vt:lpstr>Verdana</vt:lpstr>
      <vt:lpstr>Wingdings</vt:lpstr>
      <vt:lpstr>Office Theme</vt:lpstr>
      <vt:lpstr>PowerPoint Presentation</vt:lpstr>
      <vt:lpstr>PowerPoint Presentation</vt:lpstr>
      <vt:lpstr>PowerPoint Presentation</vt:lpstr>
      <vt:lpstr>PowerPoint Presentation</vt:lpstr>
      <vt:lpstr>6. Name the 9 countries that have nuclear weapons</vt:lpstr>
      <vt:lpstr>Name the 9 countries that have nuclear weapons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Peace Education</dc:creator>
  <cp:lastModifiedBy>NAS OneDrive</cp:lastModifiedBy>
  <cp:revision>7</cp:revision>
  <dcterms:created xsi:type="dcterms:W3CDTF">2019-11-08T13:02:39Z</dcterms:created>
  <dcterms:modified xsi:type="dcterms:W3CDTF">2024-08-07T14:54:44Z</dcterms:modified>
</cp:coreProperties>
</file>