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362" r:id="rId16"/>
    <p:sldId id="384" r:id="rId17"/>
    <p:sldId id="275" r:id="rId18"/>
    <p:sldId id="276" r:id="rId19"/>
    <p:sldId id="385" r:id="rId20"/>
    <p:sldId id="293" r:id="rId21"/>
    <p:sldId id="280" r:id="rId22"/>
    <p:sldId id="281" r:id="rId23"/>
    <p:sldId id="282" r:id="rId24"/>
    <p:sldId id="283" r:id="rId25"/>
    <p:sldId id="269" r:id="rId26"/>
    <p:sldId id="270" r:id="rId27"/>
    <p:sldId id="284" r:id="rId28"/>
    <p:sldId id="271" r:id="rId29"/>
    <p:sldId id="285" r:id="rId30"/>
    <p:sldId id="286" r:id="rId31"/>
    <p:sldId id="287" r:id="rId32"/>
    <p:sldId id="288" r:id="rId33"/>
    <p:sldId id="289" r:id="rId34"/>
    <p:sldId id="290" r:id="rId35"/>
    <p:sldId id="278" r:id="rId36"/>
    <p:sldId id="279"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39" autoAdjust="0"/>
    <p:restoredTop sz="85954" autoAdjust="0"/>
  </p:normalViewPr>
  <p:slideViewPr>
    <p:cSldViewPr snapToGrid="0">
      <p:cViewPr varScale="1">
        <p:scale>
          <a:sx n="96" d="100"/>
          <a:sy n="96" d="100"/>
        </p:scale>
        <p:origin x="264"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3F947-384D-4F16-BC70-F3717754FB58}" type="datetimeFigureOut">
              <a:rPr lang="en-GB" smtClean="0"/>
              <a:t>07/08/2024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99CE8-A245-48C4-8649-926156CC2DE6}" type="slidenum">
              <a:rPr lang="en-GB" smtClean="0"/>
              <a:t>‹#›</a:t>
            </a:fld>
            <a:endParaRPr lang="en-GB"/>
          </a:p>
        </p:txBody>
      </p:sp>
    </p:spTree>
    <p:extLst>
      <p:ext uri="{BB962C8B-B14F-4D97-AF65-F5344CB8AC3E}">
        <p14:creationId xmlns:p14="http://schemas.microsoft.com/office/powerpoint/2010/main" val="163085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nduk.org/education/free-teaching-resources/critical-mass-lessons-on-gender-race-and-nuclear-weap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
            </a:r>
            <a:r>
              <a:rPr lang="en-US" baseline="0" dirty="0"/>
              <a:t> aware that </a:t>
            </a:r>
            <a:r>
              <a:rPr lang="en-US" baseline="0" dirty="0" err="1"/>
              <a:t>Hibakusha</a:t>
            </a:r>
            <a:r>
              <a:rPr lang="en-US" baseline="0" dirty="0"/>
              <a:t> is pronounced: he-back-</a:t>
            </a:r>
            <a:r>
              <a:rPr lang="en-US" baseline="0" dirty="0" err="1"/>
              <a:t>sha</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1</a:t>
            </a:fld>
            <a:endParaRPr lang="en-GB"/>
          </a:p>
        </p:txBody>
      </p:sp>
    </p:spTree>
    <p:extLst>
      <p:ext uri="{BB962C8B-B14F-4D97-AF65-F5344CB8AC3E}">
        <p14:creationId xmlns:p14="http://schemas.microsoft.com/office/powerpoint/2010/main" val="4524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5DF7E2C-9D44-4AFC-8317-5F570DF328B9}" type="slidenum">
              <a:rPr lang="en-GB" altLang="en-US">
                <a:solidFill>
                  <a:prstClr val="black"/>
                </a:solidFill>
                <a:latin typeface="Calibri" pitchFamily="34" charset="0"/>
              </a:rPr>
              <a:pPr/>
              <a:t>21</a:t>
            </a:fld>
            <a:endParaRPr lang="en-GB" altLang="en-US">
              <a:solidFill>
                <a:prstClr val="black"/>
              </a:solidFill>
              <a:latin typeface="Calibri" pitchFamily="34" charset="0"/>
            </a:endParaRPr>
          </a:p>
        </p:txBody>
      </p:sp>
      <p:sp>
        <p:nvSpPr>
          <p:cNvPr id="108547"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latin typeface="Calibri" pitchFamily="34" charset="0"/>
            </a:endParaRPr>
          </a:p>
        </p:txBody>
      </p:sp>
      <p:sp>
        <p:nvSpPr>
          <p:cNvPr id="108548" name="Rectangle 2"/>
          <p:cNvSpPr>
            <a:spLocks noGrp="1" noChangeArrowheads="1"/>
          </p:cNvSpPr>
          <p:nvPr>
            <p:ph type="body"/>
          </p:nvPr>
        </p:nvSpPr>
        <p:spPr bwMode="auto">
          <a:xfrm>
            <a:off x="701848" y="4416425"/>
            <a:ext cx="5603469" cy="41798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t>This photo was taken after the bombing of Hiroshima. As</a:t>
            </a:r>
            <a:r>
              <a:rPr lang="en-GB" altLang="en-US" baseline="0" dirty="0"/>
              <a:t> you can see, o</a:t>
            </a:r>
            <a:r>
              <a:rPr lang="en-GB" altLang="en-US" dirty="0"/>
              <a:t>nly a few buildings are still standing. Between 150,000 and 600,000 people died </a:t>
            </a:r>
            <a:r>
              <a:rPr lang="en-GB" altLang="en-US" baseline="0" dirty="0"/>
              <a:t>– some died many years afterwards, from the effects of the radiation. </a:t>
            </a:r>
            <a:endParaRPr lang="en-GB" altLang="en-US" dirty="0"/>
          </a:p>
        </p:txBody>
      </p:sp>
    </p:spTree>
    <p:extLst>
      <p:ext uri="{BB962C8B-B14F-4D97-AF65-F5344CB8AC3E}">
        <p14:creationId xmlns:p14="http://schemas.microsoft.com/office/powerpoint/2010/main" val="256330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This shows the remains of the building today. Has anyone been to Hiroshima? Did you see this building, and the Peace Park that it’s in?</a:t>
            </a:r>
          </a:p>
          <a:p>
            <a:endParaRPr lang="en-GB"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33CB2C63-31CF-4ADF-81BF-A02A9235A339}" type="slidenum">
              <a:rPr lang="en-GB" altLang="en-US">
                <a:solidFill>
                  <a:prstClr val="black"/>
                </a:solidFill>
                <a:latin typeface="Calibri" pitchFamily="34" charset="0"/>
              </a:rPr>
              <a:pPr/>
              <a:t>22</a:t>
            </a:fld>
            <a:endParaRPr lang="en-GB" altLang="en-US">
              <a:solidFill>
                <a:prstClr val="black"/>
              </a:solidFill>
              <a:latin typeface="Calibri" pitchFamily="34" charset="0"/>
            </a:endParaRPr>
          </a:p>
        </p:txBody>
      </p:sp>
    </p:spTree>
    <p:extLst>
      <p:ext uri="{BB962C8B-B14F-4D97-AF65-F5344CB8AC3E}">
        <p14:creationId xmlns:p14="http://schemas.microsoft.com/office/powerpoint/2010/main" val="77723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www.1945project.com</a:t>
            </a:r>
            <a:r>
              <a:rPr lang="en-US" baseline="0" dirty="0"/>
              <a:t> – even people who weren’t alive during the bombings have been affected by the bombs, as the impacts of the radiation have been passed through generations (because radiation can change a person’s DNA).</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23</a:t>
            </a:fld>
            <a:endParaRPr lang="en-GB"/>
          </a:p>
        </p:txBody>
      </p:sp>
    </p:spTree>
    <p:extLst>
      <p:ext uri="{BB962C8B-B14F-4D97-AF65-F5344CB8AC3E}">
        <p14:creationId xmlns:p14="http://schemas.microsoft.com/office/powerpoint/2010/main" val="399224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 using ‘Nuke</a:t>
            </a:r>
            <a:r>
              <a:rPr lang="en-US" baseline="0" dirty="0"/>
              <a:t> Map’ (www.nuclearsecrecy.com/nukemap) to simulate a nuclear bomb dropping on your school: how far do the after effects stretch? Pictured is a simulation of the Hiroshima bomb exploding on Big Ben.</a:t>
            </a:r>
            <a:endParaRPr lang="en-GB" dirty="0"/>
          </a:p>
          <a:p>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24</a:t>
            </a:fld>
            <a:endParaRPr lang="en-GB"/>
          </a:p>
        </p:txBody>
      </p:sp>
    </p:spTree>
    <p:extLst>
      <p:ext uri="{BB962C8B-B14F-4D97-AF65-F5344CB8AC3E}">
        <p14:creationId xmlns:p14="http://schemas.microsoft.com/office/powerpoint/2010/main" val="4185570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a:t>
            </a:r>
            <a:r>
              <a:rPr lang="en-US" dirty="0" err="1"/>
              <a:t>Sadako</a:t>
            </a:r>
            <a:r>
              <a:rPr lang="en-US" dirty="0"/>
              <a:t> Sasaki, Setsuko </a:t>
            </a:r>
            <a:r>
              <a:rPr lang="en-US" dirty="0" err="1"/>
              <a:t>Thurlow</a:t>
            </a:r>
            <a:r>
              <a:rPr lang="en-US" dirty="0"/>
              <a:t> (accepting the Nobel</a:t>
            </a:r>
            <a:r>
              <a:rPr lang="en-US" baseline="0" dirty="0"/>
              <a:t> Peace prize on behalf of the International Campaign to Abolish Nuclear Weapons (ICAN))</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25</a:t>
            </a:fld>
            <a:endParaRPr lang="en-GB"/>
          </a:p>
        </p:txBody>
      </p:sp>
    </p:spTree>
    <p:extLst>
      <p:ext uri="{BB962C8B-B14F-4D97-AF65-F5344CB8AC3E}">
        <p14:creationId xmlns:p14="http://schemas.microsoft.com/office/powerpoint/2010/main" val="165861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a:t>
            </a:r>
            <a:r>
              <a:rPr lang="en-US" baseline="0" dirty="0"/>
              <a:t>e additional information on </a:t>
            </a:r>
            <a:r>
              <a:rPr lang="en-US" baseline="0" dirty="0" err="1"/>
              <a:t>Hibakusha</a:t>
            </a:r>
            <a:r>
              <a:rPr lang="en-US" baseline="0" dirty="0"/>
              <a:t> in our teaching pack, Critical Mass, on p. 36</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26</a:t>
            </a:fld>
            <a:endParaRPr lang="en-GB"/>
          </a:p>
        </p:txBody>
      </p:sp>
    </p:spTree>
    <p:extLst>
      <p:ext uri="{BB962C8B-B14F-4D97-AF65-F5344CB8AC3E}">
        <p14:creationId xmlns:p14="http://schemas.microsoft.com/office/powerpoint/2010/main" val="326808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leave this slide up on the board for the activity, or use one of the illustrations from the testimony, or use the testimony itself, or turn the projector off.</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27</a:t>
            </a:fld>
            <a:endParaRPr lang="en-GB"/>
          </a:p>
        </p:txBody>
      </p:sp>
    </p:spTree>
    <p:extLst>
      <p:ext uri="{BB962C8B-B14F-4D97-AF65-F5344CB8AC3E}">
        <p14:creationId xmlns:p14="http://schemas.microsoft.com/office/powerpoint/2010/main" val="259838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 in Critical Mass (p. 37)</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32</a:t>
            </a:fld>
            <a:endParaRPr lang="en-GB"/>
          </a:p>
        </p:txBody>
      </p:sp>
    </p:spTree>
    <p:extLst>
      <p:ext uri="{BB962C8B-B14F-4D97-AF65-F5344CB8AC3E}">
        <p14:creationId xmlns:p14="http://schemas.microsoft.com/office/powerpoint/2010/main" val="306884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the bombings happen? Should the bombings</a:t>
            </a:r>
            <a:r>
              <a:rPr lang="en-US" baseline="0" dirty="0"/>
              <a:t> have happened?</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33</a:t>
            </a:fld>
            <a:endParaRPr lang="en-GB"/>
          </a:p>
        </p:txBody>
      </p:sp>
    </p:spTree>
    <p:extLst>
      <p:ext uri="{BB962C8B-B14F-4D97-AF65-F5344CB8AC3E}">
        <p14:creationId xmlns:p14="http://schemas.microsoft.com/office/powerpoint/2010/main" val="11293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FD6A63-FE6C-49A2-BEF0-610421B7E225}" type="slidenum">
              <a:rPr lang="en-GB" altLang="en-US">
                <a:solidFill>
                  <a:prstClr val="black"/>
                </a:solidFill>
                <a:latin typeface="Calibri" pitchFamily="34" charset="0"/>
              </a:rPr>
              <a:pPr/>
              <a:t>34</a:t>
            </a:fld>
            <a:endParaRPr lang="en-GB" altLang="en-US">
              <a:solidFill>
                <a:prstClr val="black"/>
              </a:solidFill>
              <a:latin typeface="Calibri" pitchFamily="34" charset="0"/>
            </a:endParaRPr>
          </a:p>
        </p:txBody>
      </p:sp>
      <p:sp>
        <p:nvSpPr>
          <p:cNvPr id="120835"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endParaRPr>
          </a:p>
        </p:txBody>
      </p:sp>
      <p:sp>
        <p:nvSpPr>
          <p:cNvPr id="120836" name="Rectangle 1"/>
          <p:cNvSpPr>
            <a:spLocks noChangeArrowheads="1"/>
          </p:cNvSpPr>
          <p:nvPr/>
        </p:nvSpPr>
        <p:spPr bwMode="auto">
          <a:xfrm>
            <a:off x="1203170" y="4427538"/>
            <a:ext cx="46364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GB" altLang="en-US" sz="1200">
                <a:solidFill>
                  <a:prstClr val="black"/>
                </a:solidFill>
                <a:latin typeface="Arial" pitchFamily="34" charset="0"/>
                <a:cs typeface="Arial" pitchFamily="34" charset="0"/>
              </a:rPr>
              <a:t>.  </a:t>
            </a:r>
            <a:endParaRPr lang="en-US" altLang="en-US" sz="1200">
              <a:solidFill>
                <a:prstClr val="black"/>
              </a:solidFill>
              <a:latin typeface="Arial" pitchFamily="34" charset="0"/>
              <a:cs typeface="Arial" pitchFamily="34" charset="0"/>
            </a:endParaRPr>
          </a:p>
        </p:txBody>
      </p:sp>
      <p:sp>
        <p:nvSpPr>
          <p:cNvPr id="120837" name="Notes Placeholder 2"/>
          <p:cNvSpPr>
            <a:spLocks noGrp="1"/>
          </p:cNvSpPr>
          <p:nvPr>
            <p:ph type="body" idx="1"/>
          </p:nvPr>
        </p:nvSpPr>
        <p:spPr bwMode="auto">
          <a:xfrm>
            <a:off x="1165975" y="4416426"/>
            <a:ext cx="5144193"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390861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Akihiro Takahashi’s testimony is available p.34-35 of our teaching pack (via our website)</a:t>
            </a:r>
            <a:r>
              <a:rPr lang="en-US" baseline="0" dirty="0"/>
              <a:t>, </a:t>
            </a:r>
            <a:r>
              <a:rPr lang="en-US" dirty="0"/>
              <a:t>Critical</a:t>
            </a:r>
            <a:r>
              <a:rPr lang="en-US" baseline="0" dirty="0"/>
              <a:t> Mass. See: </a:t>
            </a:r>
            <a:r>
              <a:rPr lang="en-GB" dirty="0">
                <a:hlinkClick r:id="rId3"/>
              </a:rPr>
              <a:t>https://cnduk.org/education/free-teaching-resources/critical-mass-lessons-on-gender-race-and-nuclear-weapons/</a:t>
            </a:r>
            <a:endParaRPr lang="en-GB" dirty="0"/>
          </a:p>
          <a:p>
            <a:endParaRPr lang="en-US" dirty="0"/>
          </a:p>
          <a:p>
            <a:r>
              <a:rPr lang="en-US" dirty="0"/>
              <a:t>It’s recommended that you look at the following illustrations beforehand,</a:t>
            </a:r>
            <a:r>
              <a:rPr lang="en-US" baseline="0" dirty="0"/>
              <a:t> and take out any that you believe might be unsuitable for your students.</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3</a:t>
            </a:fld>
            <a:endParaRPr lang="en-GB"/>
          </a:p>
        </p:txBody>
      </p:sp>
    </p:spTree>
    <p:extLst>
      <p:ext uri="{BB962C8B-B14F-4D97-AF65-F5344CB8AC3E}">
        <p14:creationId xmlns:p14="http://schemas.microsoft.com/office/powerpoint/2010/main" val="264960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B8FD0E7-9E21-470E-BA2A-61702B9B3AC6}" type="slidenum">
              <a:rPr lang="en-GB" altLang="en-US">
                <a:solidFill>
                  <a:prstClr val="black"/>
                </a:solidFill>
                <a:latin typeface="Calibri" pitchFamily="34" charset="0"/>
              </a:rPr>
              <a:pPr/>
              <a:t>35</a:t>
            </a:fld>
            <a:endParaRPr lang="en-GB" altLang="en-US">
              <a:solidFill>
                <a:prstClr val="black"/>
              </a:solidFill>
              <a:latin typeface="Calibri" pitchFamily="34" charset="0"/>
            </a:endParaRPr>
          </a:p>
        </p:txBody>
      </p:sp>
      <p:sp>
        <p:nvSpPr>
          <p:cNvPr id="122883" name="Text Box 1"/>
          <p:cNvSpPr txBox="1">
            <a:spLocks noChangeArrowheads="1"/>
          </p:cNvSpPr>
          <p:nvPr/>
        </p:nvSpPr>
        <p:spPr bwMode="auto">
          <a:xfrm>
            <a:off x="116597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GB" altLang="en-US">
              <a:solidFill>
                <a:prstClr val="black"/>
              </a:solidFill>
            </a:endParaRPr>
          </a:p>
        </p:txBody>
      </p:sp>
      <p:sp>
        <p:nvSpPr>
          <p:cNvPr id="122884" name="Rectangle 1"/>
          <p:cNvSpPr>
            <a:spLocks noChangeArrowheads="1"/>
          </p:cNvSpPr>
          <p:nvPr/>
        </p:nvSpPr>
        <p:spPr bwMode="auto">
          <a:xfrm>
            <a:off x="1203170" y="4427538"/>
            <a:ext cx="46364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GB" altLang="en-US" sz="1200">
                <a:solidFill>
                  <a:prstClr val="black"/>
                </a:solidFill>
                <a:latin typeface="Arial" pitchFamily="34" charset="0"/>
                <a:cs typeface="Arial" pitchFamily="34" charset="0"/>
              </a:rPr>
              <a:t>.  </a:t>
            </a:r>
            <a:endParaRPr lang="en-US" altLang="en-US" sz="1200">
              <a:solidFill>
                <a:prstClr val="black"/>
              </a:solidFill>
              <a:latin typeface="Arial" pitchFamily="34" charset="0"/>
              <a:cs typeface="Arial" pitchFamily="34" charset="0"/>
            </a:endParaRPr>
          </a:p>
        </p:txBody>
      </p:sp>
      <p:sp>
        <p:nvSpPr>
          <p:cNvPr id="122885" name="Notes Placeholder 2"/>
          <p:cNvSpPr>
            <a:spLocks noGrp="1"/>
          </p:cNvSpPr>
          <p:nvPr>
            <p:ph type="body" idx="1"/>
          </p:nvPr>
        </p:nvSpPr>
        <p:spPr bwMode="auto">
          <a:xfrm>
            <a:off x="1165975" y="4416426"/>
            <a:ext cx="5144193"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2204743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
            </a:r>
            <a:r>
              <a:rPr lang="en-US" baseline="0" dirty="0"/>
              <a:t> aware that </a:t>
            </a:r>
            <a:r>
              <a:rPr lang="en-US" baseline="0" dirty="0" err="1"/>
              <a:t>Hibakusha</a:t>
            </a:r>
            <a:r>
              <a:rPr lang="en-US" baseline="0" dirty="0"/>
              <a:t> is pronounced: he-back-</a:t>
            </a:r>
            <a:r>
              <a:rPr lang="en-US" baseline="0" dirty="0" err="1"/>
              <a:t>sha</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37</a:t>
            </a:fld>
            <a:endParaRPr lang="en-GB"/>
          </a:p>
        </p:txBody>
      </p:sp>
    </p:spTree>
    <p:extLst>
      <p:ext uri="{BB962C8B-B14F-4D97-AF65-F5344CB8AC3E}">
        <p14:creationId xmlns:p14="http://schemas.microsoft.com/office/powerpoint/2010/main" val="167777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and write any</a:t>
            </a:r>
            <a:r>
              <a:rPr lang="en-US" baseline="0" dirty="0"/>
              <a:t> key concepts on the board.</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13</a:t>
            </a:fld>
            <a:endParaRPr lang="en-GB"/>
          </a:p>
        </p:txBody>
      </p:sp>
    </p:spTree>
    <p:extLst>
      <p:ext uri="{BB962C8B-B14F-4D97-AF65-F5344CB8AC3E}">
        <p14:creationId xmlns:p14="http://schemas.microsoft.com/office/powerpoint/2010/main" val="421596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14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5434225F-27F9-33F5-AA87-B9843551358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5F11BA8-F996-672E-4886-EC60BB7D552F}"/>
              </a:ext>
            </a:extLst>
          </p:cNvPr>
          <p:cNvSpPr>
            <a:spLocks noGrp="1"/>
          </p:cNvSpPr>
          <p:nvPr>
            <p:ph type="body" idx="1"/>
          </p:nvPr>
        </p:nvSpPr>
        <p:spPr/>
        <p:txBody>
          <a:bodyPr/>
          <a:lstStyle/>
          <a:p>
            <a:pPr>
              <a:defRPr/>
            </a:pPr>
            <a:r>
              <a:rPr lang="en-US" dirty="0"/>
              <a:t>Image source: https://</a:t>
            </a:r>
            <a:r>
              <a:rPr lang="en-US" dirty="0" err="1"/>
              <a:t>www.scienceabc.com</a:t>
            </a:r>
            <a:r>
              <a:rPr lang="en-US" dirty="0"/>
              <a:t>/eyeopeners/why-</a:t>
            </a:r>
            <a:r>
              <a:rPr lang="en-US" dirty="0" err="1"/>
              <a:t>arent</a:t>
            </a:r>
            <a:r>
              <a:rPr lang="en-US" dirty="0"/>
              <a:t>-we-using-nuclear-fusion-to-generate-power-</a:t>
            </a:r>
            <a:r>
              <a:rPr lang="en-US" dirty="0" err="1"/>
              <a:t>yet.html</a:t>
            </a:r>
            <a:endParaRPr lang="en-US" dirty="0"/>
          </a:p>
          <a:p>
            <a:pPr>
              <a:defRPr/>
            </a:pPr>
            <a:endParaRPr lang="en-GB" b="1" i="1" dirty="0">
              <a:solidFill>
                <a:srgbClr val="455A64"/>
              </a:solidFill>
              <a:latin typeface="Lato" panose="020F0502020204030204" pitchFamily="34" charset="0"/>
            </a:endParaRPr>
          </a:p>
          <a:p>
            <a:pPr>
              <a:defRPr/>
            </a:pPr>
            <a:r>
              <a:rPr lang="en-GB" b="1" i="1" dirty="0">
                <a:solidFill>
                  <a:srgbClr val="455A64"/>
                </a:solidFill>
                <a:latin typeface="Lato" panose="020F0502020204030204" pitchFamily="34" charset="0"/>
              </a:rPr>
              <a:t>Nuclear fusion</a:t>
            </a:r>
            <a:r>
              <a:rPr lang="en-GB" dirty="0">
                <a:solidFill>
                  <a:srgbClr val="455A64"/>
                </a:solidFill>
                <a:latin typeface="Lato" panose="020F0502020204030204" pitchFamily="34" charset="0"/>
              </a:rPr>
              <a:t> – two smaller atoms are brought together, usually hydrogen or hydrogen isotopes (deuterium, tritium), to form a larger one (helium isotopes); this is how the sun produces energy. </a:t>
            </a:r>
            <a:r>
              <a:rPr lang="en-GB" dirty="0">
                <a:solidFill>
                  <a:srgbClr val="455A64"/>
                </a:solidFill>
                <a:highlight>
                  <a:srgbClr val="FFFFFF"/>
                </a:highlight>
                <a:latin typeface="Lato" panose="020F0502020204030203" pitchFamily="34" charset="0"/>
              </a:rPr>
              <a:t>Hydrogen bombs, which use nuclear fusion, have higher destructive power and greater efficiencies than atomic bombs.</a:t>
            </a:r>
          </a:p>
          <a:p>
            <a:pPr>
              <a:defRPr/>
            </a:pPr>
            <a:endParaRPr lang="en-GB" dirty="0">
              <a:solidFill>
                <a:srgbClr val="455A64"/>
              </a:solidFill>
              <a:latin typeface="Lato" panose="020F0502020204030204" pitchFamily="34" charset="0"/>
            </a:endParaRPr>
          </a:p>
          <a:p>
            <a:pPr>
              <a:defRPr/>
            </a:pPr>
            <a:r>
              <a:rPr lang="en-GB" b="1" i="1" dirty="0">
                <a:solidFill>
                  <a:srgbClr val="455A64"/>
                </a:solidFill>
                <a:latin typeface="Lato" panose="020F0502020204030204" pitchFamily="34" charset="0"/>
              </a:rPr>
              <a:t>Nuclear fission</a:t>
            </a:r>
            <a:r>
              <a:rPr lang="en-GB" dirty="0">
                <a:solidFill>
                  <a:srgbClr val="455A64"/>
                </a:solidFill>
                <a:latin typeface="Lato" panose="020F0502020204030204" pitchFamily="34" charset="0"/>
              </a:rPr>
              <a:t> – the nucleus of an atom is split into two smaller fragments by a neutron. This method usually involves isotopes of uranium (uranium-235, uranium-233) or plutonium (plutonium-239). </a:t>
            </a:r>
            <a:r>
              <a:rPr lang="en-GB" dirty="0">
                <a:solidFill>
                  <a:srgbClr val="455A64"/>
                </a:solidFill>
                <a:highlight>
                  <a:srgbClr val="FFFFFF"/>
                </a:highlight>
                <a:latin typeface="Lato" panose="020F0502020204030203" pitchFamily="34" charset="0"/>
              </a:rPr>
              <a:t>When a single free neutron strikes the nucleus of an atom of radioactive material like uranium or plutonium, it knocks two or three more neutrons free. Energy is released when those neutrons split off from the nucleus, and the newly released neutrons strike other uranium or plutonium nuclei, splitting them in the same way, releasing more energy and more neutrons. This chain reaction spreads almost instantaneously. Nuclear fission produces the atomic bomb.</a:t>
            </a:r>
            <a:endParaRPr lang="en-GB" dirty="0">
              <a:solidFill>
                <a:srgbClr val="455A64"/>
              </a:solidFill>
              <a:latin typeface="Lato" panose="020F0502020204030204" pitchFamily="34" charset="0"/>
            </a:endParaRPr>
          </a:p>
          <a:p>
            <a:pPr>
              <a:defRPr/>
            </a:pPr>
            <a:endParaRPr lang="en-US" dirty="0"/>
          </a:p>
          <a:p>
            <a:pPr>
              <a:defRPr/>
            </a:pPr>
            <a:endParaRPr lang="en-US" dirty="0"/>
          </a:p>
        </p:txBody>
      </p:sp>
      <p:sp>
        <p:nvSpPr>
          <p:cNvPr id="99331" name="Slide Number Placeholder 3">
            <a:extLst>
              <a:ext uri="{FF2B5EF4-FFF2-40B4-BE49-F238E27FC236}">
                <a16:creationId xmlns:a16="http://schemas.microsoft.com/office/drawing/2014/main" id="{3DBF94DA-FE29-9826-DB6A-63E2FEC56EC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ＭＳ Ｐゴシック" panose="020B0600070205080204" pitchFamily="34" charset="-128"/>
              </a:defRPr>
            </a:lvl9pPr>
          </a:lstStyle>
          <a:p>
            <a:fld id="{5BD2CB50-42AD-E343-B4E3-944E11B355D8}" type="slidenum">
              <a:rPr lang="en-GB" altLang="en-US" smtClean="0">
                <a:solidFill>
                  <a:srgbClr val="000000"/>
                </a:solidFill>
                <a:latin typeface="Calibri" panose="020F0502020204030204" pitchFamily="34" charset="0"/>
              </a:rPr>
              <a:pPr/>
              <a:t>15</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B102923-E2EC-4948-A14B-7658C9E8796B}" type="slidenum">
              <a:rPr lang="en-GB" altLang="en-US" sz="1200">
                <a:solidFill>
                  <a:srgbClr val="000000"/>
                </a:solidFill>
                <a:latin typeface="Calibri" panose="020F0502020204030204" pitchFamily="34" charset="0"/>
              </a:rPr>
              <a:pPr algn="r" eaLnBrk="1" hangingPunct="1"/>
              <a:t>16</a:t>
            </a:fld>
            <a:endParaRPr lang="en-GB" altLang="en-US" sz="1200">
              <a:solidFill>
                <a:srgbClr val="000000"/>
              </a:solidFill>
              <a:latin typeface="Calibri" panose="020F0502020204030204" pitchFamily="34" charset="0"/>
            </a:endParaRPr>
          </a:p>
        </p:txBody>
      </p:sp>
      <p:sp>
        <p:nvSpPr>
          <p:cNvPr id="184323" name="Text Box 1"/>
          <p:cNvSpPr txBox="1">
            <a:spLocks noChangeArrowheads="1"/>
          </p:cNvSpPr>
          <p:nvPr/>
        </p:nvSpPr>
        <p:spPr bwMode="auto">
          <a:xfrm>
            <a:off x="925513" y="757238"/>
            <a:ext cx="4987925" cy="3789362"/>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latin typeface="Calibri" panose="020F0502020204030204" pitchFamily="34" charset="0"/>
            </a:endParaRPr>
          </a:p>
        </p:txBody>
      </p:sp>
      <p:sp>
        <p:nvSpPr>
          <p:cNvPr id="184324" name="Rectangle 2"/>
          <p:cNvSpPr>
            <a:spLocks noGrp="1" noChangeArrowheads="1"/>
          </p:cNvSpPr>
          <p:nvPr>
            <p:ph type="body"/>
          </p:nvPr>
        </p:nvSpPr>
        <p:spPr bwMode="auto">
          <a:xfrm>
            <a:off x="688975" y="4416425"/>
            <a:ext cx="5502275" cy="41814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2725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8062156-4A11-4597-A892-6D0A224D2FE2}" type="slidenum">
              <a:rPr lang="en-GB" altLang="en-US" sz="1200">
                <a:solidFill>
                  <a:srgbClr val="000000"/>
                </a:solidFill>
                <a:latin typeface="Calibri" panose="020F0502020204030204" pitchFamily="34" charset="0"/>
              </a:rPr>
              <a:pPr algn="r" eaLnBrk="1" hangingPunct="1"/>
              <a:t>17</a:t>
            </a:fld>
            <a:endParaRPr lang="en-GB" altLang="en-US" sz="1200">
              <a:solidFill>
                <a:srgbClr val="000000"/>
              </a:solidFill>
              <a:latin typeface="Calibri" panose="020F0502020204030204" pitchFamily="34" charset="0"/>
            </a:endParaRPr>
          </a:p>
        </p:txBody>
      </p:sp>
      <p:sp>
        <p:nvSpPr>
          <p:cNvPr id="186371" name="Text Box 1"/>
          <p:cNvSpPr txBox="1">
            <a:spLocks noChangeArrowheads="1"/>
          </p:cNvSpPr>
          <p:nvPr/>
        </p:nvSpPr>
        <p:spPr bwMode="auto">
          <a:xfrm>
            <a:off x="925513" y="757238"/>
            <a:ext cx="4987925" cy="3789362"/>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latin typeface="Calibri" panose="020F0502020204030204" pitchFamily="34" charset="0"/>
            </a:endParaRPr>
          </a:p>
        </p:txBody>
      </p:sp>
      <p:sp>
        <p:nvSpPr>
          <p:cNvPr id="186372" name="Notes Placeholder 1"/>
          <p:cNvSpPr>
            <a:spLocks noGrp="1"/>
          </p:cNvSpPr>
          <p:nvPr>
            <p:ph type="body" idx="1"/>
          </p:nvPr>
        </p:nvSpPr>
        <p:spPr bwMode="auto">
          <a:xfrm>
            <a:off x="925513" y="4794250"/>
            <a:ext cx="524668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405821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1945 (6</a:t>
            </a:r>
            <a:r>
              <a:rPr lang="en-US" baseline="30000" dirty="0"/>
              <a:t>th</a:t>
            </a:r>
            <a:r>
              <a:rPr lang="en-US" dirty="0"/>
              <a:t> August 1945)</a:t>
            </a:r>
          </a:p>
          <a:p>
            <a:endParaRPr lang="en-US" dirty="0"/>
          </a:p>
          <a:p>
            <a:r>
              <a:rPr lang="en-US" dirty="0"/>
              <a:t>A: Hiroshima,</a:t>
            </a:r>
            <a:r>
              <a:rPr lang="en-US" baseline="0" dirty="0"/>
              <a:t> Japan</a:t>
            </a:r>
            <a:endParaRPr lang="en-GB" dirty="0"/>
          </a:p>
        </p:txBody>
      </p:sp>
      <p:sp>
        <p:nvSpPr>
          <p:cNvPr id="4" name="Slide Number Placeholder 3"/>
          <p:cNvSpPr>
            <a:spLocks noGrp="1"/>
          </p:cNvSpPr>
          <p:nvPr>
            <p:ph type="sldNum" sz="quarter" idx="10"/>
          </p:nvPr>
        </p:nvSpPr>
        <p:spPr/>
        <p:txBody>
          <a:bodyPr/>
          <a:lstStyle/>
          <a:p>
            <a:fld id="{26099CE8-A245-48C4-8649-926156CC2DE6}" type="slidenum">
              <a:rPr lang="en-GB" smtClean="0"/>
              <a:t>19</a:t>
            </a:fld>
            <a:endParaRPr lang="en-GB"/>
          </a:p>
        </p:txBody>
      </p:sp>
    </p:spTree>
    <p:extLst>
      <p:ext uri="{BB962C8B-B14F-4D97-AF65-F5344CB8AC3E}">
        <p14:creationId xmlns:p14="http://schemas.microsoft.com/office/powerpoint/2010/main" val="208889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Rectangle 3"/>
          <p:cNvSpPr>
            <a:spLocks noGrp="1"/>
          </p:cNvSpPr>
          <p:nvPr>
            <p:ph type="body" idx="1"/>
          </p:nvPr>
        </p:nvSpPr>
        <p:spPr bwMode="auto">
          <a:xfrm>
            <a:off x="1149803" y="4416426"/>
            <a:ext cx="4932346"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was a similar scene in Nagasaki on 9</a:t>
            </a:r>
            <a:r>
              <a:rPr lang="en-US" altLang="en-US" baseline="30000" dirty="0"/>
              <a:t>th</a:t>
            </a:r>
            <a:r>
              <a:rPr lang="en-US" altLang="en-US" dirty="0"/>
              <a:t> August.</a:t>
            </a:r>
            <a:r>
              <a:rPr lang="en-US" altLang="en-US" baseline="0" dirty="0"/>
              <a:t> </a:t>
            </a:r>
            <a:endParaRPr lang="en-US" altLang="en-US" dirty="0"/>
          </a:p>
          <a:p>
            <a:endParaRPr lang="en-US" altLang="en-US" dirty="0"/>
          </a:p>
        </p:txBody>
      </p:sp>
    </p:spTree>
    <p:extLst>
      <p:ext uri="{BB962C8B-B14F-4D97-AF65-F5344CB8AC3E}">
        <p14:creationId xmlns:p14="http://schemas.microsoft.com/office/powerpoint/2010/main" val="280451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249478-628F-4A29-88C6-20097DB3B44F}"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256638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249478-628F-4A29-88C6-20097DB3B44F}"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15839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249478-628F-4A29-88C6-20097DB3B44F}"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82210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609600" y="6245225"/>
            <a:ext cx="2838451" cy="471488"/>
          </a:xfrm>
        </p:spPr>
        <p:txBody>
          <a:bodyPr/>
          <a:lstStyle>
            <a:lvl1pPr defTabSz="449263">
              <a:defRPr>
                <a:ea typeface="Noto Sans CJK SC Regular" charset="0"/>
              </a:defRPr>
            </a:lvl1pPr>
          </a:lstStyle>
          <a:p>
            <a:pPr>
              <a:defRPr/>
            </a:pPr>
            <a:endParaRPr lang="en-GB"/>
          </a:p>
        </p:txBody>
      </p:sp>
      <p:sp>
        <p:nvSpPr>
          <p:cNvPr id="4" name="Footer Placeholder 3"/>
          <p:cNvSpPr>
            <a:spLocks noGrp="1"/>
          </p:cNvSpPr>
          <p:nvPr>
            <p:ph type="ftr" idx="11"/>
          </p:nvPr>
        </p:nvSpPr>
        <p:spPr>
          <a:xfrm>
            <a:off x="4165600" y="6245225"/>
            <a:ext cx="3854451" cy="471488"/>
          </a:xfrm>
        </p:spPr>
        <p:txBody>
          <a:bodyPr/>
          <a:lstStyle>
            <a:lvl1pPr defTabSz="449263">
              <a:defRPr>
                <a:ea typeface="Noto Sans CJK SC Regular" charset="0"/>
              </a:defRPr>
            </a:lvl1pPr>
          </a:lstStyle>
          <a:p>
            <a:pPr>
              <a:defRPr/>
            </a:pPr>
            <a:endParaRPr lang="en-GB"/>
          </a:p>
        </p:txBody>
      </p:sp>
      <p:sp>
        <p:nvSpPr>
          <p:cNvPr id="5" name="Slide Number Placeholder 4"/>
          <p:cNvSpPr>
            <a:spLocks noGrp="1"/>
          </p:cNvSpPr>
          <p:nvPr>
            <p:ph type="sldNum" idx="12"/>
          </p:nvPr>
        </p:nvSpPr>
        <p:spPr>
          <a:xfrm>
            <a:off x="8737600" y="6245225"/>
            <a:ext cx="2838451" cy="471488"/>
          </a:xfrm>
        </p:spPr>
        <p:txBody>
          <a:bodyPr/>
          <a:lstStyle>
            <a:lvl1pPr defTabSz="449263">
              <a:defRPr>
                <a:ea typeface="Noto Sans CJK SC Regular"/>
                <a:cs typeface="Noto Sans CJK SC Regular"/>
              </a:defRPr>
            </a:lvl1pPr>
          </a:lstStyle>
          <a:p>
            <a:pPr>
              <a:defRPr/>
            </a:pPr>
            <a:fld id="{0DDA8001-0E59-4A89-B3BC-EAE0C20A4D39}" type="slidenum">
              <a:rPr lang="en-GB" altLang="en-US"/>
              <a:pPr>
                <a:defRPr/>
              </a:pPr>
              <a:t>‹#›</a:t>
            </a:fld>
            <a:endParaRPr lang="en-GB" altLang="en-US"/>
          </a:p>
        </p:txBody>
      </p:sp>
    </p:spTree>
    <p:extLst>
      <p:ext uri="{BB962C8B-B14F-4D97-AF65-F5344CB8AC3E}">
        <p14:creationId xmlns:p14="http://schemas.microsoft.com/office/powerpoint/2010/main" val="275573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1311E89-77E6-4B71-8D0A-23891E11EB1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C4970C-1B7E-4868-B8AE-3AFDE3687CA9}" type="slidenum">
              <a:rPr lang="en-GB" altLang="en-US"/>
              <a:pPr/>
              <a:t>‹#›</a:t>
            </a:fld>
            <a:endParaRPr lang="en-GB" altLang="en-US"/>
          </a:p>
        </p:txBody>
      </p:sp>
    </p:spTree>
    <p:extLst>
      <p:ext uri="{BB962C8B-B14F-4D97-AF65-F5344CB8AC3E}">
        <p14:creationId xmlns:p14="http://schemas.microsoft.com/office/powerpoint/2010/main" val="160615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01CA279-9B1D-44CA-B838-48497DF5ED0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47462F-C570-42F0-BE8F-CC84D275E313}" type="slidenum">
              <a:rPr lang="en-GB" altLang="en-US"/>
              <a:pPr/>
              <a:t>‹#›</a:t>
            </a:fld>
            <a:endParaRPr lang="en-GB" altLang="en-US"/>
          </a:p>
        </p:txBody>
      </p:sp>
    </p:spTree>
    <p:extLst>
      <p:ext uri="{BB962C8B-B14F-4D97-AF65-F5344CB8AC3E}">
        <p14:creationId xmlns:p14="http://schemas.microsoft.com/office/powerpoint/2010/main" val="293288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E50ADE-2386-4A83-8B13-30332647710C}"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64A02C1-0EB9-4BCD-86D8-6BDBC03725AE}" type="slidenum">
              <a:rPr lang="en-GB" altLang="en-US"/>
              <a:pPr/>
              <a:t>‹#›</a:t>
            </a:fld>
            <a:endParaRPr lang="en-GB" altLang="en-US"/>
          </a:p>
        </p:txBody>
      </p:sp>
    </p:spTree>
    <p:extLst>
      <p:ext uri="{BB962C8B-B14F-4D97-AF65-F5344CB8AC3E}">
        <p14:creationId xmlns:p14="http://schemas.microsoft.com/office/powerpoint/2010/main" val="1364464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68CAF01-2E62-4669-B4AE-CC3A5D2E3BA3}"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CCD92B-6D86-43DC-84C7-66F4859D1F0E}" type="slidenum">
              <a:rPr lang="en-GB" altLang="en-US"/>
              <a:pPr/>
              <a:t>‹#›</a:t>
            </a:fld>
            <a:endParaRPr lang="en-GB" altLang="en-US"/>
          </a:p>
        </p:txBody>
      </p:sp>
    </p:spTree>
    <p:extLst>
      <p:ext uri="{BB962C8B-B14F-4D97-AF65-F5344CB8AC3E}">
        <p14:creationId xmlns:p14="http://schemas.microsoft.com/office/powerpoint/2010/main" val="200410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1DF7248-2C35-4055-83DB-6E921D85FE5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0BDDD83-BF23-43E6-BC95-25F089CEE81B}" type="slidenum">
              <a:rPr lang="en-GB" altLang="en-US"/>
              <a:pPr/>
              <a:t>‹#›</a:t>
            </a:fld>
            <a:endParaRPr lang="en-GB" altLang="en-US"/>
          </a:p>
        </p:txBody>
      </p:sp>
    </p:spTree>
    <p:extLst>
      <p:ext uri="{BB962C8B-B14F-4D97-AF65-F5344CB8AC3E}">
        <p14:creationId xmlns:p14="http://schemas.microsoft.com/office/powerpoint/2010/main" val="2615361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E0B2CFC-053A-40C0-AE2A-13E86ACD9FD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71F0077-1586-484D-9959-A9A918D5AFC8}" type="slidenum">
              <a:rPr lang="en-GB" altLang="en-US"/>
              <a:pPr/>
              <a:t>‹#›</a:t>
            </a:fld>
            <a:endParaRPr lang="en-GB" altLang="en-US"/>
          </a:p>
        </p:txBody>
      </p:sp>
    </p:spTree>
    <p:extLst>
      <p:ext uri="{BB962C8B-B14F-4D97-AF65-F5344CB8AC3E}">
        <p14:creationId xmlns:p14="http://schemas.microsoft.com/office/powerpoint/2010/main" val="3620353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2A3969-5350-404C-BE43-1CE0A83F43B9}"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772A369-8D47-4C70-9091-B3C2CD147BAA}" type="slidenum">
              <a:rPr lang="en-GB" altLang="en-US"/>
              <a:pPr/>
              <a:t>‹#›</a:t>
            </a:fld>
            <a:endParaRPr lang="en-GB" altLang="en-US"/>
          </a:p>
        </p:txBody>
      </p:sp>
    </p:spTree>
    <p:extLst>
      <p:ext uri="{BB962C8B-B14F-4D97-AF65-F5344CB8AC3E}">
        <p14:creationId xmlns:p14="http://schemas.microsoft.com/office/powerpoint/2010/main" val="18391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249478-628F-4A29-88C6-20097DB3B44F}"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4265477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52D7FF-3E12-491F-BD0D-9ACE733EFD2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34BD8BC-EA30-4E41-B367-549EE1923515}" type="slidenum">
              <a:rPr lang="en-GB" altLang="en-US"/>
              <a:pPr/>
              <a:t>‹#›</a:t>
            </a:fld>
            <a:endParaRPr lang="en-GB" altLang="en-US"/>
          </a:p>
        </p:txBody>
      </p:sp>
    </p:spTree>
    <p:extLst>
      <p:ext uri="{BB962C8B-B14F-4D97-AF65-F5344CB8AC3E}">
        <p14:creationId xmlns:p14="http://schemas.microsoft.com/office/powerpoint/2010/main" val="880980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D1A1A3-B9AA-4ED3-A7F8-ECFCDAB0C383}"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940513F-1B65-4B8F-B524-EAA18F6D683E}" type="slidenum">
              <a:rPr lang="en-GB" altLang="en-US"/>
              <a:pPr/>
              <a:t>‹#›</a:t>
            </a:fld>
            <a:endParaRPr lang="en-GB" altLang="en-US"/>
          </a:p>
        </p:txBody>
      </p:sp>
    </p:spTree>
    <p:extLst>
      <p:ext uri="{BB962C8B-B14F-4D97-AF65-F5344CB8AC3E}">
        <p14:creationId xmlns:p14="http://schemas.microsoft.com/office/powerpoint/2010/main" val="3236977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94B15A-0C5C-4F4F-B233-B9325C52F9E6}"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407B03D-0A5C-4628-9029-1A3B72C6E088}" type="slidenum">
              <a:rPr lang="en-GB" altLang="en-US"/>
              <a:pPr/>
              <a:t>‹#›</a:t>
            </a:fld>
            <a:endParaRPr lang="en-GB" altLang="en-US"/>
          </a:p>
        </p:txBody>
      </p:sp>
    </p:spTree>
    <p:extLst>
      <p:ext uri="{BB962C8B-B14F-4D97-AF65-F5344CB8AC3E}">
        <p14:creationId xmlns:p14="http://schemas.microsoft.com/office/powerpoint/2010/main" val="2553216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3FB4F0B-ED7E-4B9E-8CBA-558F6CBADBBD}"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1C3048-6B64-4492-A431-FA66A8A2FBBA}" type="slidenum">
              <a:rPr lang="en-GB" altLang="en-US"/>
              <a:pPr/>
              <a:t>‹#›</a:t>
            </a:fld>
            <a:endParaRPr lang="en-GB" altLang="en-US"/>
          </a:p>
        </p:txBody>
      </p:sp>
    </p:spTree>
    <p:extLst>
      <p:ext uri="{BB962C8B-B14F-4D97-AF65-F5344CB8AC3E}">
        <p14:creationId xmlns:p14="http://schemas.microsoft.com/office/powerpoint/2010/main" val="1853827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0567"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3367" y="1600200"/>
            <a:ext cx="5382684"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3367" y="3937000"/>
            <a:ext cx="5382684"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609600" y="6245225"/>
            <a:ext cx="2838451"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4165600" y="6245225"/>
            <a:ext cx="3854451"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8737600" y="6245225"/>
            <a:ext cx="2838451" cy="471488"/>
          </a:xfrm>
        </p:spPr>
        <p:txBody>
          <a:bodyPr/>
          <a:lstStyle>
            <a:lvl1pPr>
              <a:defRPr/>
            </a:lvl1pPr>
          </a:lstStyle>
          <a:p>
            <a:fld id="{490D04C5-FFD8-4D51-B681-0AE3829F362E}" type="slidenum">
              <a:rPr lang="en-GB" altLang="en-US"/>
              <a:pPr/>
              <a:t>‹#›</a:t>
            </a:fld>
            <a:endParaRPr lang="en-GB" altLang="en-US"/>
          </a:p>
        </p:txBody>
      </p:sp>
    </p:spTree>
    <p:extLst>
      <p:ext uri="{BB962C8B-B14F-4D97-AF65-F5344CB8AC3E}">
        <p14:creationId xmlns:p14="http://schemas.microsoft.com/office/powerpoint/2010/main" val="327543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609600" y="6245225"/>
            <a:ext cx="2838451"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4165600" y="6245225"/>
            <a:ext cx="3854451"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8737600" y="6245225"/>
            <a:ext cx="2838451" cy="471488"/>
          </a:xfrm>
        </p:spPr>
        <p:txBody>
          <a:bodyPr/>
          <a:lstStyle>
            <a:lvl1pPr>
              <a:defRPr/>
            </a:lvl1pPr>
          </a:lstStyle>
          <a:p>
            <a:fld id="{9E651D1D-EEDF-4992-AAD0-054B7FA82658}" type="slidenum">
              <a:rPr lang="en-GB" altLang="en-US"/>
              <a:pPr/>
              <a:t>‹#›</a:t>
            </a:fld>
            <a:endParaRPr lang="en-GB" altLang="en-US"/>
          </a:p>
        </p:txBody>
      </p:sp>
    </p:spTree>
    <p:extLst>
      <p:ext uri="{BB962C8B-B14F-4D97-AF65-F5344CB8AC3E}">
        <p14:creationId xmlns:p14="http://schemas.microsoft.com/office/powerpoint/2010/main" val="1870121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0567"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367" y="1600200"/>
            <a:ext cx="5382684"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609600" y="6245225"/>
            <a:ext cx="2838451"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4165600" y="6245225"/>
            <a:ext cx="3854451"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8737600" y="6245225"/>
            <a:ext cx="2838451" cy="471488"/>
          </a:xfrm>
        </p:spPr>
        <p:txBody>
          <a:bodyPr/>
          <a:lstStyle>
            <a:lvl1pPr>
              <a:defRPr/>
            </a:lvl1pPr>
          </a:lstStyle>
          <a:p>
            <a:fld id="{53E7C771-BDCC-4D69-A24E-D3226324CBFB}" type="slidenum">
              <a:rPr lang="en-GB" altLang="en-US"/>
              <a:pPr/>
              <a:t>‹#›</a:t>
            </a:fld>
            <a:endParaRPr lang="en-GB" altLang="en-US"/>
          </a:p>
        </p:txBody>
      </p:sp>
    </p:spTree>
    <p:extLst>
      <p:ext uri="{BB962C8B-B14F-4D97-AF65-F5344CB8AC3E}">
        <p14:creationId xmlns:p14="http://schemas.microsoft.com/office/powerpoint/2010/main" val="1067007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608640" y="1604330"/>
            <a:ext cx="53913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84321" y="1604330"/>
            <a:ext cx="539328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609600" y="6246814"/>
            <a:ext cx="2836333"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4169834" y="6246814"/>
            <a:ext cx="3862917"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8741833" y="6246814"/>
            <a:ext cx="2838451" cy="471487"/>
          </a:xfrm>
        </p:spPr>
        <p:txBody>
          <a:bodyPr/>
          <a:lstStyle>
            <a:lvl1pPr>
              <a:defRPr/>
            </a:lvl1pPr>
          </a:lstStyle>
          <a:p>
            <a:fld id="{FE53F397-54D8-410A-B9F7-BBA0AD3A52BF}" type="slidenum">
              <a:rPr lang="en-GB" altLang="en-US"/>
              <a:pPr/>
              <a:t>‹#›</a:t>
            </a:fld>
            <a:endParaRPr lang="en-GB" altLang="en-US"/>
          </a:p>
        </p:txBody>
      </p:sp>
    </p:spTree>
    <p:extLst>
      <p:ext uri="{BB962C8B-B14F-4D97-AF65-F5344CB8AC3E}">
        <p14:creationId xmlns:p14="http://schemas.microsoft.com/office/powerpoint/2010/main" val="218607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49478-628F-4A29-88C6-20097DB3B44F}"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207165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249478-628F-4A29-88C6-20097DB3B44F}"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37236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249478-628F-4A29-88C6-20097DB3B44F}" type="datetimeFigureOut">
              <a:rPr lang="en-GB" smtClean="0"/>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51272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249478-628F-4A29-88C6-20097DB3B44F}" type="datetimeFigureOut">
              <a:rPr lang="en-GB" smtClean="0"/>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83972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49478-628F-4A29-88C6-20097DB3B44F}" type="datetimeFigureOut">
              <a:rPr lang="en-GB" smtClean="0"/>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167557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49478-628F-4A29-88C6-20097DB3B44F}"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308661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49478-628F-4A29-88C6-20097DB3B44F}"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4A03A8-8D3D-405F-9EF7-6787D6677E36}" type="slidenum">
              <a:rPr lang="en-GB" smtClean="0"/>
              <a:t>‹#›</a:t>
            </a:fld>
            <a:endParaRPr lang="en-GB"/>
          </a:p>
        </p:txBody>
      </p:sp>
    </p:spTree>
    <p:extLst>
      <p:ext uri="{BB962C8B-B14F-4D97-AF65-F5344CB8AC3E}">
        <p14:creationId xmlns:p14="http://schemas.microsoft.com/office/powerpoint/2010/main" val="426080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49478-628F-4A29-88C6-20097DB3B44F}" type="datetimeFigureOut">
              <a:rPr lang="en-GB" smtClean="0"/>
              <a:t>07/08/2024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A03A8-8D3D-405F-9EF7-6787D6677E36}" type="slidenum">
              <a:rPr lang="en-GB" smtClean="0"/>
              <a:t>‹#›</a:t>
            </a:fld>
            <a:endParaRPr lang="en-GB"/>
          </a:p>
        </p:txBody>
      </p:sp>
    </p:spTree>
    <p:extLst>
      <p:ext uri="{BB962C8B-B14F-4D97-AF65-F5344CB8AC3E}">
        <p14:creationId xmlns:p14="http://schemas.microsoft.com/office/powerpoint/2010/main" val="2721971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D2E09D6-92D5-4ED1-848F-26FF6095AFF0}"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2943D208-0BE4-4091-B094-4A4976081794}" type="slidenum">
              <a:rPr lang="en-GB" altLang="en-US" smtClean="0">
                <a:cs typeface="Arial" pitchFamily="34" charset="0"/>
              </a:rPr>
              <a:pPr fontAlgn="base">
                <a:spcBef>
                  <a:spcPct val="0"/>
                </a:spcBef>
                <a:spcAft>
                  <a:spcPct val="0"/>
                </a:spcAft>
              </a:pPr>
              <a:t>‹#›</a:t>
            </a:fld>
            <a:endParaRPr lang="en-GB" altLang="en-US">
              <a:cs typeface="Arial" pitchFamily="34" charset="0"/>
            </a:endParaRPr>
          </a:p>
        </p:txBody>
      </p:sp>
    </p:spTree>
    <p:extLst>
      <p:ext uri="{BB962C8B-B14F-4D97-AF65-F5344CB8AC3E}">
        <p14:creationId xmlns:p14="http://schemas.microsoft.com/office/powerpoint/2010/main" val="14174546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700" y="-184725"/>
            <a:ext cx="10617200" cy="7376110"/>
          </a:xfrm>
          <a:prstGeom prst="rect">
            <a:avLst/>
          </a:prstGeom>
        </p:spPr>
      </p:pic>
      <p:sp>
        <p:nvSpPr>
          <p:cNvPr id="6" name="Title 1"/>
          <p:cNvSpPr txBox="1">
            <a:spLocks/>
          </p:cNvSpPr>
          <p:nvPr/>
        </p:nvSpPr>
        <p:spPr>
          <a:xfrm>
            <a:off x="774700" y="179614"/>
            <a:ext cx="7854042" cy="836164"/>
          </a:xfrm>
          <a:prstGeom prst="rect">
            <a:avLst/>
          </a:prstGeom>
          <a:solidFill>
            <a:schemeClr val="bg1"/>
          </a:solidFill>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6000" b="1" dirty="0" err="1">
                <a:solidFill>
                  <a:sysClr val="windowText" lastClr="000000"/>
                </a:solidFill>
                <a:latin typeface="Rockwell" pitchFamily="18" charset="0"/>
              </a:rPr>
              <a:t>Hibakusha</a:t>
            </a:r>
            <a:r>
              <a:rPr lang="en-US" sz="6000" b="1" dirty="0">
                <a:solidFill>
                  <a:sysClr val="windowText" lastClr="000000"/>
                </a:solidFill>
                <a:latin typeface="Rockwell" pitchFamily="18" charset="0"/>
              </a:rPr>
              <a:t> and Art</a:t>
            </a:r>
            <a:endParaRPr lang="en-GB" sz="6000" b="1" dirty="0">
              <a:solidFill>
                <a:sysClr val="windowText" lastClr="000000"/>
              </a:solidFill>
              <a:latin typeface="Calibri" pitchFamily="34"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733052"/>
            <a:ext cx="1574800" cy="2124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87339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6800" y="288619"/>
            <a:ext cx="7340600" cy="6195708"/>
          </a:xfrm>
          <a:prstGeom prst="rect">
            <a:avLst/>
          </a:prstGeom>
        </p:spPr>
      </p:pic>
    </p:spTree>
    <p:extLst>
      <p:ext uri="{BB962C8B-B14F-4D97-AF65-F5344CB8AC3E}">
        <p14:creationId xmlns:p14="http://schemas.microsoft.com/office/powerpoint/2010/main" val="93888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32" y="241300"/>
            <a:ext cx="7530925" cy="6286499"/>
          </a:xfrm>
          <a:prstGeom prst="rect">
            <a:avLst/>
          </a:prstGeom>
        </p:spPr>
      </p:pic>
    </p:spTree>
    <p:extLst>
      <p:ext uri="{BB962C8B-B14F-4D97-AF65-F5344CB8AC3E}">
        <p14:creationId xmlns:p14="http://schemas.microsoft.com/office/powerpoint/2010/main" val="60484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0" y="1614487"/>
            <a:ext cx="4953000" cy="3629025"/>
          </a:xfrm>
          <a:prstGeom prst="rect">
            <a:avLst/>
          </a:prstGeom>
        </p:spPr>
      </p:pic>
    </p:spTree>
    <p:extLst>
      <p:ext uri="{BB962C8B-B14F-4D97-AF65-F5344CB8AC3E}">
        <p14:creationId xmlns:p14="http://schemas.microsoft.com/office/powerpoint/2010/main" val="623246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700" y="217808"/>
            <a:ext cx="7641911" cy="6462391"/>
          </a:xfrm>
          <a:prstGeom prst="rect">
            <a:avLst/>
          </a:prstGeom>
        </p:spPr>
      </p:pic>
      <p:sp>
        <p:nvSpPr>
          <p:cNvPr id="2" name="Rectangle 1"/>
          <p:cNvSpPr txBox="1">
            <a:spLocks noChangeArrowheads="1"/>
          </p:cNvSpPr>
          <p:nvPr/>
        </p:nvSpPr>
        <p:spPr>
          <a:xfrm>
            <a:off x="650876" y="790883"/>
            <a:ext cx="6556374" cy="650854"/>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What do you think?</a:t>
            </a:r>
            <a:endParaRPr lang="en-GB" sz="4000" dirty="0">
              <a:solidFill>
                <a:schemeClr val="bg1"/>
              </a:solidFill>
              <a:latin typeface="Rockwell Extra Bold" pitchFamily="18" charset="0"/>
            </a:endParaRPr>
          </a:p>
        </p:txBody>
      </p:sp>
      <p:sp>
        <p:nvSpPr>
          <p:cNvPr id="3" name="TextBox 2"/>
          <p:cNvSpPr txBox="1"/>
          <p:nvPr/>
        </p:nvSpPr>
        <p:spPr>
          <a:xfrm>
            <a:off x="3844611" y="2629807"/>
            <a:ext cx="60960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Rockwell" panose="02060603020205020403" pitchFamily="18" charset="0"/>
              </a:rPr>
              <a:t>Take 1-minute to silently reflect on what you’ve heard</a:t>
            </a:r>
          </a:p>
          <a:p>
            <a:pPr marL="285750" indent="-285750">
              <a:buFont typeface="Arial" panose="020B0604020202020204" pitchFamily="34" charset="0"/>
              <a:buChar char="•"/>
            </a:pPr>
            <a:endParaRPr lang="en-US" sz="2000"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dirty="0">
                <a:solidFill>
                  <a:schemeClr val="bg1"/>
                </a:solidFill>
                <a:latin typeface="Rockwell" panose="02060603020205020403" pitchFamily="18" charset="0"/>
              </a:rPr>
              <a:t>Write down </a:t>
            </a:r>
            <a:r>
              <a:rPr lang="en-US" sz="2000" u="sng" dirty="0">
                <a:solidFill>
                  <a:schemeClr val="bg1"/>
                </a:solidFill>
                <a:latin typeface="Rockwell" panose="02060603020205020403" pitchFamily="18" charset="0"/>
              </a:rPr>
              <a:t>one word</a:t>
            </a:r>
            <a:r>
              <a:rPr lang="en-US" sz="2000" dirty="0">
                <a:solidFill>
                  <a:schemeClr val="bg1"/>
                </a:solidFill>
                <a:latin typeface="Rockwell" panose="02060603020205020403" pitchFamily="18" charset="0"/>
              </a:rPr>
              <a:t> that comes to mind.</a:t>
            </a:r>
          </a:p>
          <a:p>
            <a:pPr marL="285750" indent="-285750">
              <a:buFont typeface="Arial" panose="020B0604020202020204" pitchFamily="34" charset="0"/>
              <a:buChar char="•"/>
            </a:pPr>
            <a:endParaRPr lang="en-US" sz="2000" u="sng" dirty="0">
              <a:solidFill>
                <a:schemeClr val="bg1"/>
              </a:solidFill>
              <a:latin typeface="Rockwell" panose="02060603020205020403" pitchFamily="18" charset="0"/>
            </a:endParaRPr>
          </a:p>
          <a:p>
            <a:pPr marL="1200150" lvl="2" indent="-285750">
              <a:buFont typeface="Arial" panose="020B0604020202020204" pitchFamily="34" charset="0"/>
              <a:buChar char="•"/>
            </a:pPr>
            <a:r>
              <a:rPr lang="en-US" sz="2000" dirty="0">
                <a:solidFill>
                  <a:schemeClr val="bg1"/>
                </a:solidFill>
                <a:latin typeface="Rockwell" panose="02060603020205020403" pitchFamily="18" charset="0"/>
              </a:rPr>
              <a:t>It could describe the atomic bombing of Hiroshima or you own feelings.</a:t>
            </a:r>
          </a:p>
          <a:p>
            <a:pPr marL="1200150" lvl="2" indent="-285750">
              <a:buFont typeface="Arial" panose="020B0604020202020204" pitchFamily="34" charset="0"/>
              <a:buChar char="•"/>
            </a:pPr>
            <a:r>
              <a:rPr lang="en-US" sz="2000" dirty="0">
                <a:solidFill>
                  <a:schemeClr val="bg1"/>
                </a:solidFill>
                <a:latin typeface="Rockwell" panose="02060603020205020403" pitchFamily="18" charset="0"/>
              </a:rPr>
              <a:t>It could also be a bigger concept that you’re thinking about e.g. survival</a:t>
            </a:r>
            <a:endParaRPr lang="en-GB" sz="20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157892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2493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20000"/>
              </a:spcBef>
              <a:defRPr/>
            </a:pPr>
            <a:r>
              <a:rPr lang="en-GB" altLang="en-US" sz="800" dirty="0">
                <a:solidFill>
                  <a:srgbClr val="000000"/>
                </a:solidFill>
                <a:latin typeface="Calibri" pitchFamily="34" charset="0"/>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152400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658939"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6083300" y="3519489"/>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6413CA5C-E040-D76B-2DFA-45D1ACD65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412876"/>
            <a:ext cx="77724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anose="02060603020205020403" pitchFamily="18" charset="0"/>
              </a:rPr>
              <a:t>Name the 9 countries that have nuclear weapons</a:t>
            </a:r>
          </a:p>
        </p:txBody>
      </p:sp>
    </p:spTree>
    <p:extLst>
      <p:ext uri="{BB962C8B-B14F-4D97-AF65-F5344CB8AC3E}">
        <p14:creationId xmlns:p14="http://schemas.microsoft.com/office/powerpoint/2010/main" val="3252601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anose="02060603020205020403" pitchFamily="18" charset="0"/>
              </a:rPr>
              <a:t>Name the 9 countries that have nuclear weapons </a:t>
            </a:r>
          </a:p>
        </p:txBody>
      </p:sp>
      <p:sp>
        <p:nvSpPr>
          <p:cNvPr id="185347" name="Rectangle 2"/>
          <p:cNvSpPr>
            <a:spLocks noGrp="1" noChangeArrowheads="1"/>
          </p:cNvSpPr>
          <p:nvPr>
            <p:ph type="body" idx="4294967295"/>
          </p:nvPr>
        </p:nvSpPr>
        <p:spPr>
          <a:xfrm>
            <a:off x="1992313" y="1987551"/>
            <a:ext cx="3778250"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UK </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US</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France </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China</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Russia</a:t>
            </a:r>
          </a:p>
        </p:txBody>
      </p:sp>
      <p:sp>
        <p:nvSpPr>
          <p:cNvPr id="185348" name="Rectangle 3"/>
          <p:cNvSpPr>
            <a:spLocks noGrp="1" noChangeArrowheads="1"/>
          </p:cNvSpPr>
          <p:nvPr>
            <p:ph type="body" idx="4294967295"/>
          </p:nvPr>
        </p:nvSpPr>
        <p:spPr>
          <a:xfrm>
            <a:off x="6465889" y="1987551"/>
            <a:ext cx="3711575"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Israel </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India</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Pakistan</a:t>
            </a:r>
          </a:p>
          <a:p>
            <a:pPr marL="290513" indent="-290513">
              <a:lnSpc>
                <a:spcPct val="93000"/>
              </a:lnSpc>
              <a:spcBef>
                <a:spcPts val="725"/>
              </a:spcBef>
              <a:buFont typeface="Wingdings" panose="05000000000000000000"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anose="02060603020205020403" pitchFamily="18" charset="0"/>
              </a:rPr>
              <a:t>North Korea</a:t>
            </a:r>
          </a:p>
          <a:p>
            <a:pPr marL="290513" indent="-290513">
              <a:lnSpc>
                <a:spcPct val="93000"/>
              </a:lnSpc>
              <a:spcBef>
                <a:spcPts val="725"/>
              </a:spcBef>
              <a:buNone/>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endParaRPr lang="en-GB" altLang="en-US" sz="2900" i="1">
              <a:latin typeface="Frutiger 45 Light" pitchFamily="34" charset="0"/>
            </a:endParaRPr>
          </a:p>
        </p:txBody>
      </p:sp>
    </p:spTree>
    <p:extLst>
      <p:ext uri="{BB962C8B-B14F-4D97-AF65-F5344CB8AC3E}">
        <p14:creationId xmlns:p14="http://schemas.microsoft.com/office/powerpoint/2010/main" val="33331845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3325" y="1"/>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4187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03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1979613" y="190501"/>
            <a:ext cx="8229600" cy="1312863"/>
          </a:xfrm>
          <a:prstGeom prst="rect">
            <a:avLst/>
          </a:prstGeom>
          <a:solidFill>
            <a:srgbClr val="FF00FF"/>
          </a:solidFill>
        </p:spPr>
        <p:txBody>
          <a:bodyPr vert="horz" lIns="81639" tIns="42452" rIns="81639" bIns="424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dirty="0">
                <a:latin typeface="Rockwell" panose="02060603020205020403" pitchFamily="18" charset="0"/>
              </a:rPr>
              <a:t>When was the first nuclear bomb used against people?</a:t>
            </a:r>
          </a:p>
        </p:txBody>
      </p:sp>
      <p:sp>
        <p:nvSpPr>
          <p:cNvPr id="3" name="Rectangle 1"/>
          <p:cNvSpPr txBox="1">
            <a:spLocks noChangeArrowheads="1"/>
          </p:cNvSpPr>
          <p:nvPr/>
        </p:nvSpPr>
        <p:spPr>
          <a:xfrm>
            <a:off x="1979613" y="2527301"/>
            <a:ext cx="8229600" cy="1312863"/>
          </a:xfrm>
          <a:prstGeom prst="rect">
            <a:avLst/>
          </a:prstGeom>
          <a:solidFill>
            <a:srgbClr val="FF00FF"/>
          </a:solidFill>
        </p:spPr>
        <p:txBody>
          <a:bodyPr vert="horz" lIns="81639" tIns="42452" rIns="81639" bIns="424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dirty="0">
                <a:latin typeface="Rockwell" panose="02060603020205020403" pitchFamily="18" charset="0"/>
              </a:rPr>
              <a:t>Where was the first nuclear bomb used against people?</a:t>
            </a:r>
          </a:p>
        </p:txBody>
      </p:sp>
    </p:spTree>
    <p:extLst>
      <p:ext uri="{BB962C8B-B14F-4D97-AF65-F5344CB8AC3E}">
        <p14:creationId xmlns:p14="http://schemas.microsoft.com/office/powerpoint/2010/main" val="17705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1919288" y="184151"/>
            <a:ext cx="8990012" cy="790575"/>
          </a:xfrm>
          <a:solidFill>
            <a:schemeClr val="bg1"/>
          </a:solidFill>
          <a:ln>
            <a:solidFill>
              <a:schemeClr val="bg1"/>
            </a:solidFill>
          </a:ln>
        </p:spPr>
        <p:style>
          <a:lnRef idx="1">
            <a:schemeClr val="accent4"/>
          </a:lnRef>
          <a:fillRef idx="3">
            <a:schemeClr val="accent4"/>
          </a:fillRef>
          <a:effectRef idx="2">
            <a:schemeClr val="accent4"/>
          </a:effectRef>
          <a:fontRef idx="minor">
            <a:schemeClr val="lt1"/>
          </a:fontRef>
        </p:style>
        <p:txBody>
          <a:bodyPr>
            <a:normAutofit fontScale="90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solidFill>
                  <a:sysClr val="windowText" lastClr="000000"/>
                </a:solidFill>
                <a:latin typeface="Rockwell Extra Bold" pitchFamily="18" charset="0"/>
              </a:rPr>
              <a:t>What we’ll do in this workshop:</a:t>
            </a:r>
          </a:p>
        </p:txBody>
      </p:sp>
      <p:sp>
        <p:nvSpPr>
          <p:cNvPr id="5" name="TextBox 4"/>
          <p:cNvSpPr txBox="1"/>
          <p:nvPr/>
        </p:nvSpPr>
        <p:spPr>
          <a:xfrm>
            <a:off x="1587500" y="1231900"/>
            <a:ext cx="96266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ockwell" panose="02060603020205020403" pitchFamily="18" charset="0"/>
              </a:rPr>
              <a:t>Learn about the bombings of Hiroshima and Nagasaki, and their effects</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Make artwork based on an eye-witness account of the bombing</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Compare our artwork with art by </a:t>
            </a:r>
            <a:r>
              <a:rPr lang="en-US" sz="2000" dirty="0" err="1">
                <a:latin typeface="Rockwell" panose="02060603020205020403" pitchFamily="18" charset="0"/>
              </a:rPr>
              <a:t>Hibakusha</a:t>
            </a:r>
            <a:endParaRPr lang="en-GB" sz="2000" dirty="0">
              <a:latin typeface="Rockwell" panose="02060603020205020403"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86" y="2978951"/>
            <a:ext cx="4691296" cy="3879049"/>
          </a:xfrm>
          <a:prstGeom prst="rect">
            <a:avLst/>
          </a:prstGeom>
        </p:spPr>
      </p:pic>
    </p:spTree>
    <p:extLst>
      <p:ext uri="{BB962C8B-B14F-4D97-AF65-F5344CB8AC3E}">
        <p14:creationId xmlns:p14="http://schemas.microsoft.com/office/powerpoint/2010/main" val="258506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1558925" y="-3175"/>
            <a:ext cx="8985250" cy="6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2782888" y="6453188"/>
            <a:ext cx="69135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2012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631950" y="115889"/>
            <a:ext cx="89281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6485011"/>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333376"/>
            <a:ext cx="885825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Box 6"/>
          <p:cNvSpPr txBox="1">
            <a:spLocks noChangeArrowheads="1"/>
          </p:cNvSpPr>
          <p:nvPr/>
        </p:nvSpPr>
        <p:spPr bwMode="auto">
          <a:xfrm>
            <a:off x="7354888" y="6237288"/>
            <a:ext cx="33131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GB" altLang="en-US" sz="800">
                <a:solidFill>
                  <a:prstClr val="black"/>
                </a:solidFill>
                <a:latin typeface="Arial" pitchFamily="34" charset="0"/>
                <a:cs typeface="Arial" pitchFamily="34" charset="0"/>
              </a:rPr>
              <a:t>Hairyegg; https://creativecommons.org/licenses/by-sa/2.0/legalcode</a:t>
            </a:r>
          </a:p>
        </p:txBody>
      </p:sp>
    </p:spTree>
    <p:extLst>
      <p:ext uri="{BB962C8B-B14F-4D97-AF65-F5344CB8AC3E}">
        <p14:creationId xmlns:p14="http://schemas.microsoft.com/office/powerpoint/2010/main" val="1254220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stretch>
            <a:fillRect/>
          </a:stretch>
        </p:blipFill>
        <p:spPr>
          <a:xfrm>
            <a:off x="1524000" y="11518"/>
            <a:ext cx="9373338" cy="6882159"/>
          </a:xfrm>
          <a:prstGeom prst="rect">
            <a:avLst/>
          </a:prstGeom>
        </p:spPr>
      </p:pic>
    </p:spTree>
    <p:extLst>
      <p:ext uri="{BB962C8B-B14F-4D97-AF65-F5344CB8AC3E}">
        <p14:creationId xmlns:p14="http://schemas.microsoft.com/office/powerpoint/2010/main" val="159149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8344" y="0"/>
            <a:ext cx="8664086" cy="7021285"/>
          </a:xfrm>
          <a:prstGeom prst="rect">
            <a:avLst/>
          </a:prstGeom>
        </p:spPr>
      </p:pic>
    </p:spTree>
    <p:extLst>
      <p:ext uri="{BB962C8B-B14F-4D97-AF65-F5344CB8AC3E}">
        <p14:creationId xmlns:p14="http://schemas.microsoft.com/office/powerpoint/2010/main" val="200947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318" y="-184666"/>
            <a:ext cx="6571030" cy="2646878"/>
          </a:xfrm>
          <a:prstGeom prst="rect">
            <a:avLst/>
          </a:prstGeom>
        </p:spPr>
        <p:txBody>
          <a:bodyPr wrap="none">
            <a:spAutoFit/>
          </a:bodyPr>
          <a:lstStyle/>
          <a:p>
            <a:r>
              <a:rPr lang="en-GB" sz="16600" b="0" i="0" dirty="0" err="1">
                <a:solidFill>
                  <a:srgbClr val="000000"/>
                </a:solidFill>
                <a:effectLst/>
                <a:latin typeface="PingFang SC"/>
              </a:rPr>
              <a:t>被爆者</a:t>
            </a:r>
            <a:endParaRPr lang="en-GB" sz="16600" b="0" i="0" dirty="0">
              <a:solidFill>
                <a:srgbClr val="000000"/>
              </a:solidFill>
              <a:effectLst/>
              <a:latin typeface="Linux Libertine"/>
            </a:endParaRPr>
          </a:p>
        </p:txBody>
      </p:sp>
      <p:sp>
        <p:nvSpPr>
          <p:cNvPr id="3" name="TextBox 2"/>
          <p:cNvSpPr txBox="1"/>
          <p:nvPr/>
        </p:nvSpPr>
        <p:spPr>
          <a:xfrm>
            <a:off x="4330700" y="2286000"/>
            <a:ext cx="2971800" cy="769441"/>
          </a:xfrm>
          <a:prstGeom prst="rect">
            <a:avLst/>
          </a:prstGeom>
          <a:noFill/>
        </p:spPr>
        <p:txBody>
          <a:bodyPr wrap="square" rtlCol="0">
            <a:spAutoFit/>
          </a:bodyPr>
          <a:lstStyle/>
          <a:p>
            <a:r>
              <a:rPr lang="en-US" sz="4400" dirty="0" err="1">
                <a:latin typeface="Rockwell" panose="02060603020205020403" pitchFamily="18" charset="0"/>
              </a:rPr>
              <a:t>Hibakusha</a:t>
            </a:r>
            <a:endParaRPr lang="en-GB" dirty="0">
              <a:latin typeface="Rockwell" panose="02060603020205020403" pitchFamily="18" charset="0"/>
            </a:endParaRPr>
          </a:p>
        </p:txBody>
      </p:sp>
      <p:sp>
        <p:nvSpPr>
          <p:cNvPr id="4" name="TextBox 3"/>
          <p:cNvSpPr txBox="1"/>
          <p:nvPr/>
        </p:nvSpPr>
        <p:spPr>
          <a:xfrm>
            <a:off x="1625600" y="3055441"/>
            <a:ext cx="8902700" cy="523220"/>
          </a:xfrm>
          <a:prstGeom prst="rect">
            <a:avLst/>
          </a:prstGeom>
          <a:noFill/>
        </p:spPr>
        <p:txBody>
          <a:bodyPr wrap="square" rtlCol="0">
            <a:spAutoFit/>
          </a:bodyPr>
          <a:lstStyle/>
          <a:p>
            <a:r>
              <a:rPr lang="en-US" sz="2800" i="1" dirty="0">
                <a:latin typeface="Rockwell" panose="02060603020205020403" pitchFamily="18" charset="0"/>
              </a:rPr>
              <a:t>Person affected by the (Hiroshima or Nagasaki) bomb</a:t>
            </a:r>
            <a:endParaRPr lang="en-GB" sz="1100" i="1" dirty="0">
              <a:latin typeface="Rockwell" panose="02060603020205020403" pitchFamily="18" charset="0"/>
            </a:endParaRPr>
          </a:p>
        </p:txBody>
      </p:sp>
      <p:pic>
        <p:nvPicPr>
          <p:cNvPr id="5" name="Picture 4"/>
          <p:cNvPicPr>
            <a:picLocks noChangeAspect="1"/>
          </p:cNvPicPr>
          <p:nvPr/>
        </p:nvPicPr>
        <p:blipFill>
          <a:blip r:embed="rId3"/>
          <a:stretch>
            <a:fillRect/>
          </a:stretch>
        </p:blipFill>
        <p:spPr>
          <a:xfrm>
            <a:off x="2789928" y="3733502"/>
            <a:ext cx="2277372" cy="3035597"/>
          </a:xfrm>
          <a:prstGeom prst="rect">
            <a:avLst/>
          </a:prstGeom>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886" r="32294"/>
          <a:stretch/>
        </p:blipFill>
        <p:spPr bwMode="auto">
          <a:xfrm>
            <a:off x="6604000" y="3733502"/>
            <a:ext cx="2286000" cy="3137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3740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318" y="-184666"/>
            <a:ext cx="6571030" cy="2646878"/>
          </a:xfrm>
          <a:prstGeom prst="rect">
            <a:avLst/>
          </a:prstGeom>
        </p:spPr>
        <p:txBody>
          <a:bodyPr wrap="none">
            <a:spAutoFit/>
          </a:bodyPr>
          <a:lstStyle/>
          <a:p>
            <a:r>
              <a:rPr lang="en-GB" sz="16600" b="0" i="0" dirty="0" err="1">
                <a:solidFill>
                  <a:srgbClr val="000000"/>
                </a:solidFill>
                <a:effectLst/>
                <a:latin typeface="PingFang SC"/>
              </a:rPr>
              <a:t>被爆者</a:t>
            </a:r>
            <a:endParaRPr lang="en-GB" sz="16600" b="0" i="0" dirty="0">
              <a:solidFill>
                <a:srgbClr val="000000"/>
              </a:solidFill>
              <a:effectLst/>
              <a:latin typeface="Linux Libertine"/>
            </a:endParaRPr>
          </a:p>
        </p:txBody>
      </p:sp>
      <p:sp>
        <p:nvSpPr>
          <p:cNvPr id="8" name="Rectangle 1"/>
          <p:cNvSpPr>
            <a:spLocks noChangeArrowheads="1"/>
          </p:cNvSpPr>
          <p:nvPr/>
        </p:nvSpPr>
        <p:spPr bwMode="auto">
          <a:xfrm>
            <a:off x="228600" y="2462212"/>
            <a:ext cx="8229600" cy="1346200"/>
          </a:xfrm>
          <a:prstGeom prst="rect">
            <a:avLst/>
          </a:prstGeom>
          <a:solidFill>
            <a:srgbClr val="9966CC"/>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How many </a:t>
            </a:r>
            <a:r>
              <a:rPr lang="en-GB" altLang="en-US" sz="3600" b="1" dirty="0" err="1">
                <a:solidFill>
                  <a:srgbClr val="000000"/>
                </a:solidFill>
                <a:latin typeface="Rockwell" pitchFamily="18" charset="0"/>
              </a:rPr>
              <a:t>Hibakusha</a:t>
            </a:r>
            <a:r>
              <a:rPr lang="en-GB" altLang="en-US" sz="3600" b="1" dirty="0">
                <a:solidFill>
                  <a:srgbClr val="000000"/>
                </a:solidFill>
                <a:latin typeface="Rockwell" pitchFamily="18" charset="0"/>
              </a:rPr>
              <a:t> are alive today? </a:t>
            </a:r>
          </a:p>
        </p:txBody>
      </p:sp>
      <p:sp>
        <p:nvSpPr>
          <p:cNvPr id="9" name="Rectangle 2"/>
          <p:cNvSpPr>
            <a:spLocks noChangeArrowheads="1"/>
          </p:cNvSpPr>
          <p:nvPr/>
        </p:nvSpPr>
        <p:spPr bwMode="auto">
          <a:xfrm>
            <a:off x="228600" y="3903662"/>
            <a:ext cx="8229600" cy="2563812"/>
          </a:xfrm>
          <a:prstGeom prst="rect">
            <a:avLst/>
          </a:prstGeom>
          <a:solidFill>
            <a:srgbClr val="9966CC">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dirty="0">
                <a:solidFill>
                  <a:srgbClr val="000000"/>
                </a:solidFill>
                <a:latin typeface="Rockwell" pitchFamily="18" charset="0"/>
              </a:rPr>
              <a:t>180</a:t>
            </a:r>
          </a:p>
          <a:p>
            <a:pPr>
              <a:spcBef>
                <a:spcPts val="725"/>
              </a:spcBef>
              <a:buFont typeface="Wingdings" pitchFamily="2" charset="2"/>
              <a:buAutoNum type="alphaLcParenR"/>
            </a:pPr>
            <a:r>
              <a:rPr lang="en-GB" altLang="en-US" sz="2900" dirty="0">
                <a:solidFill>
                  <a:srgbClr val="000000"/>
                </a:solidFill>
                <a:latin typeface="Rockwell" pitchFamily="18" charset="0"/>
              </a:rPr>
              <a:t>1,900</a:t>
            </a:r>
          </a:p>
          <a:p>
            <a:pPr>
              <a:spcBef>
                <a:spcPts val="725"/>
              </a:spcBef>
              <a:buFont typeface="Wingdings" pitchFamily="2" charset="2"/>
              <a:buAutoNum type="alphaLcParenR"/>
            </a:pPr>
            <a:r>
              <a:rPr lang="en-GB" altLang="en-US" sz="2900" dirty="0">
                <a:solidFill>
                  <a:srgbClr val="000000"/>
                </a:solidFill>
                <a:latin typeface="Rockwell" pitchFamily="18" charset="0"/>
              </a:rPr>
              <a:t>17,000</a:t>
            </a:r>
          </a:p>
          <a:p>
            <a:pPr>
              <a:spcBef>
                <a:spcPts val="725"/>
              </a:spcBef>
              <a:buFont typeface="Wingdings" pitchFamily="2" charset="2"/>
              <a:buAutoNum type="alphaLcParenR"/>
            </a:pPr>
            <a:r>
              <a:rPr lang="en-US" altLang="en-US" sz="2900" dirty="0">
                <a:solidFill>
                  <a:srgbClr val="000000"/>
                </a:solidFill>
                <a:latin typeface="Rockwell" pitchFamily="18" charset="0"/>
              </a:rPr>
              <a:t>150,000</a:t>
            </a:r>
            <a:endParaRPr lang="en-GB" altLang="en-US" sz="2900" dirty="0">
              <a:solidFill>
                <a:srgbClr val="000000"/>
              </a:solidFill>
              <a:latin typeface="Rockwell" pitchFamily="18" charset="0"/>
            </a:endParaRPr>
          </a:p>
          <a:p>
            <a:pPr>
              <a:spcBef>
                <a:spcPts val="725"/>
              </a:spcBef>
              <a:buFont typeface="Wingdings" pitchFamily="2" charset="2"/>
              <a:buAutoNum type="alphaLcParenR"/>
            </a:pPr>
            <a:endParaRPr lang="en-GB" altLang="en-US" sz="2900" dirty="0">
              <a:solidFill>
                <a:srgbClr val="000000"/>
              </a:solidFill>
              <a:latin typeface="Rockwell" pitchFamily="18" charset="0"/>
            </a:endParaRPr>
          </a:p>
        </p:txBody>
      </p:sp>
      <p:sp>
        <p:nvSpPr>
          <p:cNvPr id="10" name="Rectangle 1"/>
          <p:cNvSpPr txBox="1">
            <a:spLocks noChangeArrowheads="1"/>
          </p:cNvSpPr>
          <p:nvPr/>
        </p:nvSpPr>
        <p:spPr>
          <a:xfrm>
            <a:off x="5302250" y="4242593"/>
            <a:ext cx="6311900" cy="1885949"/>
          </a:xfrm>
          <a:prstGeom prst="rect">
            <a:avLst/>
          </a:prstGeom>
          <a:solidFill>
            <a:schemeClr val="bg1"/>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dirty="0">
                <a:solidFill>
                  <a:sysClr val="windowText" lastClr="000000"/>
                </a:solidFill>
                <a:latin typeface="Rockwell" panose="02060603020205020403" pitchFamily="18" charset="0"/>
              </a:rPr>
              <a:t>The government of Japan have </a:t>
            </a:r>
            <a:r>
              <a:rPr lang="en-US" sz="3200" dirty="0" err="1">
                <a:solidFill>
                  <a:sysClr val="windowText" lastClr="000000"/>
                </a:solidFill>
                <a:latin typeface="Rockwell" panose="02060603020205020403" pitchFamily="18" charset="0"/>
              </a:rPr>
              <a:t>recognised</a:t>
            </a:r>
            <a:r>
              <a:rPr lang="en-US" sz="3200" dirty="0">
                <a:solidFill>
                  <a:sysClr val="windowText" lastClr="000000"/>
                </a:solidFill>
                <a:latin typeface="Rockwell" panose="02060603020205020403" pitchFamily="18" charset="0"/>
              </a:rPr>
              <a:t> 145,000 living </a:t>
            </a:r>
            <a:r>
              <a:rPr lang="en-US" sz="3200" dirty="0" err="1">
                <a:solidFill>
                  <a:sysClr val="windowText" lastClr="000000"/>
                </a:solidFill>
                <a:latin typeface="Rockwell" panose="02060603020205020403" pitchFamily="18" charset="0"/>
              </a:rPr>
              <a:t>Hibakusha</a:t>
            </a:r>
            <a:r>
              <a:rPr lang="en-US" sz="3200" dirty="0">
                <a:solidFill>
                  <a:sysClr val="windowText" lastClr="000000"/>
                </a:solidFill>
                <a:latin typeface="Rockwell" panose="02060603020205020403" pitchFamily="18" charset="0"/>
              </a:rPr>
              <a:t>.</a:t>
            </a:r>
            <a:endParaRPr lang="en-GB" sz="3200" dirty="0">
              <a:solidFill>
                <a:sysClr val="windowText" lastClr="000000"/>
              </a:solidFill>
              <a:latin typeface="Rockwell" panose="02060603020205020403" pitchFamily="18"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3200" dirty="0">
              <a:solidFill>
                <a:sysClr val="windowText" lastClr="000000"/>
              </a:solidFill>
              <a:latin typeface="Rockwell" panose="02060603020205020403" pitchFamily="18"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dirty="0">
                <a:solidFill>
                  <a:sysClr val="windowText" lastClr="000000"/>
                </a:solidFill>
                <a:latin typeface="Rockwell" panose="02060603020205020403" pitchFamily="18" charset="0"/>
              </a:rPr>
              <a:t>But there are </a:t>
            </a:r>
            <a:r>
              <a:rPr lang="en-US" sz="3200" dirty="0" err="1">
                <a:solidFill>
                  <a:sysClr val="windowText" lastClr="000000"/>
                </a:solidFill>
                <a:latin typeface="Rockwell" panose="02060603020205020403" pitchFamily="18" charset="0"/>
              </a:rPr>
              <a:t>Hibakusha</a:t>
            </a:r>
            <a:r>
              <a:rPr lang="en-US" sz="3200" dirty="0">
                <a:solidFill>
                  <a:sysClr val="windowText" lastClr="000000"/>
                </a:solidFill>
                <a:latin typeface="Rockwell" panose="02060603020205020403" pitchFamily="18" charset="0"/>
              </a:rPr>
              <a:t> in Korea, and all over the world!</a:t>
            </a:r>
            <a:endParaRPr lang="en-GB" sz="3200" dirty="0">
              <a:solidFill>
                <a:sysClr val="windowText" lastClr="000000"/>
              </a:solidFill>
              <a:latin typeface="Rockwell" panose="02060603020205020403" pitchFamily="18" charset="0"/>
            </a:endParaRPr>
          </a:p>
        </p:txBody>
      </p:sp>
    </p:spTree>
    <p:extLst>
      <p:ext uri="{BB962C8B-B14F-4D97-AF65-F5344CB8AC3E}">
        <p14:creationId xmlns:p14="http://schemas.microsoft.com/office/powerpoint/2010/main" val="42530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1249577"/>
            <a:ext cx="5593207" cy="4688054"/>
          </a:xfrm>
          <a:prstGeom prst="rect">
            <a:avLst/>
          </a:prstGeom>
        </p:spPr>
      </p:pic>
      <p:sp>
        <p:nvSpPr>
          <p:cNvPr id="3" name="TextBox 2"/>
          <p:cNvSpPr txBox="1"/>
          <p:nvPr/>
        </p:nvSpPr>
        <p:spPr>
          <a:xfrm>
            <a:off x="6578600" y="1854666"/>
            <a:ext cx="48260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ockwell" panose="02060603020205020403" pitchFamily="18" charset="0"/>
              </a:rPr>
              <a:t>Reflecting on the testimony we have just read, produce your own artwork in response</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You could draw what happened when the bomb exploded, or you could produce something that reflects your feelings about the bombings.</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Why not focus on a ‘key concept’ written on the board?</a:t>
            </a:r>
            <a:endParaRPr lang="en-GB" sz="2000" dirty="0">
              <a:latin typeface="Rockwell" panose="02060603020205020403" pitchFamily="18" charset="0"/>
            </a:endParaRPr>
          </a:p>
        </p:txBody>
      </p:sp>
      <p:sp>
        <p:nvSpPr>
          <p:cNvPr id="4" name="Rectangle 1"/>
          <p:cNvSpPr txBox="1">
            <a:spLocks noChangeArrowheads="1"/>
          </p:cNvSpPr>
          <p:nvPr/>
        </p:nvSpPr>
        <p:spPr>
          <a:xfrm>
            <a:off x="6435725" y="924150"/>
            <a:ext cx="5111750" cy="650854"/>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Your task</a:t>
            </a:r>
            <a:endParaRPr lang="en-GB" sz="4000" dirty="0">
              <a:solidFill>
                <a:schemeClr val="bg1"/>
              </a:solidFill>
              <a:latin typeface="Rockwell Extra Bold" pitchFamily="18" charset="0"/>
            </a:endParaRPr>
          </a:p>
        </p:txBody>
      </p:sp>
    </p:spTree>
    <p:extLst>
      <p:ext uri="{BB962C8B-B14F-4D97-AF65-F5344CB8AC3E}">
        <p14:creationId xmlns:p14="http://schemas.microsoft.com/office/powerpoint/2010/main" val="268643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95300" y="314550"/>
            <a:ext cx="11445875" cy="1082450"/>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How did your artwork compare to the art of some </a:t>
            </a:r>
            <a:r>
              <a:rPr lang="en-US" sz="4000" dirty="0" err="1">
                <a:solidFill>
                  <a:schemeClr val="bg1"/>
                </a:solidFill>
                <a:latin typeface="Rockwell Extra Bold" pitchFamily="18" charset="0"/>
              </a:rPr>
              <a:t>Hibakusha</a:t>
            </a:r>
            <a:r>
              <a:rPr lang="en-US" sz="4000" dirty="0">
                <a:solidFill>
                  <a:schemeClr val="bg1"/>
                </a:solidFill>
                <a:latin typeface="Rockwell Extra Bold" pitchFamily="18" charset="0"/>
              </a:rPr>
              <a:t>?</a:t>
            </a:r>
            <a:endParaRPr lang="en-GB" sz="4000" dirty="0">
              <a:solidFill>
                <a:schemeClr val="bg1"/>
              </a:solidFill>
              <a:latin typeface="Rockwell Extra Bold"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 y="1697164"/>
            <a:ext cx="3449764" cy="48131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9264" y="1697164"/>
            <a:ext cx="3446269" cy="48131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4598" y="1697164"/>
            <a:ext cx="3635131" cy="4926374"/>
          </a:xfrm>
          <a:prstGeom prst="rect">
            <a:avLst/>
          </a:prstGeom>
        </p:spPr>
      </p:pic>
    </p:spTree>
    <p:extLst>
      <p:ext uri="{BB962C8B-B14F-4D97-AF65-F5344CB8AC3E}">
        <p14:creationId xmlns:p14="http://schemas.microsoft.com/office/powerpoint/2010/main" val="3665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95300" y="314550"/>
            <a:ext cx="11445875" cy="1082450"/>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How did your artwork compare to the art of some </a:t>
            </a:r>
            <a:r>
              <a:rPr lang="en-US" sz="4000" dirty="0" err="1">
                <a:solidFill>
                  <a:schemeClr val="bg1"/>
                </a:solidFill>
                <a:latin typeface="Rockwell Extra Bold" pitchFamily="18" charset="0"/>
              </a:rPr>
              <a:t>Hibakusha</a:t>
            </a:r>
            <a:r>
              <a:rPr lang="en-US" sz="4000" dirty="0">
                <a:solidFill>
                  <a:schemeClr val="bg1"/>
                </a:solidFill>
                <a:latin typeface="Rockwell Extra Bold" pitchFamily="18" charset="0"/>
              </a:rPr>
              <a:t>?</a:t>
            </a:r>
            <a:endParaRPr lang="en-GB" sz="4000" dirty="0">
              <a:solidFill>
                <a:schemeClr val="bg1"/>
              </a:solidFill>
              <a:latin typeface="Rockwell Extra Bold"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8237" y="2074037"/>
            <a:ext cx="5522585" cy="38862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45" y="2074037"/>
            <a:ext cx="5473133" cy="3886264"/>
          </a:xfrm>
          <a:prstGeom prst="rect">
            <a:avLst/>
          </a:prstGeom>
        </p:spPr>
      </p:pic>
    </p:spTree>
    <p:extLst>
      <p:ext uri="{BB962C8B-B14F-4D97-AF65-F5344CB8AC3E}">
        <p14:creationId xmlns:p14="http://schemas.microsoft.com/office/powerpoint/2010/main" val="36758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986" y="177800"/>
            <a:ext cx="7861113" cy="6511032"/>
          </a:xfrm>
          <a:prstGeom prst="rect">
            <a:avLst/>
          </a:prstGeom>
        </p:spPr>
      </p:pic>
      <p:sp>
        <p:nvSpPr>
          <p:cNvPr id="5" name="Rectangle 1"/>
          <p:cNvSpPr>
            <a:spLocks noGrp="1" noChangeArrowheads="1"/>
          </p:cNvSpPr>
          <p:nvPr>
            <p:ph type="title"/>
          </p:nvPr>
        </p:nvSpPr>
        <p:spPr>
          <a:xfrm>
            <a:off x="165100" y="311151"/>
            <a:ext cx="4824412" cy="1885949"/>
          </a:xfrm>
          <a:solidFill>
            <a:schemeClr val="bg1"/>
          </a:solidFill>
          <a:ln>
            <a:solidFill>
              <a:schemeClr val="bg1"/>
            </a:solidFill>
          </a:ln>
        </p:spPr>
        <p:style>
          <a:lnRef idx="1">
            <a:schemeClr val="accent4"/>
          </a:lnRef>
          <a:fillRef idx="3">
            <a:schemeClr val="accent4"/>
          </a:fillRef>
          <a:effectRef idx="2">
            <a:schemeClr val="accent4"/>
          </a:effectRef>
          <a:fontRef idx="minor">
            <a:schemeClr val="lt1"/>
          </a:fontRef>
        </p:style>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dirty="0">
                <a:solidFill>
                  <a:sysClr val="windowText" lastClr="000000"/>
                </a:solidFill>
                <a:latin typeface="Rockwell" panose="02060603020205020403" pitchFamily="18" charset="0"/>
              </a:rPr>
              <a:t>We’re going to read one person’s account of experiencing an atomic bomb exploding.</a:t>
            </a:r>
          </a:p>
        </p:txBody>
      </p:sp>
      <p:sp>
        <p:nvSpPr>
          <p:cNvPr id="6" name="Rectangle 1"/>
          <p:cNvSpPr txBox="1">
            <a:spLocks noChangeArrowheads="1"/>
          </p:cNvSpPr>
          <p:nvPr/>
        </p:nvSpPr>
        <p:spPr>
          <a:xfrm>
            <a:off x="2577306" y="2676525"/>
            <a:ext cx="4824412" cy="1885949"/>
          </a:xfrm>
          <a:prstGeom prst="rect">
            <a:avLst/>
          </a:prstGeom>
          <a:solidFill>
            <a:schemeClr val="bg1"/>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dirty="0">
                <a:solidFill>
                  <a:sysClr val="windowText" lastClr="000000"/>
                </a:solidFill>
                <a:latin typeface="Rockwell" panose="02060603020205020403" pitchFamily="18" charset="0"/>
              </a:rPr>
              <a:t>There will be talk of injury, destruction, and death</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3200" dirty="0">
              <a:solidFill>
                <a:sysClr val="windowText" lastClr="000000"/>
              </a:solidFill>
              <a:latin typeface="Rockwell" panose="02060603020205020403" pitchFamily="18"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200" dirty="0">
                <a:solidFill>
                  <a:sysClr val="windowText" lastClr="000000"/>
                </a:solidFill>
                <a:latin typeface="Rockwell" panose="02060603020205020403" pitchFamily="18" charset="0"/>
              </a:rPr>
              <a:t>You don’t have to join in, and can leave the room if you need to.</a:t>
            </a:r>
            <a:endParaRPr lang="en-GB" sz="3200" dirty="0">
              <a:solidFill>
                <a:sysClr val="windowText" lastClr="000000"/>
              </a:solidFill>
              <a:latin typeface="Rockwell" panose="02060603020205020403" pitchFamily="18" charset="0"/>
            </a:endParaRPr>
          </a:p>
        </p:txBody>
      </p:sp>
      <p:sp>
        <p:nvSpPr>
          <p:cNvPr id="7" name="Rectangle 1"/>
          <p:cNvSpPr txBox="1">
            <a:spLocks noChangeArrowheads="1"/>
          </p:cNvSpPr>
          <p:nvPr/>
        </p:nvSpPr>
        <p:spPr>
          <a:xfrm>
            <a:off x="584200" y="5041900"/>
            <a:ext cx="4165600" cy="1300855"/>
          </a:xfrm>
          <a:prstGeom prst="rect">
            <a:avLst/>
          </a:prstGeom>
          <a:solidFill>
            <a:schemeClr val="bg1"/>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dirty="0">
                <a:solidFill>
                  <a:sysClr val="windowText" lastClr="000000"/>
                </a:solidFill>
                <a:latin typeface="Rockwell" panose="02060603020205020403" pitchFamily="18" charset="0"/>
              </a:rPr>
              <a:t>Would anyone like to begin reading?</a:t>
            </a:r>
          </a:p>
        </p:txBody>
      </p:sp>
    </p:spTree>
    <p:extLst>
      <p:ext uri="{BB962C8B-B14F-4D97-AF65-F5344CB8AC3E}">
        <p14:creationId xmlns:p14="http://schemas.microsoft.com/office/powerpoint/2010/main" val="15909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495300" y="314550"/>
            <a:ext cx="11445875" cy="1082450"/>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How did your artwork compare to the art of some </a:t>
            </a:r>
            <a:r>
              <a:rPr lang="en-US" sz="4000" dirty="0" err="1">
                <a:solidFill>
                  <a:schemeClr val="bg1"/>
                </a:solidFill>
                <a:latin typeface="Rockwell Extra Bold" pitchFamily="18" charset="0"/>
              </a:rPr>
              <a:t>Hibakusha</a:t>
            </a:r>
            <a:r>
              <a:rPr lang="en-US" sz="4000" dirty="0">
                <a:solidFill>
                  <a:schemeClr val="bg1"/>
                </a:solidFill>
                <a:latin typeface="Rockwell Extra Bold" pitchFamily="18" charset="0"/>
              </a:rPr>
              <a:t>?</a:t>
            </a:r>
            <a:endParaRPr lang="en-GB" sz="4000" dirty="0">
              <a:solidFill>
                <a:schemeClr val="bg1"/>
              </a:solidFill>
              <a:latin typeface="Rockwell Extra Bold"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600" y="2414524"/>
            <a:ext cx="4783518" cy="3401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628" y="2414524"/>
            <a:ext cx="4742719" cy="3401200"/>
          </a:xfrm>
          <a:prstGeom prst="rect">
            <a:avLst/>
          </a:prstGeom>
        </p:spPr>
      </p:pic>
    </p:spTree>
    <p:extLst>
      <p:ext uri="{BB962C8B-B14F-4D97-AF65-F5344CB8AC3E}">
        <p14:creationId xmlns:p14="http://schemas.microsoft.com/office/powerpoint/2010/main" val="3709594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1"/>
          <p:cNvSpPr txBox="1">
            <a:spLocks noChangeArrowheads="1"/>
          </p:cNvSpPr>
          <p:nvPr/>
        </p:nvSpPr>
        <p:spPr>
          <a:xfrm>
            <a:off x="2743200" y="2295750"/>
            <a:ext cx="6934200" cy="1082450"/>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Are these artworks political or personal?</a:t>
            </a:r>
            <a:endParaRPr lang="en-GB" sz="4000" dirty="0">
              <a:solidFill>
                <a:schemeClr val="bg1"/>
              </a:solidFill>
              <a:latin typeface="Rockwell Extra Bold" pitchFamily="18" charset="0"/>
            </a:endParaRPr>
          </a:p>
        </p:txBody>
      </p:sp>
    </p:spTree>
    <p:extLst>
      <p:ext uri="{BB962C8B-B14F-4D97-AF65-F5344CB8AC3E}">
        <p14:creationId xmlns:p14="http://schemas.microsoft.com/office/powerpoint/2010/main" val="1254246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571625"/>
            <a:ext cx="10515600" cy="4351338"/>
          </a:xfrm>
        </p:spPr>
        <p:txBody>
          <a:bodyPr/>
          <a:lstStyle/>
          <a:p>
            <a:pPr marL="0" indent="0">
              <a:buNone/>
            </a:pPr>
            <a:r>
              <a:rPr lang="en-US" sz="3600" dirty="0">
                <a:latin typeface="Rockwell" panose="02060603020205020403" pitchFamily="18" charset="0"/>
              </a:rPr>
              <a:t>The Hiroshima Panels</a:t>
            </a:r>
          </a:p>
          <a:p>
            <a:r>
              <a:rPr lang="en-US" dirty="0">
                <a:latin typeface="Rockwell" panose="02060603020205020403" pitchFamily="18" charset="0"/>
              </a:rPr>
              <a:t>15 painted folding-panels made between 1950 and 1982, by </a:t>
            </a:r>
            <a:r>
              <a:rPr lang="en-US" dirty="0" err="1">
                <a:latin typeface="Rockwell" panose="02060603020205020403" pitchFamily="18" charset="0"/>
              </a:rPr>
              <a:t>Iri</a:t>
            </a:r>
            <a:r>
              <a:rPr lang="en-US" dirty="0">
                <a:latin typeface="Rockwell" panose="02060603020205020403" pitchFamily="18" charset="0"/>
              </a:rPr>
              <a:t> and </a:t>
            </a:r>
            <a:r>
              <a:rPr lang="en-US" dirty="0" err="1">
                <a:latin typeface="Rockwell" panose="02060603020205020403" pitchFamily="18" charset="0"/>
              </a:rPr>
              <a:t>Toshi</a:t>
            </a:r>
            <a:r>
              <a:rPr lang="en-US" dirty="0">
                <a:latin typeface="Rockwell" panose="02060603020205020403" pitchFamily="18" charset="0"/>
              </a:rPr>
              <a:t> </a:t>
            </a:r>
            <a:r>
              <a:rPr lang="en-US" dirty="0" err="1">
                <a:latin typeface="Rockwell" panose="02060603020205020403" pitchFamily="18" charset="0"/>
              </a:rPr>
              <a:t>Maruki</a:t>
            </a:r>
            <a:r>
              <a:rPr lang="en-US" dirty="0">
                <a:latin typeface="Rockwell" panose="02060603020205020403" pitchFamily="18" charset="0"/>
              </a:rPr>
              <a:t>.</a:t>
            </a:r>
          </a:p>
        </p:txBody>
      </p:sp>
      <p:pic>
        <p:nvPicPr>
          <p:cNvPr id="1026" name="Picture 2" descr="https://hibakushastories.org/wp-content/uploads/2016/11/Hiroshima-Panels-11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4032"/>
            <a:ext cx="12192000" cy="2943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3384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1"/>
          <p:cNvSpPr txBox="1">
            <a:spLocks noChangeArrowheads="1"/>
          </p:cNvSpPr>
          <p:nvPr/>
        </p:nvSpPr>
        <p:spPr>
          <a:xfrm>
            <a:off x="2743200" y="2295750"/>
            <a:ext cx="6934200" cy="1082450"/>
          </a:xfrm>
          <a:prstGeom prst="rect">
            <a:avLst/>
          </a:prstGeom>
          <a:solidFill>
            <a:srgbClr val="0070C0"/>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000" dirty="0">
                <a:solidFill>
                  <a:schemeClr val="bg1"/>
                </a:solidFill>
                <a:latin typeface="Rockwell Extra Bold" pitchFamily="18" charset="0"/>
              </a:rPr>
              <a:t>What do you think?</a:t>
            </a:r>
            <a:endParaRPr lang="en-GB" sz="4000" dirty="0">
              <a:solidFill>
                <a:schemeClr val="bg1"/>
              </a:solidFill>
              <a:latin typeface="Rockwell Extra Bold" pitchFamily="18" charset="0"/>
            </a:endParaRPr>
          </a:p>
        </p:txBody>
      </p:sp>
    </p:spTree>
    <p:extLst>
      <p:ext uri="{BB962C8B-B14F-4D97-AF65-F5344CB8AC3E}">
        <p14:creationId xmlns:p14="http://schemas.microsoft.com/office/powerpoint/2010/main" val="1495065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CFF">
            <a:alpha val="40000"/>
          </a:srgbClr>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631950" y="115888"/>
            <a:ext cx="8578850" cy="1314450"/>
          </a:xfrm>
        </p:spPr>
        <p:style>
          <a:lnRef idx="1">
            <a:schemeClr val="accent4"/>
          </a:lnRef>
          <a:fillRef idx="3">
            <a:schemeClr val="accent4"/>
          </a:fillRef>
          <a:effectRef idx="2">
            <a:schemeClr val="accent4"/>
          </a:effectRef>
          <a:fontRef idx="minor">
            <a:schemeClr val="lt1"/>
          </a:fontRef>
        </p:style>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for</a:t>
            </a:r>
            <a:r>
              <a:rPr lang="en-GB" sz="4000" dirty="0">
                <a:latin typeface="Rockwell Extra Bold" pitchFamily="18" charset="0"/>
              </a:rPr>
              <a:t> the atomic bombings?</a:t>
            </a:r>
          </a:p>
        </p:txBody>
      </p:sp>
      <p:sp>
        <p:nvSpPr>
          <p:cNvPr id="22530" name="Rectangle 2"/>
          <p:cNvSpPr>
            <a:spLocks noGrp="1" noChangeArrowheads="1"/>
          </p:cNvSpPr>
          <p:nvPr>
            <p:ph type="body" idx="1"/>
          </p:nvPr>
        </p:nvSpPr>
        <p:spPr>
          <a:xfrm>
            <a:off x="1631950" y="1556792"/>
            <a:ext cx="4324350" cy="5229200"/>
          </a:xfrm>
          <a:solidFill>
            <a:srgbClr val="BF7FFF">
              <a:alpha val="50195"/>
            </a:srgb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Saved lives: ended the war ASAP, saving lives overall by avoiding a land invasion</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Revenge for Japan’s attack on Pearl Harbour, and for the torture of American prisoners by Japanese soldiers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Once the bomb was developed, it was always going to be used </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pic>
        <p:nvPicPr>
          <p:cNvPr id="1198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773238"/>
            <a:ext cx="4500562"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TextBox 6"/>
          <p:cNvSpPr txBox="1">
            <a:spLocks noChangeArrowheads="1"/>
          </p:cNvSpPr>
          <p:nvPr/>
        </p:nvSpPr>
        <p:spPr bwMode="auto">
          <a:xfrm>
            <a:off x="9339263" y="5387976"/>
            <a:ext cx="129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GB" altLang="en-US" sz="900">
                <a:solidFill>
                  <a:prstClr val="black"/>
                </a:solidFill>
                <a:latin typeface="Arial" pitchFamily="34" charset="0"/>
                <a:cs typeface="Arial" pitchFamily="34" charset="0"/>
              </a:rPr>
              <a:t>US National Archives</a:t>
            </a:r>
          </a:p>
        </p:txBody>
      </p:sp>
    </p:spTree>
    <p:extLst>
      <p:ext uri="{BB962C8B-B14F-4D97-AF65-F5344CB8AC3E}">
        <p14:creationId xmlns:p14="http://schemas.microsoft.com/office/powerpoint/2010/main" val="10817067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CFF">
            <a:alpha val="40000"/>
          </a:srgbClr>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524000" y="98425"/>
            <a:ext cx="96139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against</a:t>
            </a:r>
            <a:r>
              <a:rPr lang="en-GB" sz="4000" dirty="0">
                <a:latin typeface="Rockwell Extra Bold" pitchFamily="18" charset="0"/>
              </a:rPr>
              <a:t> the atomic bombings?</a:t>
            </a:r>
          </a:p>
        </p:txBody>
      </p:sp>
      <p:sp>
        <p:nvSpPr>
          <p:cNvPr id="22530" name="Rectangle 2"/>
          <p:cNvSpPr>
            <a:spLocks noGrp="1" noChangeArrowheads="1"/>
          </p:cNvSpPr>
          <p:nvPr>
            <p:ph type="body" idx="1"/>
          </p:nvPr>
        </p:nvSpPr>
        <p:spPr>
          <a:xfrm>
            <a:off x="1919288" y="1628776"/>
            <a:ext cx="8280400" cy="3816449"/>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185,000-600,000 people - mostly civilians</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knew that some of the Japanese government wanted to surrender</a:t>
            </a: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world (and especially the Soviet Union) about how powerful America was</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spTree>
    <p:extLst>
      <p:ext uri="{BB962C8B-B14F-4D97-AF65-F5344CB8AC3E}">
        <p14:creationId xmlns:p14="http://schemas.microsoft.com/office/powerpoint/2010/main" val="19904366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1919288" y="184151"/>
            <a:ext cx="8990012" cy="790575"/>
          </a:xfrm>
          <a:solidFill>
            <a:schemeClr val="bg1"/>
          </a:solidFill>
          <a:ln>
            <a:solidFill>
              <a:schemeClr val="bg1"/>
            </a:solidFill>
          </a:ln>
        </p:spPr>
        <p:style>
          <a:lnRef idx="1">
            <a:schemeClr val="accent4"/>
          </a:lnRef>
          <a:fillRef idx="3">
            <a:schemeClr val="accent4"/>
          </a:fillRef>
          <a:effectRef idx="2">
            <a:schemeClr val="accent4"/>
          </a:effectRef>
          <a:fontRef idx="minor">
            <a:schemeClr val="lt1"/>
          </a:fontRef>
        </p:style>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solidFill>
                  <a:sysClr val="windowText" lastClr="000000"/>
                </a:solidFill>
                <a:latin typeface="Rockwell Extra Bold" pitchFamily="18" charset="0"/>
              </a:rPr>
              <a:t>What we’ve done :</a:t>
            </a:r>
          </a:p>
        </p:txBody>
      </p:sp>
      <p:sp>
        <p:nvSpPr>
          <p:cNvPr id="5" name="TextBox 4"/>
          <p:cNvSpPr txBox="1"/>
          <p:nvPr/>
        </p:nvSpPr>
        <p:spPr>
          <a:xfrm>
            <a:off x="1587500" y="1231900"/>
            <a:ext cx="96266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ockwell" panose="02060603020205020403" pitchFamily="18" charset="0"/>
              </a:rPr>
              <a:t>Learnt about the bombings of Hiroshima and Nagasaki, and their effects</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Made artwork based on an eye-witness account of the bombing</a:t>
            </a:r>
          </a:p>
          <a:p>
            <a:pPr marL="285750" indent="-285750">
              <a:buFont typeface="Arial" panose="020B0604020202020204" pitchFamily="34" charset="0"/>
              <a:buChar char="•"/>
            </a:pPr>
            <a:endParaRPr lang="en-US" sz="2000" dirty="0">
              <a:latin typeface="Rockwell" panose="02060603020205020403" pitchFamily="18" charset="0"/>
            </a:endParaRPr>
          </a:p>
          <a:p>
            <a:pPr marL="285750" indent="-285750">
              <a:buFont typeface="Arial" panose="020B0604020202020204" pitchFamily="34" charset="0"/>
              <a:buChar char="•"/>
            </a:pPr>
            <a:r>
              <a:rPr lang="en-US" sz="2000" dirty="0">
                <a:latin typeface="Rockwell" panose="02060603020205020403" pitchFamily="18" charset="0"/>
              </a:rPr>
              <a:t>Compared our artwork with art by </a:t>
            </a:r>
            <a:r>
              <a:rPr lang="en-US" sz="2000" dirty="0" err="1">
                <a:latin typeface="Rockwell" panose="02060603020205020403" pitchFamily="18" charset="0"/>
              </a:rPr>
              <a:t>Hibakusha</a:t>
            </a:r>
            <a:endParaRPr lang="en-GB" sz="2000" dirty="0">
              <a:latin typeface="Rockwell" panose="02060603020205020403"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586" y="2978951"/>
            <a:ext cx="4691296" cy="3879049"/>
          </a:xfrm>
          <a:prstGeom prst="rect">
            <a:avLst/>
          </a:prstGeom>
        </p:spPr>
      </p:pic>
    </p:spTree>
    <p:extLst>
      <p:ext uri="{BB962C8B-B14F-4D97-AF65-F5344CB8AC3E}">
        <p14:creationId xmlns:p14="http://schemas.microsoft.com/office/powerpoint/2010/main" val="2552839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700" y="-184725"/>
            <a:ext cx="10617200" cy="7376110"/>
          </a:xfrm>
          <a:prstGeom prst="rect">
            <a:avLst/>
          </a:prstGeom>
        </p:spPr>
      </p:pic>
      <p:sp>
        <p:nvSpPr>
          <p:cNvPr id="5" name="Title 1"/>
          <p:cNvSpPr txBox="1">
            <a:spLocks/>
          </p:cNvSpPr>
          <p:nvPr/>
        </p:nvSpPr>
        <p:spPr>
          <a:xfrm>
            <a:off x="1427842" y="5537200"/>
            <a:ext cx="10764157" cy="1320800"/>
          </a:xfrm>
          <a:prstGeom prst="rect">
            <a:avLst/>
          </a:prstGeom>
          <a:solidFill>
            <a:schemeClr val="bg1"/>
          </a:solidFill>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2800" b="1">
                <a:solidFill>
                  <a:sysClr val="windowText" lastClr="000000"/>
                </a:solidFill>
                <a:latin typeface="Rockwell" pitchFamily="18" charset="0"/>
              </a:rPr>
              <a:t>Any Questions?</a:t>
            </a:r>
            <a:endParaRPr lang="en-GB" sz="2800" b="1" dirty="0">
              <a:solidFill>
                <a:sysClr val="windowText" lastClr="000000"/>
              </a:solidFill>
              <a:latin typeface="Calibri" pitchFamily="34"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733052"/>
            <a:ext cx="1574800" cy="2124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719614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407987" y="719137"/>
            <a:ext cx="4848225" cy="3667125"/>
          </a:xfrm>
          <a:prstGeom prst="rect">
            <a:avLst/>
          </a:prstGeom>
        </p:spPr>
      </p:pic>
      <p:sp>
        <p:nvSpPr>
          <p:cNvPr id="5" name="TextBox 4"/>
          <p:cNvSpPr txBox="1"/>
          <p:nvPr/>
        </p:nvSpPr>
        <p:spPr>
          <a:xfrm>
            <a:off x="407987" y="4521199"/>
            <a:ext cx="5029200" cy="923330"/>
          </a:xfrm>
          <a:prstGeom prst="rect">
            <a:avLst/>
          </a:prstGeom>
          <a:noFill/>
        </p:spPr>
        <p:txBody>
          <a:bodyPr wrap="square" rtlCol="0">
            <a:spAutoFit/>
          </a:bodyPr>
          <a:lstStyle/>
          <a:p>
            <a:r>
              <a:rPr lang="en-US" dirty="0"/>
              <a:t>Akihiro Takahashi witnessed the bombing of Hiroshima in 1945. This picture was taken before the bomb fell.</a:t>
            </a:r>
            <a:endParaRPr lang="en-GB" dirty="0"/>
          </a:p>
        </p:txBody>
      </p:sp>
      <p:sp>
        <p:nvSpPr>
          <p:cNvPr id="7" name="Content Placeholder 6"/>
          <p:cNvSpPr>
            <a:spLocks noGrp="1"/>
          </p:cNvSpPr>
          <p:nvPr>
            <p:ph idx="1"/>
          </p:nvPr>
        </p:nvSpPr>
        <p:spPr/>
        <p:txBody>
          <a:bodyPr/>
          <a:lstStyle/>
          <a:p>
            <a:endParaRPr lang="en-GB"/>
          </a:p>
        </p:txBody>
      </p:sp>
      <p:sp>
        <p:nvSpPr>
          <p:cNvPr id="8" name="Rectangle 1"/>
          <p:cNvSpPr txBox="1">
            <a:spLocks noChangeArrowheads="1"/>
          </p:cNvSpPr>
          <p:nvPr/>
        </p:nvSpPr>
        <p:spPr>
          <a:xfrm>
            <a:off x="5470525" y="1445914"/>
            <a:ext cx="6313488" cy="3500438"/>
          </a:xfrm>
          <a:prstGeom prst="rect">
            <a:avLst/>
          </a:prstGeom>
          <a:solidFill>
            <a:schemeClr val="bg1"/>
          </a:solidFill>
          <a:ln w="6350" cap="flat" cmpd="sng" algn="ctr">
            <a:solidFill>
              <a:schemeClr val="bg1"/>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9600" b="0" i="0" u="none" strike="noStrike" baseline="0" dirty="0">
                <a:solidFill>
                  <a:srgbClr val="21002E"/>
                </a:solidFill>
                <a:latin typeface="Rockwell" panose="02060603020205020403" pitchFamily="18" charset="0"/>
              </a:rPr>
              <a:t>O</a:t>
            </a:r>
            <a:r>
              <a:rPr lang="en-US" sz="3200" b="0" i="0" u="none" strike="noStrike" baseline="0" dirty="0">
                <a:solidFill>
                  <a:srgbClr val="21002E"/>
                </a:solidFill>
                <a:latin typeface="Rockwell" panose="02060603020205020403" pitchFamily="18" charset="0"/>
              </a:rPr>
              <a:t>n August 6th, 1945 </a:t>
            </a:r>
            <a:r>
              <a:rPr lang="en-US" sz="3200" b="0" i="0" u="none" strike="noStrike" baseline="0" dirty="0">
                <a:solidFill>
                  <a:srgbClr val="000000"/>
                </a:solidFill>
                <a:latin typeface="Rockwell" panose="02060603020205020403" pitchFamily="18" charset="0"/>
              </a:rPr>
              <a:t>at 8.15 am, the world's first atomic bomb exploded over Hiroshima. I was 14</a:t>
            </a:r>
            <a:r>
              <a:rPr lang="en-US" sz="3200" b="0" i="0" u="none" strike="noStrike" dirty="0">
                <a:solidFill>
                  <a:srgbClr val="000000"/>
                </a:solidFill>
                <a:latin typeface="Rockwell" panose="02060603020205020403" pitchFamily="18" charset="0"/>
              </a:rPr>
              <a:t> </a:t>
            </a:r>
            <a:r>
              <a:rPr lang="en-US" sz="3200" b="0" i="0" u="none" strike="noStrike" baseline="0" dirty="0">
                <a:solidFill>
                  <a:srgbClr val="000000"/>
                </a:solidFill>
                <a:latin typeface="Rockwell" panose="02060603020205020403" pitchFamily="18" charset="0"/>
              </a:rPr>
              <a:t>years old then. I was in a</a:t>
            </a:r>
            <a:r>
              <a:rPr lang="en-US" sz="3200" b="0" i="0" u="none" strike="noStrike" dirty="0">
                <a:solidFill>
                  <a:srgbClr val="000000"/>
                </a:solidFill>
                <a:latin typeface="Rockwell" panose="02060603020205020403" pitchFamily="18" charset="0"/>
              </a:rPr>
              <a:t> </a:t>
            </a:r>
            <a:r>
              <a:rPr lang="en-US" sz="3200" b="0" i="0" u="none" strike="noStrike" baseline="0" dirty="0">
                <a:solidFill>
                  <a:srgbClr val="000000"/>
                </a:solidFill>
                <a:latin typeface="Rockwell" panose="02060603020205020403" pitchFamily="18" charset="0"/>
              </a:rPr>
              <a:t>playground about 1.4 kilometers away from the hypocenter when the</a:t>
            </a:r>
            <a:r>
              <a:rPr lang="en-US" sz="3200" b="0" i="0" u="none" strike="noStrike" dirty="0">
                <a:solidFill>
                  <a:srgbClr val="000000"/>
                </a:solidFill>
                <a:latin typeface="Rockwell" panose="02060603020205020403" pitchFamily="18" charset="0"/>
              </a:rPr>
              <a:t> </a:t>
            </a:r>
            <a:r>
              <a:rPr lang="en-GB" sz="3200" b="0" i="0" u="none" strike="noStrike" baseline="0" dirty="0">
                <a:solidFill>
                  <a:srgbClr val="000000"/>
                </a:solidFill>
                <a:latin typeface="Rockwell" panose="02060603020205020403" pitchFamily="18" charset="0"/>
              </a:rPr>
              <a:t>bomb exploded…</a:t>
            </a:r>
            <a:endParaRPr lang="en-GB" sz="3200" dirty="0">
              <a:solidFill>
                <a:sysClr val="windowText" lastClr="000000"/>
              </a:solidFill>
              <a:latin typeface="Rockwell" panose="02060603020205020403" pitchFamily="18" charset="0"/>
            </a:endParaRPr>
          </a:p>
        </p:txBody>
      </p:sp>
    </p:spTree>
    <p:extLst>
      <p:ext uri="{BB962C8B-B14F-4D97-AF65-F5344CB8AC3E}">
        <p14:creationId xmlns:p14="http://schemas.microsoft.com/office/powerpoint/2010/main" val="22343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8700" y="154449"/>
            <a:ext cx="7581900" cy="6321852"/>
          </a:xfrm>
          <a:prstGeom prst="rect">
            <a:avLst/>
          </a:prstGeom>
        </p:spPr>
      </p:pic>
    </p:spTree>
    <p:extLst>
      <p:ext uri="{BB962C8B-B14F-4D97-AF65-F5344CB8AC3E}">
        <p14:creationId xmlns:p14="http://schemas.microsoft.com/office/powerpoint/2010/main" val="4211714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0" y="382876"/>
            <a:ext cx="6946900" cy="5800961"/>
          </a:xfrm>
          <a:prstGeom prst="rect">
            <a:avLst/>
          </a:prstGeom>
        </p:spPr>
      </p:pic>
    </p:spTree>
    <p:extLst>
      <p:ext uri="{BB962C8B-B14F-4D97-AF65-F5344CB8AC3E}">
        <p14:creationId xmlns:p14="http://schemas.microsoft.com/office/powerpoint/2010/main" val="8941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000" y="258519"/>
            <a:ext cx="7453032" cy="6218481"/>
          </a:xfrm>
          <a:prstGeom prst="rect">
            <a:avLst/>
          </a:prstGeom>
        </p:spPr>
      </p:pic>
    </p:spTree>
    <p:extLst>
      <p:ext uri="{BB962C8B-B14F-4D97-AF65-F5344CB8AC3E}">
        <p14:creationId xmlns:p14="http://schemas.microsoft.com/office/powerpoint/2010/main" val="129094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600" y="1280399"/>
            <a:ext cx="5019158" cy="418060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600" y="1280399"/>
            <a:ext cx="5019158" cy="4186722"/>
          </a:xfrm>
          <a:prstGeom prst="rect">
            <a:avLst/>
          </a:prstGeom>
        </p:spPr>
      </p:pic>
    </p:spTree>
    <p:extLst>
      <p:ext uri="{BB962C8B-B14F-4D97-AF65-F5344CB8AC3E}">
        <p14:creationId xmlns:p14="http://schemas.microsoft.com/office/powerpoint/2010/main" val="220680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097" y="323850"/>
            <a:ext cx="7224940" cy="6013450"/>
          </a:xfrm>
          <a:prstGeom prst="rect">
            <a:avLst/>
          </a:prstGeom>
        </p:spPr>
      </p:pic>
    </p:spTree>
    <p:extLst>
      <p:ext uri="{BB962C8B-B14F-4D97-AF65-F5344CB8AC3E}">
        <p14:creationId xmlns:p14="http://schemas.microsoft.com/office/powerpoint/2010/main" val="4026919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1299</Words>
  <Application>Microsoft Macintosh PowerPoint</Application>
  <PresentationFormat>Widescreen</PresentationFormat>
  <Paragraphs>140</Paragraphs>
  <Slides>37</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ＭＳ Ｐゴシック</vt:lpstr>
      <vt:lpstr>Arial</vt:lpstr>
      <vt:lpstr>Calibri</vt:lpstr>
      <vt:lpstr>Calibri Light</vt:lpstr>
      <vt:lpstr>Frutiger 45 Light</vt:lpstr>
      <vt:lpstr>Lato</vt:lpstr>
      <vt:lpstr>Linux Libertine</vt:lpstr>
      <vt:lpstr>Noto Sans CJK SC Regular</vt:lpstr>
      <vt:lpstr>PingFang SC</vt:lpstr>
      <vt:lpstr>Rockwell</vt:lpstr>
      <vt:lpstr>Rockwell Extra Bold</vt:lpstr>
      <vt:lpstr>Times New Roman</vt:lpstr>
      <vt:lpstr>Wingdings</vt:lpstr>
      <vt:lpstr>Office Theme</vt:lpstr>
      <vt:lpstr>2_Office Theme</vt:lpstr>
      <vt:lpstr>PowerPoint Presentation</vt:lpstr>
      <vt:lpstr>What we’ll do in this workshop:</vt:lpstr>
      <vt:lpstr>We’re going to read one person’s account of experiencing an atomic bomb exploding.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 the 9 countries that have nuclear weapons</vt:lpstr>
      <vt:lpstr>Name the 9 countries that have nuclear weapons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arguments for the atomic bombings?</vt:lpstr>
      <vt:lpstr>What are the arguments against the atomic bombings?</vt:lpstr>
      <vt:lpstr>What we’ve done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Peace Education</dc:creator>
  <cp:lastModifiedBy>NAS OneDrive</cp:lastModifiedBy>
  <cp:revision>12</cp:revision>
  <dcterms:created xsi:type="dcterms:W3CDTF">2019-11-08T15:10:32Z</dcterms:created>
  <dcterms:modified xsi:type="dcterms:W3CDTF">2024-08-07T14:47:16Z</dcterms:modified>
</cp:coreProperties>
</file>