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17" r:id="rId3"/>
    <p:sldMasterId id="2147483732" r:id="rId4"/>
    <p:sldMasterId id="2147483745" r:id="rId5"/>
    <p:sldMasterId id="2147483776" r:id="rId6"/>
    <p:sldMasterId id="2147483804" r:id="rId7"/>
    <p:sldMasterId id="2147483820" r:id="rId8"/>
    <p:sldMasterId id="2147483833" r:id="rId9"/>
  </p:sldMasterIdLst>
  <p:notesMasterIdLst>
    <p:notesMasterId r:id="rId47"/>
  </p:notesMasterIdLst>
  <p:sldIdLst>
    <p:sldId id="273" r:id="rId10"/>
    <p:sldId id="297" r:id="rId11"/>
    <p:sldId id="354" r:id="rId12"/>
    <p:sldId id="362" r:id="rId13"/>
    <p:sldId id="385" r:id="rId14"/>
    <p:sldId id="301" r:id="rId15"/>
    <p:sldId id="302" r:id="rId16"/>
    <p:sldId id="334" r:id="rId17"/>
    <p:sldId id="335" r:id="rId18"/>
    <p:sldId id="336" r:id="rId19"/>
    <p:sldId id="309" r:id="rId20"/>
    <p:sldId id="310" r:id="rId21"/>
    <p:sldId id="311" r:id="rId22"/>
    <p:sldId id="337" r:id="rId23"/>
    <p:sldId id="313" r:id="rId24"/>
    <p:sldId id="367" r:id="rId25"/>
    <p:sldId id="339" r:id="rId26"/>
    <p:sldId id="338" r:id="rId27"/>
    <p:sldId id="317" r:id="rId28"/>
    <p:sldId id="345" r:id="rId29"/>
    <p:sldId id="341" r:id="rId30"/>
    <p:sldId id="346" r:id="rId31"/>
    <p:sldId id="344" r:id="rId32"/>
    <p:sldId id="330" r:id="rId33"/>
    <p:sldId id="262" r:id="rId34"/>
    <p:sldId id="263" r:id="rId35"/>
    <p:sldId id="265" r:id="rId36"/>
    <p:sldId id="291" r:id="rId37"/>
    <p:sldId id="292" r:id="rId38"/>
    <p:sldId id="293" r:id="rId39"/>
    <p:sldId id="295" r:id="rId40"/>
    <p:sldId id="296" r:id="rId41"/>
    <p:sldId id="322" r:id="rId42"/>
    <p:sldId id="269" r:id="rId43"/>
    <p:sldId id="270" r:id="rId44"/>
    <p:sldId id="271" r:id="rId45"/>
    <p:sldId id="272"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77606" autoAdjust="0"/>
  </p:normalViewPr>
  <p:slideViewPr>
    <p:cSldViewPr>
      <p:cViewPr varScale="1">
        <p:scale>
          <a:sx n="94" d="100"/>
          <a:sy n="94" d="100"/>
        </p:scale>
        <p:origin x="1624" y="192"/>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A0EA14-C239-4E26-A199-2B104B65C0E1}" type="datetimeFigureOut">
              <a:rPr lang="en-GB" smtClean="0"/>
              <a:pPr/>
              <a:t>07/08/2024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5F9F147-856F-4C6F-ACD3-0386204E7E6F}" type="slidenum">
              <a:rPr lang="en-GB" smtClean="0"/>
              <a:pPr/>
              <a:t>‹#›</a:t>
            </a:fld>
            <a:endParaRPr lang="en-GB"/>
          </a:p>
        </p:txBody>
      </p:sp>
    </p:spTree>
    <p:extLst>
      <p:ext uri="{BB962C8B-B14F-4D97-AF65-F5344CB8AC3E}">
        <p14:creationId xmlns:p14="http://schemas.microsoft.com/office/powerpoint/2010/main" val="900208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3FBFA4D-F4DB-4DB3-A0DF-A149A0134EEF}" type="slidenum">
              <a:rPr lang="en-GB" altLang="en-US" smtClean="0"/>
              <a:pPr/>
              <a:t>1</a:t>
            </a:fld>
            <a:endParaRPr lang="en-GB" altLang="en-US"/>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a:t>
            </a:r>
            <a:r>
              <a:rPr lang="en-US" altLang="en-US" b="1" dirty="0">
                <a:latin typeface="Arial" panose="020B0604020202020204" pitchFamily="34" charset="0"/>
              </a:rPr>
              <a:t>CITIZENSHIP TEACHERS: </a:t>
            </a:r>
            <a:r>
              <a:rPr lang="en-US" altLang="en-US" dirty="0">
                <a:latin typeface="Arial" panose="020B0604020202020204" pitchFamily="34" charset="0"/>
              </a:rPr>
              <a:t>Please note: We have created a collection of additional Citizenship classroom (and homework) activities and resources to extend and enrich the Citizenship content of the Truman On Trial lessons (including this one). To browse and download the materials, go to </a:t>
            </a:r>
            <a:r>
              <a:rPr lang="en-US" altLang="en-US" b="1" dirty="0">
                <a:latin typeface="Arial" panose="020B0604020202020204" pitchFamily="34" charset="0"/>
              </a:rPr>
              <a:t>https://cnduk.org/education/truman-cit  </a:t>
            </a:r>
            <a:r>
              <a:rPr lang="en-GB" altLang="en-US" dirty="0">
                <a:latin typeface="Arial" panose="020B0604020202020204" pitchFamily="34" charset="0"/>
              </a:rPr>
              <a:t>Where applicable, we have added advice and guidance on the additional activities and resources, in some of the slides notes in this PowerPoint.]</a:t>
            </a:r>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035113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TextEdit="1"/>
          </p:cNvSpPr>
          <p:nvPr>
            <p:ph type="sldImg"/>
          </p:nvPr>
        </p:nvSpPr>
        <p:spPr>
          <a:xfrm>
            <a:off x="1371600" y="1143000"/>
            <a:ext cx="4114800" cy="3086100"/>
          </a:xfrm>
          <a:ln/>
        </p:spPr>
      </p:sp>
      <p:sp>
        <p:nvSpPr>
          <p:cNvPr id="19459"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latin typeface="Arial" panose="020B0604020202020204" pitchFamily="34" charset="0"/>
              </a:rPr>
              <a:t>Does anyone know what the</a:t>
            </a:r>
            <a:r>
              <a:rPr lang="en-US" altLang="en-US" baseline="0" dirty="0">
                <a:latin typeface="Arial" panose="020B0604020202020204" pitchFamily="34" charset="0"/>
              </a:rPr>
              <a:t> bomb dropped on Hiroshima </a:t>
            </a:r>
            <a:r>
              <a:rPr lang="en-US" altLang="en-US" dirty="0">
                <a:latin typeface="Arial" panose="020B0604020202020204" pitchFamily="34" charset="0"/>
              </a:rPr>
              <a:t>was called? [Little Boy]</a:t>
            </a:r>
          </a:p>
          <a:p>
            <a:endParaRPr lang="en-US" altLang="en-US" dirty="0">
              <a:latin typeface="Arial" panose="020B0604020202020204" pitchFamily="34" charset="0"/>
            </a:endParaRPr>
          </a:p>
          <a:p>
            <a:r>
              <a:rPr lang="en-US" altLang="en-US" dirty="0">
                <a:latin typeface="Arial" panose="020B0604020202020204" pitchFamily="34" charset="0"/>
              </a:rPr>
              <a:t>As Hiroshima is very flat, there were no natural obstacles (like hills) to contain the explosion.</a:t>
            </a:r>
            <a:r>
              <a:rPr lang="en-US" altLang="en-US" baseline="0" dirty="0">
                <a:latin typeface="Arial" panose="020B0604020202020204" pitchFamily="34" charset="0"/>
              </a:rPr>
              <a:t> I</a:t>
            </a:r>
            <a:r>
              <a:rPr lang="en-US" altLang="en-US" dirty="0">
                <a:latin typeface="Arial" panose="020B0604020202020204" pitchFamily="34" charset="0"/>
              </a:rPr>
              <a:t>t destroyed a huge proportion of the city. </a:t>
            </a:r>
          </a:p>
          <a:p>
            <a:endParaRPr lang="en-US" altLang="en-US" dirty="0">
              <a:latin typeface="Arial" panose="020B0604020202020204" pitchFamily="34" charset="0"/>
            </a:endParaRPr>
          </a:p>
        </p:txBody>
      </p:sp>
    </p:spTree>
    <p:extLst>
      <p:ext uri="{BB962C8B-B14F-4D97-AF65-F5344CB8AC3E}">
        <p14:creationId xmlns:p14="http://schemas.microsoft.com/office/powerpoint/2010/main" val="4291696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TextEdit="1"/>
          </p:cNvSpPr>
          <p:nvPr>
            <p:ph type="sldImg"/>
          </p:nvPr>
        </p:nvSpPr>
        <p:spPr>
          <a:xfrm>
            <a:off x="1371600" y="1143000"/>
            <a:ext cx="4114800" cy="3086100"/>
          </a:xfrm>
          <a:ln/>
        </p:spPr>
      </p:sp>
      <p:sp>
        <p:nvSpPr>
          <p:cNvPr id="21507" name="Rectangle 3"/>
          <p:cNvSpPr>
            <a:spLocks noGrp="1"/>
          </p:cNvSpPr>
          <p:nvPr>
            <p:ph type="body" idx="1"/>
          </p:nvPr>
        </p:nvSpPr>
        <p:spPr>
          <a:xfrm>
            <a:off x="1128713" y="4416425"/>
            <a:ext cx="4841875" cy="41830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latin typeface="Arial" panose="020B0604020202020204" pitchFamily="34" charset="0"/>
                <a:cs typeface="Arial" panose="020B0604020202020204" pitchFamily="34" charset="0"/>
              </a:rPr>
              <a:t>The photo on the right was taken after the bomb exploded. How can you tell it’s the same place? </a:t>
            </a:r>
            <a:r>
              <a:rPr lang="en-US" altLang="en-US" dirty="0">
                <a:latin typeface="Arial" panose="020B0604020202020204" pitchFamily="34" charset="0"/>
              </a:rPr>
              <a:t>[</a:t>
            </a:r>
            <a:r>
              <a:rPr lang="en-GB" altLang="en-US" dirty="0">
                <a:latin typeface="Arial" panose="020B0604020202020204" pitchFamily="34" charset="0"/>
              </a:rPr>
              <a:t>T</a:t>
            </a:r>
            <a:r>
              <a:rPr lang="en-GB" altLang="en-US" dirty="0">
                <a:latin typeface="Arial" panose="020B0604020202020204" pitchFamily="34" charset="0"/>
                <a:cs typeface="Arial" panose="020B0604020202020204" pitchFamily="34" charset="0"/>
              </a:rPr>
              <a:t>he river, plus a few faint outlines of streets and buildings]</a:t>
            </a:r>
            <a:br>
              <a:rPr lang="en-GB" altLang="en-US" dirty="0">
                <a:latin typeface="Arial" panose="020B0604020202020204" pitchFamily="34" charset="0"/>
                <a:cs typeface="Arial" panose="020B0604020202020204" pitchFamily="34" charset="0"/>
              </a:rPr>
            </a:br>
            <a:br>
              <a:rPr lang="en-GB" altLang="en-US" dirty="0">
                <a:latin typeface="Arial" panose="020B0604020202020204" pitchFamily="34" charset="0"/>
                <a:cs typeface="Arial" panose="020B0604020202020204" pitchFamily="34" charset="0"/>
              </a:rPr>
            </a:br>
            <a:r>
              <a:rPr lang="en-GB" altLang="en-US" dirty="0">
                <a:latin typeface="Arial" panose="020B0604020202020204" pitchFamily="34" charset="0"/>
              </a:rPr>
              <a:t>The ‘x’ marks the centre of the explosion. The bomb was made to explode 600 metres above ground, as it was expected that this would do more damage (although this also meant there was less radioactive fallout than there would have been from a ‘ground-burst’)</a:t>
            </a:r>
          </a:p>
          <a:p>
            <a:endParaRPr lang="en-US" altLang="en-US" dirty="0">
              <a:latin typeface="Arial" panose="020B0604020202020204" pitchFamily="34" charset="0"/>
            </a:endParaRPr>
          </a:p>
        </p:txBody>
      </p:sp>
    </p:spTree>
    <p:extLst>
      <p:ext uri="{BB962C8B-B14F-4D97-AF65-F5344CB8AC3E}">
        <p14:creationId xmlns:p14="http://schemas.microsoft.com/office/powerpoint/2010/main" val="749441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9"/>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0F654E7-841A-4C7A-AF6F-EFACCF77D8F3}" type="slidenum">
              <a:rPr lang="en-GB" altLang="en-US">
                <a:solidFill>
                  <a:srgbClr val="000000"/>
                </a:solidFill>
                <a:latin typeface="Calibri" panose="020F0502020204030204" pitchFamily="34" charset="0"/>
                <a:cs typeface="Arial" panose="020B0604020202020204" pitchFamily="34" charset="0"/>
              </a:rPr>
              <a:pPr/>
              <a:t>13</a:t>
            </a:fld>
            <a:endParaRPr lang="en-GB" altLang="en-US">
              <a:solidFill>
                <a:srgbClr val="000000"/>
              </a:solidFill>
              <a:latin typeface="Calibri" panose="020F0502020204030204" pitchFamily="34" charset="0"/>
              <a:cs typeface="Arial" panose="020B0604020202020204" pitchFamily="34" charset="0"/>
            </a:endParaRPr>
          </a:p>
        </p:txBody>
      </p:sp>
      <p:sp>
        <p:nvSpPr>
          <p:cNvPr id="23555" name="Text Box 1"/>
          <p:cNvSpPr txBox="1">
            <a:spLocks noChangeArrowheads="1"/>
          </p:cNvSpPr>
          <p:nvPr/>
        </p:nvSpPr>
        <p:spPr bwMode="auto">
          <a:xfrm>
            <a:off x="1144588" y="696913"/>
            <a:ext cx="4587875" cy="3486150"/>
          </a:xfrm>
          <a:prstGeom prst="rect">
            <a:avLst/>
          </a:prstGeom>
          <a:solidFill>
            <a:srgbClr val="FFFFFF"/>
          </a:solidFill>
          <a:ln w="9360">
            <a:solidFill>
              <a:srgbClr val="000000"/>
            </a:solidFill>
            <a:miter lim="800000"/>
            <a:headEnd/>
            <a:tailEnd/>
          </a:ln>
        </p:spPr>
        <p:txBody>
          <a:bodyPr wrap="none" lIns="92446" tIns="46223" rIns="92446" bIns="46223"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GB" altLang="en-US">
              <a:solidFill>
                <a:srgbClr val="000000"/>
              </a:solidFill>
              <a:latin typeface="Calibri" panose="020F0502020204030204" pitchFamily="34" charset="0"/>
              <a:cs typeface="Arial" panose="020B0604020202020204" pitchFamily="34" charset="0"/>
            </a:endParaRPr>
          </a:p>
        </p:txBody>
      </p:sp>
      <p:sp>
        <p:nvSpPr>
          <p:cNvPr id="23556" name="Rectangle 2"/>
          <p:cNvSpPr>
            <a:spLocks noGrp="1" noChangeArrowheads="1"/>
          </p:cNvSpPr>
          <p:nvPr>
            <p:ph type="body"/>
          </p:nvPr>
        </p:nvSpPr>
        <p:spPr>
          <a:xfrm>
            <a:off x="688975" y="4416425"/>
            <a:ext cx="5500688" cy="41798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altLang="en-US" dirty="0">
                <a:latin typeface="Arial" panose="020B0604020202020204" pitchFamily="34" charset="0"/>
              </a:rPr>
              <a:t>This building lasted better than most because it was directly underneath the explosion.</a:t>
            </a:r>
          </a:p>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[For more information</a:t>
            </a:r>
            <a:r>
              <a:rPr lang="en-US" altLang="en-US" baseline="0" dirty="0">
                <a:latin typeface="Arial" panose="020B0604020202020204" pitchFamily="34" charset="0"/>
              </a:rPr>
              <a:t> on the Hiroshima (and Nagasaki) atomic bombing see for example https://www.atomicheritage.org/history/bombings-hiroshima-and-nagasaki-1945]</a:t>
            </a:r>
            <a:endParaRPr lang="en-US" altLang="en-US" dirty="0">
              <a:latin typeface="Arial" panose="020B0604020202020204" pitchFamily="34" charset="0"/>
            </a:endParaRPr>
          </a:p>
        </p:txBody>
      </p:sp>
    </p:spTree>
    <p:extLst>
      <p:ext uri="{BB962C8B-B14F-4D97-AF65-F5344CB8AC3E}">
        <p14:creationId xmlns:p14="http://schemas.microsoft.com/office/powerpoint/2010/main" val="2235184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altLang="en-US">
                <a:latin typeface="Arial" panose="020B0604020202020204" pitchFamily="34" charset="0"/>
              </a:rPr>
              <a:t>It’s been preserved to this day, and is part of the Hiroshima Peace Memorial Park. </a:t>
            </a:r>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865262C-776D-4890-A372-2708DA836D02}" type="slidenum">
              <a:rPr lang="en-GB" altLang="en-US" smtClean="0">
                <a:solidFill>
                  <a:srgbClr val="000000"/>
                </a:solidFill>
                <a:latin typeface="Calibri" panose="020F0502020204030204" pitchFamily="34" charset="0"/>
                <a:cs typeface="Arial" panose="020B0604020202020204" pitchFamily="34" charset="0"/>
              </a:rPr>
              <a:pPr/>
              <a:t>14</a:t>
            </a:fld>
            <a:endParaRPr lang="en-GB" altLang="en-US">
              <a:solidFill>
                <a:srgbClr val="000000"/>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67414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TextEdit="1"/>
          </p:cNvSpPr>
          <p:nvPr>
            <p:ph type="sldImg"/>
          </p:nvPr>
        </p:nvSpPr>
        <p:spPr>
          <a:xfrm>
            <a:off x="1371600" y="1143000"/>
            <a:ext cx="4114800" cy="3086100"/>
          </a:xfrm>
          <a:ln/>
        </p:spPr>
      </p:sp>
      <p:sp>
        <p:nvSpPr>
          <p:cNvPr id="25603" name="Rectangle 3"/>
          <p:cNvSpPr>
            <a:spLocks noGrp="1"/>
          </p:cNvSpPr>
          <p:nvPr>
            <p:ph type="body" idx="1"/>
          </p:nvPr>
        </p:nvSpPr>
        <p:spPr>
          <a:xfrm>
            <a:off x="1128713" y="4416425"/>
            <a:ext cx="5065712" cy="41830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latin typeface="Arial" panose="020B0604020202020204" pitchFamily="34" charset="0"/>
                <a:cs typeface="Arial" panose="020B0604020202020204" pitchFamily="34" charset="0"/>
              </a:rPr>
              <a:t>The patch or stain known as a ‘nuclear shadow’ is all that was left of someone who was sitting on the steps. They literally vaporised, because the heat of the bomb was so great: it reaches millions of degrees Centigrade very briefly, and remains at 1000s of degrees Centigrade for slightly longer. These steps are now in the Hiroshima Atomic Bomb Museum.</a:t>
            </a:r>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72282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9">
            <a:extLst>
              <a:ext uri="{FF2B5EF4-FFF2-40B4-BE49-F238E27FC236}">
                <a16:creationId xmlns:a16="http://schemas.microsoft.com/office/drawing/2014/main" id="{C5224823-2B68-F4C2-E2E3-D69654311103}"/>
              </a:ext>
            </a:extLst>
          </p:cNvPr>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bg1"/>
                </a:solidFill>
                <a:latin typeface="Arial" panose="020B0604020202020204" pitchFamily="34" charset="0"/>
                <a:ea typeface="ＭＳ Ｐゴシック" panose="020B0600070205080204" pitchFamily="34" charset="-128"/>
              </a:defRPr>
            </a:lvl1pPr>
            <a:lvl2pPr>
              <a:defRPr>
                <a:solidFill>
                  <a:schemeClr val="bg1"/>
                </a:solidFill>
                <a:latin typeface="Arial" panose="020B0604020202020204" pitchFamily="34" charset="0"/>
                <a:ea typeface="ＭＳ Ｐゴシック" panose="020B0600070205080204" pitchFamily="34" charset="-128"/>
              </a:defRPr>
            </a:lvl2pPr>
            <a:lvl3pPr>
              <a:defRPr>
                <a:solidFill>
                  <a:schemeClr val="bg1"/>
                </a:solidFill>
                <a:latin typeface="Arial" panose="020B0604020202020204" pitchFamily="34" charset="0"/>
                <a:ea typeface="ＭＳ Ｐゴシック" panose="020B0600070205080204" pitchFamily="34" charset="-128"/>
              </a:defRPr>
            </a:lvl3pPr>
            <a:lvl4pPr>
              <a:defRPr>
                <a:solidFill>
                  <a:schemeClr val="bg1"/>
                </a:solidFill>
                <a:latin typeface="Arial" panose="020B0604020202020204" pitchFamily="34" charset="0"/>
                <a:ea typeface="ＭＳ Ｐゴシック" panose="020B0600070205080204" pitchFamily="34" charset="-128"/>
              </a:defRPr>
            </a:lvl4pPr>
            <a:lvl5pPr>
              <a:defRPr>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9pPr>
          </a:lstStyle>
          <a:p>
            <a:pPr algn="r" defTabSz="914400" eaLnBrk="1" hangingPunct="1"/>
            <a:fld id="{72EE48D7-A5EF-0844-9710-D578F05930AF}" type="slidenum">
              <a:rPr lang="en-GB" altLang="en-US" sz="1200">
                <a:solidFill>
                  <a:srgbClr val="000000"/>
                </a:solidFill>
                <a:latin typeface="Calibri" panose="020F0502020204030204" pitchFamily="34" charset="0"/>
              </a:rPr>
              <a:pPr algn="r" defTabSz="914400" eaLnBrk="1" hangingPunct="1"/>
              <a:t>16</a:t>
            </a:fld>
            <a:endParaRPr lang="en-GB" altLang="en-US" sz="1200">
              <a:solidFill>
                <a:srgbClr val="000000"/>
              </a:solidFill>
              <a:latin typeface="Calibri" panose="020F0502020204030204" pitchFamily="34" charset="0"/>
            </a:endParaRPr>
          </a:p>
        </p:txBody>
      </p:sp>
      <p:sp>
        <p:nvSpPr>
          <p:cNvPr id="132099" name="Text Box 1">
            <a:extLst>
              <a:ext uri="{FF2B5EF4-FFF2-40B4-BE49-F238E27FC236}">
                <a16:creationId xmlns:a16="http://schemas.microsoft.com/office/drawing/2014/main" id="{BF4CA06C-9251-651F-4779-F77D01BFD146}"/>
              </a:ext>
            </a:extLst>
          </p:cNvPr>
          <p:cNvSpPr txBox="1">
            <a:spLocks noChangeArrowheads="1"/>
          </p:cNvSpPr>
          <p:nvPr/>
        </p:nvSpPr>
        <p:spPr bwMode="auto">
          <a:xfrm>
            <a:off x="1165225" y="696913"/>
            <a:ext cx="4673600" cy="348615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defRPr/>
            </a:pPr>
            <a:endParaRPr lang="en-GB" altLang="en-US">
              <a:solidFill>
                <a:srgbClr val="000000"/>
              </a:solidFill>
              <a:latin typeface="Calibri" pitchFamily="34" charset="0"/>
              <a:ea typeface="+mn-ea"/>
            </a:endParaRPr>
          </a:p>
        </p:txBody>
      </p:sp>
      <p:sp>
        <p:nvSpPr>
          <p:cNvPr id="131076" name="Rectangle 6">
            <a:extLst>
              <a:ext uri="{FF2B5EF4-FFF2-40B4-BE49-F238E27FC236}">
                <a16:creationId xmlns:a16="http://schemas.microsoft.com/office/drawing/2014/main" id="{C23B0B94-1A86-3F84-D09D-5563B86C4359}"/>
              </a:ext>
            </a:extLst>
          </p:cNvPr>
          <p:cNvSpPr>
            <a:spLocks noGrp="1" noRot="1" noChangeAspect="1" noChangeArrowheads="1" noTextEdit="1"/>
          </p:cNvSpPr>
          <p:nvPr>
            <p:ph type="sldImg"/>
          </p:nvPr>
        </p:nvSpPr>
        <p:spPr>
          <a:ln/>
        </p:spPr>
      </p:sp>
      <p:sp>
        <p:nvSpPr>
          <p:cNvPr id="131077" name="Notes Placeholder 1">
            <a:extLst>
              <a:ext uri="{FF2B5EF4-FFF2-40B4-BE49-F238E27FC236}">
                <a16:creationId xmlns:a16="http://schemas.microsoft.com/office/drawing/2014/main" id="{66786482-A3BB-C597-FAA3-2F8B9F88FF48}"/>
              </a:ext>
            </a:extLst>
          </p:cNvPr>
          <p:cNvSpPr>
            <a:spLocks noGrp="1" noChangeArrowheads="1"/>
          </p:cNvSpPr>
          <p:nvPr>
            <p:ph type="body" idx="1"/>
          </p:nvPr>
        </p:nvSpPr>
        <p:spPr>
          <a:xfrm>
            <a:off x="1165225" y="4416425"/>
            <a:ext cx="5145088"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ea typeface="ＭＳ Ｐゴシック" panose="020B0600070205080204" pitchFamily="34" charset="-128"/>
              </a:rPr>
              <a:t>https://</a:t>
            </a:r>
            <a:r>
              <a:rPr lang="en-GB" altLang="en-US" dirty="0" err="1">
                <a:ea typeface="ＭＳ Ｐゴシック" panose="020B0600070205080204" pitchFamily="34" charset="-128"/>
              </a:rPr>
              <a:t>www.youtube.com</a:t>
            </a:r>
            <a:r>
              <a:rPr lang="en-GB" altLang="en-US" dirty="0">
                <a:ea typeface="ＭＳ Ｐゴシック" panose="020B0600070205080204" pitchFamily="34" charset="-128"/>
              </a:rPr>
              <a:t>/</a:t>
            </a:r>
            <a:r>
              <a:rPr lang="en-GB" altLang="en-US" dirty="0" err="1">
                <a:ea typeface="ＭＳ Ｐゴシック" panose="020B0600070205080204" pitchFamily="34" charset="-128"/>
              </a:rPr>
              <a:t>watch?v</a:t>
            </a:r>
            <a:r>
              <a:rPr lang="en-GB" altLang="en-US" dirty="0">
                <a:ea typeface="ＭＳ Ｐゴシック" panose="020B0600070205080204" pitchFamily="34" charset="-128"/>
              </a:rPr>
              <a:t>=3wxWNAM8Cso (play from 2.30-3.35)</a:t>
            </a:r>
          </a:p>
          <a:p>
            <a:r>
              <a:rPr lang="en-GB" altLang="en-US" dirty="0">
                <a:ea typeface="ＭＳ Ｐゴシック" panose="020B0600070205080204" pitchFamily="34" charset="-128"/>
              </a:rPr>
              <a:t>Hiroshima Dropping the Bomb, BBC</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dirty="0"/>
              <a:t>watch at https://www.youtube.com/watch?v=FN_UJJ9ObDs </a:t>
            </a:r>
            <a:br>
              <a:rPr lang="en-GB" altLang="en-US" dirty="0"/>
            </a:br>
            <a:br>
              <a:rPr lang="en-GB" altLang="en-US" dirty="0"/>
            </a:br>
            <a:r>
              <a:rPr lang="en-US" altLang="en-US" dirty="0">
                <a:latin typeface="Arial" panose="020B0604020202020204" pitchFamily="34" charset="0"/>
              </a:rPr>
              <a:t>[</a:t>
            </a:r>
            <a:r>
              <a:rPr lang="en-US" altLang="en-US" b="1" dirty="0">
                <a:latin typeface="Arial" panose="020B0604020202020204" pitchFamily="34" charset="0"/>
              </a:rPr>
              <a:t>Citizenship teachers: </a:t>
            </a:r>
            <a:r>
              <a:rPr lang="en-US" altLang="en-US" dirty="0">
                <a:latin typeface="Arial" panose="020B0604020202020204" pitchFamily="34" charset="0"/>
              </a:rPr>
              <a:t>For ideas and resources on lesson activities on </a:t>
            </a:r>
            <a:r>
              <a:rPr lang="en-US" altLang="en-US" dirty="0" err="1">
                <a:latin typeface="Arial" panose="020B0604020202020204" pitchFamily="34" charset="0"/>
              </a:rPr>
              <a:t>analysing</a:t>
            </a:r>
            <a:r>
              <a:rPr lang="en-US" altLang="en-US" dirty="0">
                <a:latin typeface="Arial" panose="020B0604020202020204" pitchFamily="34" charset="0"/>
              </a:rPr>
              <a:t> media reporting then and now, follow the link at </a:t>
            </a:r>
            <a:r>
              <a:rPr lang="en-US" altLang="en-US" b="1" dirty="0">
                <a:latin typeface="Arial" panose="020B0604020202020204" pitchFamily="34" charset="0"/>
              </a:rPr>
              <a:t>https://cnduk.org/education/truman-cit </a:t>
            </a:r>
            <a:r>
              <a:rPr lang="en-US" altLang="en-US" dirty="0">
                <a:latin typeface="Arial" panose="020B0604020202020204" pitchFamily="34" charset="0"/>
              </a:rPr>
              <a:t>]</a:t>
            </a:r>
            <a:endParaRPr lang="en-GB" altLang="en-US" dirty="0">
              <a:solidFill>
                <a:srgbClr val="000000"/>
              </a:solidFill>
              <a:latin typeface="Arial" panose="020B0604020202020204" pitchFamily="34" charset="0"/>
            </a:endParaRPr>
          </a:p>
          <a:p>
            <a:endParaRPr lang="en-GB" altLang="en-US" dirty="0"/>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60D82CB-E7C7-49A6-932C-9A3F50F7970D}" type="slidenum">
              <a:rPr lang="en-GB" altLang="en-US" smtClean="0">
                <a:solidFill>
                  <a:prstClr val="black"/>
                </a:solidFill>
                <a:latin typeface="Calibri" panose="020F0502020204030204" pitchFamily="34" charset="0"/>
              </a:rPr>
              <a:pPr/>
              <a:t>17</a:t>
            </a:fld>
            <a:endParaRPr lang="en-GB"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29003812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Rot="1" noChangeAspect="1" noTextEdit="1"/>
          </p:cNvSpPr>
          <p:nvPr>
            <p:ph type="sldImg"/>
          </p:nvPr>
        </p:nvSpPr>
        <p:spPr>
          <a:xfrm>
            <a:off x="1371600" y="1143000"/>
            <a:ext cx="4114800" cy="3086100"/>
          </a:xfrm>
          <a:ln/>
        </p:spPr>
      </p:sp>
      <p:sp>
        <p:nvSpPr>
          <p:cNvPr id="200707"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altLang="en-US" dirty="0">
                <a:latin typeface="Arial" panose="020B0604020202020204" pitchFamily="34" charset="0"/>
              </a:rPr>
              <a:t>This is the bomb dropped on Nagasaki. Does anyone know what it was called? [Fat Man]</a:t>
            </a:r>
          </a:p>
          <a:p>
            <a:endParaRPr lang="en-US" altLang="en-US" dirty="0">
              <a:latin typeface="Arial" panose="020B0604020202020204" pitchFamily="34" charset="0"/>
            </a:endParaRPr>
          </a:p>
        </p:txBody>
      </p:sp>
    </p:spTree>
    <p:extLst>
      <p:ext uri="{BB962C8B-B14F-4D97-AF65-F5344CB8AC3E}">
        <p14:creationId xmlns:p14="http://schemas.microsoft.com/office/powerpoint/2010/main" val="27970716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xfrm>
            <a:off x="1371600" y="1143000"/>
            <a:ext cx="4114800" cy="3086100"/>
          </a:xfrm>
          <a:ln/>
        </p:spPr>
      </p:sp>
      <p:sp>
        <p:nvSpPr>
          <p:cNvPr id="2969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baseline="0" dirty="0">
                <a:latin typeface="Arial" panose="020B0604020202020204" pitchFamily="34" charset="0"/>
              </a:rPr>
              <a:t>It was a different type of bomb to Little Boy, and was actually more powerful, though it killed fewer people, for various reasons (including that the bomb did not fall on the centre of the city)</a:t>
            </a:r>
            <a:endParaRPr lang="en-GB" altLang="en-US" dirty="0">
              <a:latin typeface="Arial" panose="020B0604020202020204" pitchFamily="34" charset="0"/>
            </a:endParaRPr>
          </a:p>
          <a:p>
            <a:endParaRPr lang="en-GB" altLang="en-US"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[For more information</a:t>
            </a:r>
            <a:r>
              <a:rPr lang="en-US" altLang="en-US" baseline="0" dirty="0">
                <a:latin typeface="Arial" panose="020B0604020202020204" pitchFamily="34" charset="0"/>
              </a:rPr>
              <a:t> on the Nagasaki (and Hiroshima) atomic bombing see for example https://www.atomicheritage.org/history/bombings-hiroshima-and-nagasaki-1945]</a:t>
            </a:r>
            <a:endParaRPr lang="en-US" altLang="en-US" dirty="0">
              <a:latin typeface="Arial" panose="020B0604020202020204" pitchFamily="34" charset="0"/>
            </a:endParaRPr>
          </a:p>
          <a:p>
            <a:endParaRPr lang="en-GB" altLang="en-US" dirty="0">
              <a:latin typeface="Arial" panose="020B0604020202020204" pitchFamily="34" charset="0"/>
            </a:endParaRPr>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E2439D-CBB0-40B7-948D-FA6DEB10613B}" type="slidenum">
              <a:rPr lang="en-GB" altLang="en-US">
                <a:solidFill>
                  <a:srgbClr val="000000"/>
                </a:solidFill>
                <a:latin typeface="Calibri" panose="020F0502020204030204" pitchFamily="34" charset="0"/>
                <a:cs typeface="Arial" panose="020B0604020202020204" pitchFamily="34" charset="0"/>
              </a:rPr>
              <a:pPr/>
              <a:t>19</a:t>
            </a:fld>
            <a:endParaRPr lang="en-GB" altLang="en-US">
              <a:solidFill>
                <a:srgbClr val="000000"/>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514810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a:ln/>
        </p:spPr>
      </p:sp>
      <p:sp>
        <p:nvSpPr>
          <p:cNvPr id="20480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sz="1200" dirty="0">
                <a:latin typeface="Rockwell" panose="02060603020205020403" pitchFamily="18" charset="0"/>
              </a:rPr>
              <a:t>This was the last campaign of the Second World War. It lasted eleven days, and tens of thousands were killed or injured on both sides. Manchuria and </a:t>
            </a:r>
            <a:r>
              <a:rPr lang="en-GB" altLang="en-US" sz="1200" dirty="0" err="1">
                <a:latin typeface="Rockwell" panose="02060603020205020403" pitchFamily="18" charset="0"/>
              </a:rPr>
              <a:t>Mengjiang</a:t>
            </a:r>
            <a:r>
              <a:rPr lang="en-GB" altLang="en-US" sz="1200">
                <a:latin typeface="Rockwell" panose="02060603020205020403" pitchFamily="18" charset="0"/>
              </a:rPr>
              <a:t> – or Inner Mongolia - were returned to China, and Korea was partitioned along the ‘38</a:t>
            </a:r>
            <a:r>
              <a:rPr lang="en-GB" altLang="en-US" sz="1200" baseline="30000">
                <a:latin typeface="Rockwell" panose="02060603020205020403" pitchFamily="18" charset="0"/>
              </a:rPr>
              <a:t>th</a:t>
            </a:r>
            <a:r>
              <a:rPr lang="en-GB" altLang="en-US" sz="1200">
                <a:latin typeface="Rockwell" panose="02060603020205020403" pitchFamily="18" charset="0"/>
              </a:rPr>
              <a:t> Parallel’, with the Soviet Union occupying the North and the USA the South.</a:t>
            </a:r>
            <a:br>
              <a:rPr lang="en-GB" altLang="en-US" sz="1200">
                <a:latin typeface="Rockwell" panose="02060603020205020403" pitchFamily="18" charset="0"/>
              </a:rPr>
            </a:br>
            <a:br>
              <a:rPr lang="en-GB" altLang="en-US" sz="1200">
                <a:latin typeface="Rockwell" panose="02060603020205020403" pitchFamily="18" charset="0"/>
              </a:rPr>
            </a:br>
            <a:r>
              <a:rPr lang="en-US" altLang="en-US" dirty="0">
                <a:latin typeface="Arial" panose="020B0604020202020204" pitchFamily="34" charset="0"/>
              </a:rPr>
              <a:t>[</a:t>
            </a:r>
            <a:r>
              <a:rPr lang="en-US" altLang="en-US" b="1" dirty="0">
                <a:latin typeface="Arial" panose="020B0604020202020204" pitchFamily="34" charset="0"/>
              </a:rPr>
              <a:t>Citizenship teachers: </a:t>
            </a:r>
            <a:r>
              <a:rPr lang="en-US" altLang="en-US" dirty="0">
                <a:latin typeface="Arial" panose="020B0604020202020204" pitchFamily="34" charset="0"/>
              </a:rPr>
              <a:t>For ideas and resources on exploring the changing nuclear tensions (from 2017-2019)</a:t>
            </a:r>
            <a:r>
              <a:rPr lang="en-US" altLang="en-US" baseline="0" dirty="0">
                <a:latin typeface="Arial" panose="020B0604020202020204" pitchFamily="34" charset="0"/>
              </a:rPr>
              <a:t> </a:t>
            </a:r>
            <a:r>
              <a:rPr lang="en-US" altLang="en-US" dirty="0">
                <a:latin typeface="Arial" panose="020B0604020202020204" pitchFamily="34" charset="0"/>
              </a:rPr>
              <a:t>between the USA and Russia,</a:t>
            </a:r>
            <a:r>
              <a:rPr lang="en-US" altLang="en-US" baseline="0" dirty="0">
                <a:latin typeface="Arial" panose="020B0604020202020204" pitchFamily="34" charset="0"/>
              </a:rPr>
              <a:t> and between the USA and </a:t>
            </a:r>
            <a:r>
              <a:rPr lang="en-US" altLang="en-US" dirty="0">
                <a:latin typeface="Arial" panose="020B0604020202020204" pitchFamily="34" charset="0"/>
              </a:rPr>
              <a:t>North Korea, and also the UK’s role in these contexts, please go to </a:t>
            </a:r>
            <a:r>
              <a:rPr lang="en-US" altLang="en-US" b="1" dirty="0">
                <a:latin typeface="Arial" panose="020B0604020202020204" pitchFamily="34" charset="0"/>
              </a:rPr>
              <a:t>https://cnduk.org/education/truman-cit </a:t>
            </a:r>
            <a:r>
              <a:rPr lang="en-US" altLang="en-US" dirty="0">
                <a:latin typeface="Arial" panose="020B0604020202020204" pitchFamily="34" charset="0"/>
              </a:rPr>
              <a:t>]</a:t>
            </a:r>
            <a:endParaRPr lang="en-GB" altLang="en-US" dirty="0">
              <a:latin typeface="Arial" panose="020B0604020202020204" pitchFamily="34" charset="0"/>
            </a:endParaRPr>
          </a:p>
          <a:p>
            <a:endParaRPr lang="en-US" altLang="en-US" dirty="0">
              <a:latin typeface="Arial" panose="020B0604020202020204" pitchFamily="34" charset="0"/>
            </a:endParaRPr>
          </a:p>
        </p:txBody>
      </p:sp>
      <p:sp>
        <p:nvSpPr>
          <p:cNvPr id="20480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CABF002-99CE-40A3-8DAB-FD95E47E471C}" type="slidenum">
              <a:rPr lang="en-GB" altLang="en-US" smtClean="0">
                <a:solidFill>
                  <a:srgbClr val="000000"/>
                </a:solidFill>
              </a:rPr>
              <a:pPr/>
              <a:t>20</a:t>
            </a:fld>
            <a:endParaRPr lang="en-GB" altLang="en-US">
              <a:solidFill>
                <a:srgbClr val="000000"/>
              </a:solidFill>
            </a:endParaRPr>
          </a:p>
        </p:txBody>
      </p:sp>
    </p:spTree>
    <p:extLst>
      <p:ext uri="{BB962C8B-B14F-4D97-AF65-F5344CB8AC3E}">
        <p14:creationId xmlns:p14="http://schemas.microsoft.com/office/powerpoint/2010/main" val="2924263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2937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dirty="0">
                <a:latin typeface="Arial" panose="020B0604020202020204" pitchFamily="34" charset="0"/>
              </a:rPr>
              <a:t>[NB: If you have already taught background information on the atomic bombings, and don’t need to re-cap, skip to slide 24]</a:t>
            </a:r>
            <a:endParaRPr lang="en-GB" altLang="en-US" dirty="0"/>
          </a:p>
          <a:p>
            <a:endParaRPr lang="en-GB" altLang="en-US" dirty="0"/>
          </a:p>
        </p:txBody>
      </p:sp>
      <p:sp>
        <p:nvSpPr>
          <p:cNvPr id="22938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200">
                <a:solidFill>
                  <a:schemeClr val="tx1"/>
                </a:solidFill>
                <a:latin typeface="Rockwell" panose="02060603020205020403" pitchFamily="18" charset="0"/>
              </a:defRPr>
            </a:lvl1pPr>
            <a:lvl2pPr marL="742950" indent="-285750">
              <a:defRPr sz="2200">
                <a:solidFill>
                  <a:schemeClr val="tx1"/>
                </a:solidFill>
                <a:latin typeface="Rockwell" panose="02060603020205020403" pitchFamily="18" charset="0"/>
              </a:defRPr>
            </a:lvl2pPr>
            <a:lvl3pPr marL="1143000" indent="-228600">
              <a:defRPr sz="2200">
                <a:solidFill>
                  <a:schemeClr val="tx1"/>
                </a:solidFill>
                <a:latin typeface="Rockwell" panose="02060603020205020403" pitchFamily="18" charset="0"/>
              </a:defRPr>
            </a:lvl3pPr>
            <a:lvl4pPr marL="1600200" indent="-228600">
              <a:defRPr sz="2200">
                <a:solidFill>
                  <a:schemeClr val="tx1"/>
                </a:solidFill>
                <a:latin typeface="Rockwell" panose="02060603020205020403" pitchFamily="18" charset="0"/>
              </a:defRPr>
            </a:lvl4pPr>
            <a:lvl5pPr marL="2057400" indent="-228600">
              <a:defRPr sz="2200">
                <a:solidFill>
                  <a:schemeClr val="tx1"/>
                </a:solidFill>
                <a:latin typeface="Rockwell" panose="02060603020205020403" pitchFamily="18" charset="0"/>
              </a:defRPr>
            </a:lvl5pPr>
            <a:lvl6pPr marL="2514600" indent="-228600" eaLnBrk="0" fontAlgn="base" hangingPunct="0">
              <a:spcBef>
                <a:spcPct val="0"/>
              </a:spcBef>
              <a:spcAft>
                <a:spcPct val="0"/>
              </a:spcAft>
              <a:defRPr sz="2200">
                <a:solidFill>
                  <a:schemeClr val="tx1"/>
                </a:solidFill>
                <a:latin typeface="Rockwell" panose="02060603020205020403" pitchFamily="18" charset="0"/>
              </a:defRPr>
            </a:lvl6pPr>
            <a:lvl7pPr marL="2971800" indent="-228600" eaLnBrk="0" fontAlgn="base" hangingPunct="0">
              <a:spcBef>
                <a:spcPct val="0"/>
              </a:spcBef>
              <a:spcAft>
                <a:spcPct val="0"/>
              </a:spcAft>
              <a:defRPr sz="2200">
                <a:solidFill>
                  <a:schemeClr val="tx1"/>
                </a:solidFill>
                <a:latin typeface="Rockwell" panose="02060603020205020403" pitchFamily="18" charset="0"/>
              </a:defRPr>
            </a:lvl7pPr>
            <a:lvl8pPr marL="3429000" indent="-228600" eaLnBrk="0" fontAlgn="base" hangingPunct="0">
              <a:spcBef>
                <a:spcPct val="0"/>
              </a:spcBef>
              <a:spcAft>
                <a:spcPct val="0"/>
              </a:spcAft>
              <a:defRPr sz="2200">
                <a:solidFill>
                  <a:schemeClr val="tx1"/>
                </a:solidFill>
                <a:latin typeface="Rockwell" panose="02060603020205020403" pitchFamily="18" charset="0"/>
              </a:defRPr>
            </a:lvl8pPr>
            <a:lvl9pPr marL="3886200" indent="-228600" eaLnBrk="0" fontAlgn="base" hangingPunct="0">
              <a:spcBef>
                <a:spcPct val="0"/>
              </a:spcBef>
              <a:spcAft>
                <a:spcPct val="0"/>
              </a:spcAft>
              <a:defRPr sz="2200">
                <a:solidFill>
                  <a:schemeClr val="tx1"/>
                </a:solidFill>
                <a:latin typeface="Rockwell" panose="02060603020205020403" pitchFamily="18" charset="0"/>
              </a:defRPr>
            </a:lvl9pPr>
          </a:lstStyle>
          <a:p>
            <a:fld id="{ED45253D-B6D8-4584-BFE2-9FCA6B192D59}" type="slidenum">
              <a:rPr lang="en-GB" altLang="en-US" sz="1200" smtClean="0">
                <a:solidFill>
                  <a:srgbClr val="000000"/>
                </a:solidFill>
                <a:latin typeface="Calibri" panose="020F0502020204030204" pitchFamily="34" charset="0"/>
              </a:rPr>
              <a:pPr/>
              <a:t>2</a:t>
            </a:fld>
            <a:endParaRPr lang="en-GB"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36333120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a:xfrm>
            <a:off x="1371600" y="1143000"/>
            <a:ext cx="4114800" cy="3086100"/>
          </a:xfrm>
          <a:ln/>
        </p:spPr>
      </p:sp>
      <p:sp>
        <p:nvSpPr>
          <p:cNvPr id="20685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ltLang="en-US">
              <a:latin typeface="Arial" panose="020B0604020202020204" pitchFamily="34" charset="0"/>
            </a:endParaRPr>
          </a:p>
        </p:txBody>
      </p:sp>
      <p:sp>
        <p:nvSpPr>
          <p:cNvPr id="20685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AF498B1-A7F5-402B-ADB2-CD0549EA5EFA}" type="slidenum">
              <a:rPr lang="en-GB" altLang="en-US" smtClean="0">
                <a:solidFill>
                  <a:srgbClr val="000000"/>
                </a:solidFill>
                <a:latin typeface="Calibri" panose="020F0502020204030204" pitchFamily="34" charset="0"/>
                <a:cs typeface="Arial" panose="020B0604020202020204" pitchFamily="34" charset="0"/>
              </a:rPr>
              <a:pPr/>
              <a:t>21</a:t>
            </a:fld>
            <a:endParaRPr lang="en-GB" altLang="en-US">
              <a:solidFill>
                <a:srgbClr val="000000"/>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367508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1426" name="Rectangle 9"/>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99AFB2B-8DE2-401A-82FF-8CDF39609C8B}" type="slidenum">
              <a:rPr lang="en-GB" altLang="en-US" smtClean="0">
                <a:solidFill>
                  <a:srgbClr val="000000"/>
                </a:solidFill>
                <a:latin typeface="Calibri" panose="020F0502020204030204" pitchFamily="34" charset="0"/>
              </a:rPr>
              <a:pPr/>
              <a:t>22</a:t>
            </a:fld>
            <a:endParaRPr lang="en-GB" altLang="en-US">
              <a:solidFill>
                <a:srgbClr val="000000"/>
              </a:solidFill>
              <a:latin typeface="Calibri" panose="020F0502020204030204" pitchFamily="34" charset="0"/>
            </a:endParaRPr>
          </a:p>
        </p:txBody>
      </p:sp>
      <p:sp>
        <p:nvSpPr>
          <p:cNvPr id="231427" name="Text Box 1"/>
          <p:cNvSpPr txBox="1">
            <a:spLocks noChangeArrowheads="1"/>
          </p:cNvSpPr>
          <p:nvPr/>
        </p:nvSpPr>
        <p:spPr bwMode="auto">
          <a:xfrm>
            <a:off x="1144588" y="696913"/>
            <a:ext cx="4587875" cy="348615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en-GB" altLang="en-US">
              <a:solidFill>
                <a:srgbClr val="000000"/>
              </a:solidFill>
            </a:endParaRPr>
          </a:p>
        </p:txBody>
      </p:sp>
      <p:sp>
        <p:nvSpPr>
          <p:cNvPr id="231428" name="Rectangle 1"/>
          <p:cNvSpPr>
            <a:spLocks noChangeArrowheads="1"/>
          </p:cNvSpPr>
          <p:nvPr/>
        </p:nvSpPr>
        <p:spPr bwMode="auto">
          <a:xfrm>
            <a:off x="1181100" y="4427538"/>
            <a:ext cx="4551363"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GB" altLang="en-US" sz="1200">
                <a:solidFill>
                  <a:srgbClr val="000000"/>
                </a:solidFill>
              </a:rPr>
              <a:t>.  </a:t>
            </a:r>
            <a:endParaRPr lang="en-US" altLang="en-US" sz="1200">
              <a:solidFill>
                <a:srgbClr val="000000"/>
              </a:solidFill>
            </a:endParaRPr>
          </a:p>
        </p:txBody>
      </p:sp>
      <p:sp>
        <p:nvSpPr>
          <p:cNvPr id="231429" name="Notes Placeholder 2"/>
          <p:cNvSpPr>
            <a:spLocks noGrp="1"/>
          </p:cNvSpPr>
          <p:nvPr>
            <p:ph type="body" idx="1"/>
          </p:nvPr>
        </p:nvSpPr>
        <p:spPr bwMode="auto">
          <a:xfrm>
            <a:off x="1144588" y="4416425"/>
            <a:ext cx="5049837" cy="418306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[For more information see</a:t>
            </a:r>
            <a:r>
              <a:rPr lang="en-GB" altLang="en-US" baseline="0" dirty="0"/>
              <a:t> for example</a:t>
            </a:r>
            <a:r>
              <a:rPr lang="en-GB" altLang="en-US" dirty="0"/>
              <a:t> https://www.atomicheritage.org/history/debate-over-bomb and https://en.wikipedia.org/wiki/Debate_over_the_atomic_bombings_of_Hiroshima_and_Nagasaki#Opposition]</a:t>
            </a:r>
          </a:p>
          <a:p>
            <a:pPr eaLnBrk="1" hangingPunct="1"/>
            <a:endParaRPr lang="en-GB" altLang="en-US" dirty="0"/>
          </a:p>
        </p:txBody>
      </p:sp>
    </p:spTree>
    <p:extLst>
      <p:ext uri="{BB962C8B-B14F-4D97-AF65-F5344CB8AC3E}">
        <p14:creationId xmlns:p14="http://schemas.microsoft.com/office/powerpoint/2010/main" val="3747269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3474" name="Rectangle 9"/>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E4061B5-E236-45C6-947E-D5B1CADDAD16}" type="slidenum">
              <a:rPr lang="en-GB" altLang="en-US" smtClean="0">
                <a:solidFill>
                  <a:srgbClr val="000000"/>
                </a:solidFill>
                <a:latin typeface="Calibri" panose="020F0502020204030204" pitchFamily="34" charset="0"/>
              </a:rPr>
              <a:pPr/>
              <a:t>23</a:t>
            </a:fld>
            <a:endParaRPr lang="en-GB" altLang="en-US">
              <a:solidFill>
                <a:srgbClr val="000000"/>
              </a:solidFill>
              <a:latin typeface="Calibri" panose="020F0502020204030204" pitchFamily="34" charset="0"/>
            </a:endParaRPr>
          </a:p>
        </p:txBody>
      </p:sp>
      <p:sp>
        <p:nvSpPr>
          <p:cNvPr id="233475" name="Text Box 1"/>
          <p:cNvSpPr txBox="1">
            <a:spLocks noChangeArrowheads="1"/>
          </p:cNvSpPr>
          <p:nvPr/>
        </p:nvSpPr>
        <p:spPr bwMode="auto">
          <a:xfrm>
            <a:off x="1144588" y="696913"/>
            <a:ext cx="4587875" cy="348615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en-GB" altLang="en-US">
              <a:solidFill>
                <a:srgbClr val="000000"/>
              </a:solidFill>
            </a:endParaRPr>
          </a:p>
        </p:txBody>
      </p:sp>
      <p:sp>
        <p:nvSpPr>
          <p:cNvPr id="233476" name="Rectangle 1"/>
          <p:cNvSpPr>
            <a:spLocks noChangeArrowheads="1"/>
          </p:cNvSpPr>
          <p:nvPr/>
        </p:nvSpPr>
        <p:spPr bwMode="auto">
          <a:xfrm>
            <a:off x="1181100" y="4427538"/>
            <a:ext cx="4551363"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GB" altLang="en-US" sz="1200">
                <a:solidFill>
                  <a:srgbClr val="000000"/>
                </a:solidFill>
              </a:rPr>
              <a:t>.  </a:t>
            </a:r>
            <a:endParaRPr lang="en-US" altLang="en-US" sz="1200">
              <a:solidFill>
                <a:srgbClr val="000000"/>
              </a:solidFill>
            </a:endParaRPr>
          </a:p>
        </p:txBody>
      </p:sp>
      <p:sp>
        <p:nvSpPr>
          <p:cNvPr id="233477" name="Notes Placeholder 2"/>
          <p:cNvSpPr>
            <a:spLocks noGrp="1"/>
          </p:cNvSpPr>
          <p:nvPr>
            <p:ph type="body" idx="1"/>
          </p:nvPr>
        </p:nvSpPr>
        <p:spPr bwMode="auto">
          <a:xfrm>
            <a:off x="1144588" y="4416425"/>
            <a:ext cx="5049837" cy="418306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[The fatality estimates vary</a:t>
            </a:r>
            <a:r>
              <a:rPr lang="en-US" altLang="en-US" baseline="0" dirty="0"/>
              <a:t> greatly, partly due to the lack of rigorous records and the </a:t>
            </a:r>
            <a:r>
              <a:rPr lang="en-US" altLang="en-US" baseline="0" dirty="0" err="1"/>
              <a:t>vaporisation</a:t>
            </a:r>
            <a:r>
              <a:rPr lang="en-US" altLang="en-US" baseline="0" dirty="0"/>
              <a:t> or cremation of many bodies in the explosion, and also because the more conservative figures focus on short short-term deaths, unlike the UN’s upper figure: see for example http://www.aasc.ucla.edu/cab/200708230009.html and https://news.un.org/en/story/2015/08/505812-no-more-hiroshimas-no-more-nagasakis-ban-declares-anniversary-atomic-bombing]</a:t>
            </a:r>
            <a:endParaRPr lang="en-GB" altLang="en-US" dirty="0"/>
          </a:p>
        </p:txBody>
      </p:sp>
    </p:spTree>
    <p:extLst>
      <p:ext uri="{BB962C8B-B14F-4D97-AF65-F5344CB8AC3E}">
        <p14:creationId xmlns:p14="http://schemas.microsoft.com/office/powerpoint/2010/main" val="8810359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9F4CB10E-5828-4FC1-91A1-1D9E6A7075FD}" type="slidenum">
              <a:rPr lang="en-GB">
                <a:solidFill>
                  <a:prstClr val="black"/>
                </a:solidFill>
              </a:rPr>
              <a:pPr/>
              <a:t>24</a:t>
            </a:fld>
            <a:endParaRPr lang="en-GB">
              <a:solidFill>
                <a:prstClr val="black"/>
              </a:solidFill>
            </a:endParaRPr>
          </a:p>
        </p:txBody>
      </p:sp>
      <p:sp>
        <p:nvSpPr>
          <p:cNvPr id="124929" name="Text Box 1"/>
          <p:cNvSpPr txBox="1">
            <a:spLocks noChangeArrowheads="1"/>
          </p:cNvSpPr>
          <p:nvPr/>
        </p:nvSpPr>
        <p:spPr bwMode="auto">
          <a:xfrm>
            <a:off x="1002345" y="695134"/>
            <a:ext cx="4848990" cy="3428152"/>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GB">
              <a:solidFill>
                <a:prstClr val="black"/>
              </a:solidFill>
            </a:endParaRPr>
          </a:p>
        </p:txBody>
      </p:sp>
      <p:sp>
        <p:nvSpPr>
          <p:cNvPr id="124930" name="Rectangle 2"/>
          <p:cNvSpPr txBox="1">
            <a:spLocks noGrp="1" noChangeArrowheads="1"/>
          </p:cNvSpPr>
          <p:nvPr>
            <p:ph type="body"/>
          </p:nvPr>
        </p:nvSpPr>
        <p:spPr bwMode="auto">
          <a:xfrm>
            <a:off x="685512" y="4343231"/>
            <a:ext cx="5484096" cy="4112423"/>
          </a:xfrm>
          <a:prstGeom prst="rect">
            <a:avLst/>
          </a:prstGeom>
          <a:noFill/>
          <a:ln>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prstClr val="black"/>
                </a:solidFill>
                <a:latin typeface="Rockwell" panose="02060603020205020403" pitchFamily="18" charset="0"/>
              </a:rPr>
              <a:t>[(You could</a:t>
            </a:r>
            <a:r>
              <a:rPr lang="en-GB" sz="1200" baseline="0" dirty="0">
                <a:solidFill>
                  <a:prstClr val="black"/>
                </a:solidFill>
                <a:latin typeface="Rockwell" panose="02060603020205020403" pitchFamily="18" charset="0"/>
              </a:rPr>
              <a:t> also re-cap on the class verdict if you did the mock trial lesson) </a:t>
            </a:r>
            <a:r>
              <a:rPr lang="en-GB" sz="1200" dirty="0">
                <a:solidFill>
                  <a:prstClr val="black"/>
                </a:solidFill>
                <a:latin typeface="Rockwell" panose="02060603020205020403" pitchFamily="18" charset="0"/>
              </a:rPr>
              <a:t>Get students to line up across the room, standing</a:t>
            </a:r>
            <a:r>
              <a:rPr lang="en-GB" sz="1200" baseline="0" dirty="0">
                <a:solidFill>
                  <a:prstClr val="black"/>
                </a:solidFill>
                <a:latin typeface="Rockwell" panose="02060603020205020403" pitchFamily="18" charset="0"/>
              </a:rPr>
              <a:t> at one end if they think Truman was justified in ordering the atomic bombs to be dropped, on the opposite end if they think he was unjustified, and along the ‘spectrum’ if they feel somewhere in between. Then get some students to say why they are standing where they are. The can move along the spectrum </a:t>
            </a:r>
            <a:r>
              <a:rPr lang="en-GB" sz="1200" dirty="0">
                <a:solidFill>
                  <a:prstClr val="black"/>
                </a:solidFill>
                <a:latin typeface="Rockwell" panose="02060603020205020403" pitchFamily="18" charset="0"/>
              </a:rPr>
              <a:t>if anyone says something that persuades them.</a:t>
            </a:r>
            <a:r>
              <a:rPr lang="en-GB" sz="1200" baseline="0" dirty="0">
                <a:solidFill>
                  <a:prstClr val="black"/>
                </a:solidFill>
                <a:latin typeface="Rockwell" panose="02060603020205020403" pitchFamily="18" charset="0"/>
              </a:rPr>
              <a:t> If</a:t>
            </a:r>
            <a:r>
              <a:rPr lang="en-GB" sz="1200" dirty="0">
                <a:solidFill>
                  <a:prstClr val="black"/>
                </a:solidFill>
                <a:latin typeface="Rockwell" panose="02060603020205020403" pitchFamily="18" charset="0"/>
              </a:rPr>
              <a:t> space cannot</a:t>
            </a:r>
            <a:r>
              <a:rPr lang="en-GB" sz="1200" baseline="0" dirty="0">
                <a:solidFill>
                  <a:prstClr val="black"/>
                </a:solidFill>
                <a:latin typeface="Rockwell" panose="02060603020205020403" pitchFamily="18" charset="0"/>
              </a:rPr>
              <a:t> be made in the classroom for this, a show of hands can work instead. To add more nuance to your spectrum/barometer activities, see </a:t>
            </a:r>
            <a:r>
              <a:rPr lang="en-GB" sz="1200" b="1" baseline="0" dirty="0">
                <a:solidFill>
                  <a:prstClr val="black"/>
                </a:solidFill>
                <a:latin typeface="Rockwell" panose="02060603020205020403" pitchFamily="18" charset="0"/>
              </a:rPr>
              <a:t>https://www.facinghistory.org/sites/default/files/viewing-guide-barometer.pdf</a:t>
            </a:r>
            <a:r>
              <a:rPr lang="en-GB" sz="1200" baseline="0" dirty="0">
                <a:solidFill>
                  <a:prstClr val="black"/>
                </a:solidFill>
                <a:latin typeface="Rockwell" panose="02060603020205020403" pitchFamily="18" charset="0"/>
              </a:rPr>
              <a:t>]</a:t>
            </a:r>
            <a:endParaRPr lang="en-GB" sz="1200" dirty="0">
              <a:solidFill>
                <a:prstClr val="black"/>
              </a:solidFill>
              <a:latin typeface="Rockwell" panose="020606030202050204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prstClr val="black"/>
              </a:solidFill>
              <a:latin typeface="Rockwell" panose="020606030202050204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dirty="0">
                <a:solidFill>
                  <a:prstClr val="black"/>
                </a:solidFill>
                <a:latin typeface="Rockwell" panose="02060603020205020403" pitchFamily="18" charset="0"/>
              </a:rPr>
            </a:br>
            <a:endParaRPr lang="en-US" baseline="0" dirty="0"/>
          </a:p>
        </p:txBody>
      </p:sp>
    </p:spTree>
    <p:extLst>
      <p:ext uri="{BB962C8B-B14F-4D97-AF65-F5344CB8AC3E}">
        <p14:creationId xmlns:p14="http://schemas.microsoft.com/office/powerpoint/2010/main" val="5301445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t>
            </a:r>
            <a:r>
              <a:rPr lang="en-US" b="1" dirty="0"/>
              <a:t>Citizenship teachers: </a:t>
            </a:r>
            <a:r>
              <a:rPr lang="en-US" sz="1200" b="0" i="0" u="none" strike="noStrike" kern="1200" dirty="0">
                <a:solidFill>
                  <a:schemeClr val="tx1"/>
                </a:solidFill>
                <a:effectLst/>
                <a:latin typeface="+mn-lt"/>
                <a:ea typeface="+mn-ea"/>
                <a:cs typeface="+mn-cs"/>
              </a:rPr>
              <a:t>An insightful additional source for exploring the nature of contemporary media reports on the Hiroshima and Nagasaki atomic bombings is this passage from the USA’s 1946 ‘Strategic Bombing Survey’: </a:t>
            </a:r>
            <a:r>
              <a:rPr lang="en-US" sz="1200" b="0" i="1" u="none" strike="noStrike" kern="1200" dirty="0">
                <a:solidFill>
                  <a:schemeClr val="tx1"/>
                </a:solidFill>
                <a:effectLst/>
                <a:latin typeface="+mn-lt"/>
                <a:ea typeface="+mn-ea"/>
                <a:cs typeface="+mn-cs"/>
              </a:rPr>
              <a:t>‘Only in the nearest group of cities, within 40 miles of Hiroshima or Nagasaki, was there a substantial effect on morale… Were the channels of mass communication as readily available to all the population as they are in the United States and had the use of the bomb received anything like the intensive coverage it had here, the effect on [impeding] continued support of the war would probably have been greater.’</a:t>
            </a:r>
            <a:endParaRPr lang="en-US" sz="1200" b="0" i="0" u="none" strike="noStrike" kern="1200" dirty="0">
              <a:solidFill>
                <a:schemeClr val="tx1"/>
              </a:solidFill>
              <a:effectLst/>
              <a:latin typeface="+mn-lt"/>
              <a:ea typeface="+mn-ea"/>
              <a:cs typeface="+mn-cs"/>
            </a:endParaRPr>
          </a:p>
          <a:p>
            <a:br>
              <a:rPr lang="en-US" dirty="0"/>
            </a:br>
            <a:r>
              <a:rPr lang="en-US" sz="1200" b="0" i="0" u="none" strike="noStrike" kern="1200" dirty="0">
                <a:solidFill>
                  <a:schemeClr val="tx1"/>
                </a:solidFill>
                <a:effectLst/>
                <a:latin typeface="+mn-lt"/>
                <a:ea typeface="+mn-ea"/>
                <a:cs typeface="+mn-cs"/>
              </a:rPr>
              <a:t>As a whole class, or via an individual writing task, the students could discuss the significance of the nature of the Japanese media in 1945 in limiting the impact of the atomic bombings on morale, and whether this would have been different in another country (as the Strategic Bombing Survey suggests) or/and time (such as present-day Japan, or the UK).</a:t>
            </a:r>
            <a:r>
              <a:rPr lang="en-US" sz="1200" b="0" i="0" u="none" strike="noStrike" kern="1200" baseline="0" dirty="0">
                <a:solidFill>
                  <a:schemeClr val="tx1"/>
                </a:solidFill>
                <a:effectLst/>
                <a:latin typeface="+mn-lt"/>
                <a:ea typeface="+mn-ea"/>
                <a:cs typeface="+mn-cs"/>
              </a:rPr>
              <a:t> For some more information and guidance, go to </a:t>
            </a:r>
            <a:r>
              <a:rPr lang="en-US" sz="1200" b="1" i="0" u="none" strike="noStrike" kern="1200" baseline="0" dirty="0">
                <a:solidFill>
                  <a:schemeClr val="tx1"/>
                </a:solidFill>
                <a:effectLst/>
                <a:latin typeface="+mn-lt"/>
                <a:ea typeface="+mn-ea"/>
                <a:cs typeface="+mn-cs"/>
              </a:rPr>
              <a:t>https://cnduk.org/education/free-teaching-resources/truman-on-trial/media-reporting-analysing-media-bias-and-identifying-fake-news</a:t>
            </a:r>
            <a:r>
              <a:rPr lang="en-US" sz="1200" b="0" i="0" u="none" strike="noStrike" kern="1200" baseline="0" dirty="0">
                <a:solidFill>
                  <a:schemeClr val="tx1"/>
                </a:solidFill>
                <a:effectLst/>
                <a:latin typeface="+mn-lt"/>
                <a:ea typeface="+mn-ea"/>
                <a:cs typeface="+mn-cs"/>
              </a:rPr>
              <a:t> ]</a:t>
            </a:r>
            <a:endParaRPr lang="en-GB" dirty="0"/>
          </a:p>
        </p:txBody>
      </p:sp>
      <p:sp>
        <p:nvSpPr>
          <p:cNvPr id="4" name="Slide Number Placeholder 3"/>
          <p:cNvSpPr>
            <a:spLocks noGrp="1"/>
          </p:cNvSpPr>
          <p:nvPr>
            <p:ph type="sldNum" sz="quarter" idx="10"/>
          </p:nvPr>
        </p:nvSpPr>
        <p:spPr/>
        <p:txBody>
          <a:bodyPr/>
          <a:lstStyle/>
          <a:p>
            <a:fld id="{05F9F147-856F-4C6F-ACD3-0386204E7E6F}" type="slidenum">
              <a:rPr lang="en-GB" smtClean="0"/>
              <a:pPr/>
              <a:t>28</a:t>
            </a:fld>
            <a:endParaRPr lang="en-GB"/>
          </a:p>
        </p:txBody>
      </p:sp>
    </p:spTree>
    <p:extLst>
      <p:ext uri="{BB962C8B-B14F-4D97-AF65-F5344CB8AC3E}">
        <p14:creationId xmlns:p14="http://schemas.microsoft.com/office/powerpoint/2010/main" val="23816397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t>
            </a:r>
            <a:r>
              <a:rPr lang="en-US" b="1" dirty="0"/>
              <a:t>Citizenship teachers: </a:t>
            </a:r>
            <a:r>
              <a:rPr lang="en-US" altLang="en-US" dirty="0">
                <a:latin typeface="Arial" panose="020B0604020202020204" pitchFamily="34" charset="0"/>
              </a:rPr>
              <a:t>For ideas and resources on lesson activities </a:t>
            </a:r>
            <a:r>
              <a:rPr lang="en-US" altLang="en-US" baseline="0" dirty="0">
                <a:latin typeface="Arial" panose="020B0604020202020204" pitchFamily="34" charset="0"/>
              </a:rPr>
              <a:t>exploring</a:t>
            </a:r>
            <a:r>
              <a:rPr lang="en-US" altLang="en-US" dirty="0">
                <a:latin typeface="Arial" panose="020B0604020202020204" pitchFamily="34" charset="0"/>
              </a:rPr>
              <a:t> (and identifying) media bias and fake news, follow</a:t>
            </a:r>
            <a:r>
              <a:rPr lang="en-US" altLang="en-US" baseline="0" dirty="0">
                <a:latin typeface="Arial" panose="020B0604020202020204" pitchFamily="34" charset="0"/>
              </a:rPr>
              <a:t> the link at</a:t>
            </a:r>
            <a:r>
              <a:rPr lang="en-US" altLang="en-US" dirty="0">
                <a:latin typeface="Arial" panose="020B0604020202020204" pitchFamily="34" charset="0"/>
              </a:rPr>
              <a:t> </a:t>
            </a:r>
            <a:r>
              <a:rPr lang="en-US" altLang="en-US" b="1" dirty="0">
                <a:latin typeface="Arial" panose="020B0604020202020204" pitchFamily="34" charset="0"/>
              </a:rPr>
              <a:t>https://cnduk.org/education/truman-cit </a:t>
            </a:r>
            <a:r>
              <a:rPr lang="en-US" altLang="en-US" dirty="0">
                <a:latin typeface="Arial" panose="020B0604020202020204" pitchFamily="34" charset="0"/>
              </a:rPr>
              <a:t>]</a:t>
            </a:r>
            <a:endParaRPr lang="en-GB" altLang="en-US" dirty="0">
              <a:solidFill>
                <a:srgbClr val="000000"/>
              </a:solidFill>
              <a:latin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05F9F147-856F-4C6F-ACD3-0386204E7E6F}" type="slidenum">
              <a:rPr lang="en-GB" smtClean="0"/>
              <a:pPr/>
              <a:t>29</a:t>
            </a:fld>
            <a:endParaRPr lang="en-GB"/>
          </a:p>
        </p:txBody>
      </p:sp>
    </p:spTree>
    <p:extLst>
      <p:ext uri="{BB962C8B-B14F-4D97-AF65-F5344CB8AC3E}">
        <p14:creationId xmlns:p14="http://schemas.microsoft.com/office/powerpoint/2010/main" val="21460234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F9F147-856F-4C6F-ACD3-0386204E7E6F}" type="slidenum">
              <a:rPr lang="en-GB" smtClean="0"/>
              <a:pPr/>
              <a:t>30</a:t>
            </a:fld>
            <a:endParaRPr lang="en-GB"/>
          </a:p>
        </p:txBody>
      </p:sp>
    </p:spTree>
    <p:extLst>
      <p:ext uri="{BB962C8B-B14F-4D97-AF65-F5344CB8AC3E}">
        <p14:creationId xmlns:p14="http://schemas.microsoft.com/office/powerpoint/2010/main" val="22586039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a:t>
            </a:r>
            <a:r>
              <a:rPr lang="en-US" altLang="en-US" b="1" dirty="0">
                <a:latin typeface="Arial" panose="020B0604020202020204" pitchFamily="34" charset="0"/>
              </a:rPr>
              <a:t>Citizenship teachers: </a:t>
            </a:r>
            <a:r>
              <a:rPr lang="en-US" altLang="en-US" dirty="0">
                <a:latin typeface="Arial" panose="020B0604020202020204" pitchFamily="34" charset="0"/>
              </a:rPr>
              <a:t>For ideas and resources on exploring topics such as the changing 2017-2019 nuclear tensions between the USA and Russia/North Korea</a:t>
            </a:r>
            <a:r>
              <a:rPr lang="en-US" altLang="en-US" baseline="0" dirty="0">
                <a:latin typeface="Arial" panose="020B0604020202020204" pitchFamily="34" charset="0"/>
              </a:rPr>
              <a:t> (including </a:t>
            </a:r>
            <a:r>
              <a:rPr lang="en-US" altLang="en-US" dirty="0">
                <a:latin typeface="Arial" panose="020B0604020202020204" pitchFamily="34" charset="0"/>
              </a:rPr>
              <a:t>the UK’s role in these contexts), and the differing</a:t>
            </a:r>
            <a:r>
              <a:rPr lang="en-US" altLang="en-US" baseline="0" dirty="0">
                <a:latin typeface="Arial" panose="020B0604020202020204" pitchFamily="34" charset="0"/>
              </a:rPr>
              <a:t> stances of May, </a:t>
            </a:r>
            <a:r>
              <a:rPr lang="en-US" altLang="en-US" baseline="0" dirty="0" err="1">
                <a:latin typeface="Arial" panose="020B0604020202020204" pitchFamily="34" charset="0"/>
              </a:rPr>
              <a:t>Corbyn</a:t>
            </a:r>
            <a:r>
              <a:rPr lang="en-US" altLang="en-US" baseline="0" dirty="0">
                <a:latin typeface="Arial" panose="020B0604020202020204" pitchFamily="34" charset="0"/>
              </a:rPr>
              <a:t>, Trump and Jong-un on using their country’s nuclear weapons</a:t>
            </a:r>
            <a:r>
              <a:rPr lang="en-US" altLang="en-US" dirty="0">
                <a:latin typeface="Arial" panose="020B0604020202020204" pitchFamily="34" charset="0"/>
              </a:rPr>
              <a:t>, please go to </a:t>
            </a:r>
            <a:r>
              <a:rPr lang="en-US" altLang="en-US" b="1" dirty="0">
                <a:latin typeface="Arial" panose="020B0604020202020204" pitchFamily="34" charset="0"/>
              </a:rPr>
              <a:t>https://cnduk.org/education/truman-cit </a:t>
            </a:r>
            <a:r>
              <a:rPr lang="en-US" altLang="en-US" dirty="0">
                <a:latin typeface="Arial" panose="020B0604020202020204" pitchFamily="34" charset="0"/>
              </a:rPr>
              <a:t>]</a:t>
            </a:r>
            <a:endParaRPr lang="en-GB" altLang="en-US" dirty="0">
              <a:latin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05F9F147-856F-4C6F-ACD3-0386204E7E6F}" type="slidenum">
              <a:rPr lang="en-GB" smtClean="0"/>
              <a:pPr/>
              <a:t>31</a:t>
            </a:fld>
            <a:endParaRPr lang="en-GB"/>
          </a:p>
        </p:txBody>
      </p:sp>
    </p:spTree>
    <p:extLst>
      <p:ext uri="{BB962C8B-B14F-4D97-AF65-F5344CB8AC3E}">
        <p14:creationId xmlns:p14="http://schemas.microsoft.com/office/powerpoint/2010/main" val="30421534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a:t>
            </a:r>
            <a:r>
              <a:rPr lang="en-US" altLang="en-US" b="1" dirty="0">
                <a:latin typeface="Arial" panose="020B0604020202020204" pitchFamily="34" charset="0"/>
              </a:rPr>
              <a:t>Citizenship teachers: </a:t>
            </a:r>
            <a:r>
              <a:rPr lang="en-US" altLang="en-US" dirty="0">
                <a:latin typeface="Arial" panose="020B0604020202020204" pitchFamily="34" charset="0"/>
              </a:rPr>
              <a:t>For ideas and resources on exploring topics such as the changing 2017-2019 nuclear tensions between the USA and Russia/North Korea</a:t>
            </a:r>
            <a:r>
              <a:rPr lang="en-US" altLang="en-US" baseline="0" dirty="0">
                <a:latin typeface="Arial" panose="020B0604020202020204" pitchFamily="34" charset="0"/>
              </a:rPr>
              <a:t> (including </a:t>
            </a:r>
            <a:r>
              <a:rPr lang="en-US" altLang="en-US" dirty="0">
                <a:latin typeface="Arial" panose="020B0604020202020204" pitchFamily="34" charset="0"/>
              </a:rPr>
              <a:t>the UK’s role in these contexts), and the differing</a:t>
            </a:r>
            <a:r>
              <a:rPr lang="en-US" altLang="en-US" baseline="0" dirty="0">
                <a:latin typeface="Arial" panose="020B0604020202020204" pitchFamily="34" charset="0"/>
              </a:rPr>
              <a:t> stances of May, </a:t>
            </a:r>
            <a:r>
              <a:rPr lang="en-US" altLang="en-US" baseline="0" dirty="0" err="1">
                <a:latin typeface="Arial" panose="020B0604020202020204" pitchFamily="34" charset="0"/>
              </a:rPr>
              <a:t>Corbyn</a:t>
            </a:r>
            <a:r>
              <a:rPr lang="en-US" altLang="en-US" baseline="0" dirty="0">
                <a:latin typeface="Arial" panose="020B0604020202020204" pitchFamily="34" charset="0"/>
              </a:rPr>
              <a:t>, Trump and Jong-un on using their country’s nuclear weapons</a:t>
            </a:r>
            <a:r>
              <a:rPr lang="en-US" altLang="en-US" dirty="0">
                <a:latin typeface="Arial" panose="020B0604020202020204" pitchFamily="34" charset="0"/>
              </a:rPr>
              <a:t>, please go to </a:t>
            </a:r>
            <a:r>
              <a:rPr lang="en-US" altLang="en-US" b="1" dirty="0">
                <a:latin typeface="Arial" panose="020B0604020202020204" pitchFamily="34" charset="0"/>
              </a:rPr>
              <a:t>https://cnduk.org/education/truman-cit </a:t>
            </a:r>
            <a:r>
              <a:rPr lang="en-US" altLang="en-US" dirty="0">
                <a:latin typeface="Arial" panose="020B0604020202020204" pitchFamily="34" charset="0"/>
              </a:rPr>
              <a:t>]</a:t>
            </a:r>
            <a:endParaRPr lang="en-GB" altLang="en-US" dirty="0">
              <a:latin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05F9F147-856F-4C6F-ACD3-0386204E7E6F}" type="slidenum">
              <a:rPr lang="en-GB" smtClean="0"/>
              <a:pPr/>
              <a:t>32</a:t>
            </a:fld>
            <a:endParaRPr lang="en-GB"/>
          </a:p>
        </p:txBody>
      </p:sp>
    </p:spTree>
    <p:extLst>
      <p:ext uri="{BB962C8B-B14F-4D97-AF65-F5344CB8AC3E}">
        <p14:creationId xmlns:p14="http://schemas.microsoft.com/office/powerpoint/2010/main" val="4360416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t>
            </a:r>
            <a:r>
              <a:rPr lang="en-US" b="1" dirty="0"/>
              <a:t>Citizenship teachers: </a:t>
            </a:r>
            <a:r>
              <a:rPr lang="en-US" altLang="en-US" dirty="0">
                <a:latin typeface="Arial" panose="020B0604020202020204" pitchFamily="34" charset="0"/>
              </a:rPr>
              <a:t>For ideas and resources on lesson activities </a:t>
            </a:r>
            <a:r>
              <a:rPr lang="en-US" altLang="en-US" baseline="0" dirty="0">
                <a:latin typeface="Arial" panose="020B0604020202020204" pitchFamily="34" charset="0"/>
              </a:rPr>
              <a:t>exploring</a:t>
            </a:r>
            <a:r>
              <a:rPr lang="en-US" altLang="en-US" dirty="0">
                <a:latin typeface="Arial" panose="020B0604020202020204" pitchFamily="34" charset="0"/>
              </a:rPr>
              <a:t> (and identifying) media bias and fake news, follow</a:t>
            </a:r>
            <a:r>
              <a:rPr lang="en-US" altLang="en-US" baseline="0" dirty="0">
                <a:latin typeface="Arial" panose="020B0604020202020204" pitchFamily="34" charset="0"/>
              </a:rPr>
              <a:t> the link at</a:t>
            </a:r>
            <a:r>
              <a:rPr lang="en-US" altLang="en-US" dirty="0">
                <a:latin typeface="Arial" panose="020B0604020202020204" pitchFamily="34" charset="0"/>
              </a:rPr>
              <a:t> </a:t>
            </a:r>
            <a:r>
              <a:rPr lang="en-US" altLang="en-US" b="1" dirty="0">
                <a:latin typeface="Arial" panose="020B0604020202020204" pitchFamily="34" charset="0"/>
              </a:rPr>
              <a:t>https://cnduk.org/education/truman-cit </a:t>
            </a:r>
            <a:r>
              <a:rPr lang="en-US" altLang="en-US" dirty="0">
                <a:latin typeface="Arial" panose="020B0604020202020204" pitchFamily="34" charset="0"/>
              </a:rPr>
              <a:t>]</a:t>
            </a:r>
            <a:endParaRPr lang="en-GB" altLang="en-US" dirty="0">
              <a:solidFill>
                <a:srgbClr val="000000"/>
              </a:solidFill>
              <a:latin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05F9F147-856F-4C6F-ACD3-0386204E7E6F}" type="slidenum">
              <a:rPr lang="en-GB" smtClean="0"/>
              <a:pPr/>
              <a:t>33</a:t>
            </a:fld>
            <a:endParaRPr lang="en-GB"/>
          </a:p>
        </p:txBody>
      </p:sp>
    </p:spTree>
    <p:extLst>
      <p:ext uri="{BB962C8B-B14F-4D97-AF65-F5344CB8AC3E}">
        <p14:creationId xmlns:p14="http://schemas.microsoft.com/office/powerpoint/2010/main" val="3298716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a:extLst>
              <a:ext uri="{FF2B5EF4-FFF2-40B4-BE49-F238E27FC236}">
                <a16:creationId xmlns:a16="http://schemas.microsoft.com/office/drawing/2014/main" id="{C33E4107-6DAB-E51F-9073-EF6C8C1B63F7}"/>
              </a:ext>
            </a:extLst>
          </p:cNvPr>
          <p:cNvSpPr>
            <a:spLocks noGrp="1" noRot="1" noChangeAspect="1" noChangeArrowheads="1" noTextEdit="1"/>
          </p:cNvSpPr>
          <p:nvPr>
            <p:ph type="sldImg"/>
          </p:nvPr>
        </p:nvSpPr>
        <p:spPr>
          <a:ln/>
        </p:spPr>
      </p:sp>
      <p:sp>
        <p:nvSpPr>
          <p:cNvPr id="97282" name="Rectangle 3">
            <a:extLst>
              <a:ext uri="{FF2B5EF4-FFF2-40B4-BE49-F238E27FC236}">
                <a16:creationId xmlns:a16="http://schemas.microsoft.com/office/drawing/2014/main" id="{F4896034-B0D8-1954-EB17-82D55EC240FC}"/>
              </a:ext>
            </a:extLst>
          </p:cNvPr>
          <p:cNvSpPr>
            <a:spLocks noGrp="1" noChangeArrowheads="1"/>
          </p:cNvSpPr>
          <p:nvPr>
            <p:ph type="body" idx="1"/>
          </p:nvPr>
        </p:nvSpPr>
        <p:spPr>
          <a:xfrm>
            <a:off x="1055688" y="4354513"/>
            <a:ext cx="491490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cs typeface="Arial" panose="020B0604020202020204" pitchFamily="34" charset="0"/>
              </a:rPr>
              <a:t>Can anyone tell me what a nuclear weapon is, and how it works?  </a:t>
            </a:r>
            <a:r>
              <a:rPr lang="en-GB" altLang="en-US">
                <a:ea typeface="ＭＳ Ｐゴシック" panose="020B0600070205080204" pitchFamily="34" charset="-128"/>
              </a:rPr>
              <a:t>[Repeat answers, in case not everyone heard. Add, if necessary:]</a:t>
            </a:r>
            <a:r>
              <a:rPr lang="en-GB" altLang="en-US">
                <a:latin typeface="Arial" panose="020B0604020202020204" pitchFamily="34" charset="0"/>
                <a:ea typeface="ＭＳ Ｐゴシック" panose="020B0600070205080204" pitchFamily="34" charset="-128"/>
                <a:cs typeface="Arial" panose="020B0604020202020204" pitchFamily="34" charset="0"/>
              </a:rPr>
              <a:t>  </a:t>
            </a:r>
          </a:p>
          <a:p>
            <a:endParaRPr lang="en-GB" altLang="en-US">
              <a:latin typeface="Arial" panose="020B0604020202020204" pitchFamily="34" charset="0"/>
              <a:ea typeface="ＭＳ Ｐゴシック" panose="020B0600070205080204" pitchFamily="34" charset="-128"/>
              <a:cs typeface="Arial" panose="020B0604020202020204" pitchFamily="34" charset="0"/>
            </a:endParaRPr>
          </a:p>
          <a:p>
            <a:r>
              <a:rPr lang="en-GB" altLang="en-US">
                <a:ea typeface="ＭＳ Ｐゴシック" panose="020B0600070205080204" pitchFamily="34" charset="-128"/>
              </a:rPr>
              <a:t>It’s an incredibly powerful bomb, known as a Weapon of Mass Destruction. There are two types: the first one discovered is the atomic bomb, which gets its huge explosive power when </a:t>
            </a:r>
            <a:r>
              <a:rPr lang="en-US" altLang="en-US">
                <a:ea typeface="ＭＳ Ｐゴシック" panose="020B0600070205080204" pitchFamily="34" charset="-128"/>
              </a:rPr>
              <a:t>the nucleus of an atom is split by a neutron, releasing more neutrons, which split more nuclei, in a very fast chain reaction that releases enormous amounts of energy. This reaction is called ‘nuclear fission’. </a:t>
            </a:r>
          </a:p>
          <a:p>
            <a:endParaRPr lang="en-US" altLang="en-US">
              <a:ea typeface="ＭＳ Ｐゴシック" panose="020B0600070205080204" pitchFamily="34" charset="-128"/>
            </a:endParaRPr>
          </a:p>
          <a:p>
            <a:r>
              <a:rPr lang="en-US" altLang="en-US">
                <a:ea typeface="ＭＳ Ｐゴシック" panose="020B0600070205080204" pitchFamily="34" charset="-128"/>
              </a:rPr>
              <a:t>What do we call the shape in this photo (which, like the photo on the first slide, is a British nuclear weapon test in the 1950s)?  </a:t>
            </a:r>
            <a:r>
              <a:rPr lang="en-GB" altLang="en-US">
                <a:ea typeface="ＭＳ Ｐゴシック" panose="020B0600070205080204" pitchFamily="34" charset="-128"/>
              </a:rPr>
              <a:t>[Repeat answer, in case not everyone heard. If no-one knows, clarify:] We call it a mushroom cloud.</a:t>
            </a:r>
            <a:endParaRPr lang="en-US" altLang="en-US">
              <a:ea typeface="ＭＳ Ｐゴシック" panose="020B0600070205080204" pitchFamily="34" charset="-128"/>
            </a:endParaRPr>
          </a:p>
          <a:p>
            <a:endParaRPr lang="en-US" altLang="en-US">
              <a:ea typeface="ＭＳ Ｐゴシック" panose="020B0600070205080204" pitchFamily="34" charset="-128"/>
            </a:endParaRPr>
          </a:p>
          <a:p>
            <a:r>
              <a:rPr lang="en-GB" altLang="en-US">
                <a:ea typeface="ＭＳ Ｐゴシック" panose="020B0600070205080204" pitchFamily="34" charset="-128"/>
              </a:rPr>
              <a:t>[For higher ability or older groups:] Nuclear fission </a:t>
            </a:r>
            <a:r>
              <a:rPr lang="en-US" altLang="en-US">
                <a:ea typeface="ＭＳ Ｐゴシック" panose="020B0600070205080204" pitchFamily="34" charset="-128"/>
              </a:rPr>
              <a:t>involves isotopes of </a:t>
            </a:r>
            <a:r>
              <a:rPr lang="en-GB" altLang="en-US">
                <a:ea typeface="ＭＳ Ｐゴシック" panose="020B0600070205080204" pitchFamily="34" charset="-128"/>
              </a:rPr>
              <a:t>Uranium or Plutonium – isotopes are atoms of an element with a different number of neutrons. They can be very radioactive. </a:t>
            </a:r>
          </a:p>
          <a:p>
            <a:endParaRPr lang="en-GB" altLang="en-US">
              <a:ea typeface="ＭＳ Ｐゴシック" panose="020B0600070205080204" pitchFamily="34" charset="-128"/>
            </a:endParaRPr>
          </a:p>
          <a:p>
            <a:r>
              <a:rPr lang="en-GB" altLang="en-US">
                <a:ea typeface="ＭＳ Ｐゴシック" panose="020B0600070205080204" pitchFamily="34" charset="-128"/>
              </a:rPr>
              <a:t>[Go to next slide] </a:t>
            </a:r>
            <a:endParaRPr lang="en-US" altLang="en-US">
              <a:ea typeface="ＭＳ Ｐゴシック" panose="020B0600070205080204" pitchFamily="34" charset="-128"/>
            </a:endParaRPr>
          </a:p>
          <a:p>
            <a:endParaRPr lang="en-GB" altLang="en-US">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t>
            </a:r>
            <a:r>
              <a:rPr lang="en-US" b="1" dirty="0"/>
              <a:t>Citizenship teachers: </a:t>
            </a:r>
            <a:r>
              <a:rPr lang="en-US" altLang="en-US" dirty="0">
                <a:latin typeface="Arial" panose="020B0604020202020204" pitchFamily="34" charset="0"/>
              </a:rPr>
              <a:t>For ideas and resources on lesson activities </a:t>
            </a:r>
            <a:r>
              <a:rPr lang="en-US" altLang="en-US" baseline="0" dirty="0">
                <a:latin typeface="Arial" panose="020B0604020202020204" pitchFamily="34" charset="0"/>
              </a:rPr>
              <a:t>exploring</a:t>
            </a:r>
            <a:r>
              <a:rPr lang="en-US" altLang="en-US" dirty="0">
                <a:latin typeface="Arial" panose="020B0604020202020204" pitchFamily="34" charset="0"/>
              </a:rPr>
              <a:t> (and identifying) media bias and fake news, follow</a:t>
            </a:r>
            <a:r>
              <a:rPr lang="en-US" altLang="en-US" baseline="0" dirty="0">
                <a:latin typeface="Arial" panose="020B0604020202020204" pitchFamily="34" charset="0"/>
              </a:rPr>
              <a:t> the link at</a:t>
            </a:r>
            <a:r>
              <a:rPr lang="en-US" altLang="en-US" dirty="0">
                <a:latin typeface="Arial" panose="020B0604020202020204" pitchFamily="34" charset="0"/>
              </a:rPr>
              <a:t> </a:t>
            </a:r>
            <a:r>
              <a:rPr lang="en-US" altLang="en-US" b="1" dirty="0">
                <a:latin typeface="Arial" panose="020B0604020202020204" pitchFamily="34" charset="0"/>
              </a:rPr>
              <a:t>https://cnduk.org/education/truman-cit </a:t>
            </a:r>
            <a:r>
              <a:rPr lang="en-US" altLang="en-US" dirty="0">
                <a:latin typeface="Arial" panose="020B0604020202020204" pitchFamily="34" charset="0"/>
              </a:rPr>
              <a:t>]</a:t>
            </a:r>
            <a:endParaRPr lang="en-GB" altLang="en-US" dirty="0">
              <a:solidFill>
                <a:srgbClr val="000000"/>
              </a:solidFill>
              <a:latin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05F9F147-856F-4C6F-ACD3-0386204E7E6F}" type="slidenum">
              <a:rPr lang="en-GB" smtClean="0"/>
              <a:pPr/>
              <a:t>34</a:t>
            </a:fld>
            <a:endParaRPr lang="en-GB"/>
          </a:p>
        </p:txBody>
      </p:sp>
    </p:spTree>
    <p:extLst>
      <p:ext uri="{BB962C8B-B14F-4D97-AF65-F5344CB8AC3E}">
        <p14:creationId xmlns:p14="http://schemas.microsoft.com/office/powerpoint/2010/main" val="29047859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[For</a:t>
            </a:r>
            <a:r>
              <a:rPr lang="en-GB" baseline="0" dirty="0"/>
              <a:t> Extension and Enrichment activities, see the lesson plan, which can be downloaded at www.cnduk.org/education/free-teaching-resources/.  </a:t>
            </a:r>
            <a:r>
              <a:rPr lang="en-US" altLang="en-US" dirty="0">
                <a:latin typeface="Arial" panose="020B0604020202020204" pitchFamily="34" charset="0"/>
              </a:rPr>
              <a:t>For ideas and resources on Citizenship lesson activities </a:t>
            </a:r>
            <a:r>
              <a:rPr lang="en-US" altLang="en-US" baseline="0" dirty="0">
                <a:latin typeface="Arial" panose="020B0604020202020204" pitchFamily="34" charset="0"/>
              </a:rPr>
              <a:t>exploring</a:t>
            </a:r>
            <a:r>
              <a:rPr lang="en-US" altLang="en-US" dirty="0">
                <a:latin typeface="Arial" panose="020B0604020202020204" pitchFamily="34" charset="0"/>
              </a:rPr>
              <a:t> (and identifying) media bias and fake news, follow</a:t>
            </a:r>
            <a:r>
              <a:rPr lang="en-US" altLang="en-US" baseline="0" dirty="0">
                <a:latin typeface="Arial" panose="020B0604020202020204" pitchFamily="34" charset="0"/>
              </a:rPr>
              <a:t> the link at</a:t>
            </a:r>
            <a:r>
              <a:rPr lang="en-US" altLang="en-US" dirty="0">
                <a:latin typeface="Arial" panose="020B0604020202020204" pitchFamily="34" charset="0"/>
              </a:rPr>
              <a:t> </a:t>
            </a:r>
            <a:r>
              <a:rPr lang="en-US" altLang="en-US" b="1" dirty="0">
                <a:latin typeface="Arial" panose="020B0604020202020204" pitchFamily="34" charset="0"/>
              </a:rPr>
              <a:t>https://cnduk.org/education/truman-cit </a:t>
            </a:r>
            <a:r>
              <a:rPr lang="en-US" altLang="en-US" dirty="0">
                <a:latin typeface="Arial" panose="020B0604020202020204" pitchFamily="34" charset="0"/>
              </a:rPr>
              <a:t>]</a:t>
            </a:r>
            <a:endParaRPr lang="en-GB" altLang="en-US" dirty="0">
              <a:solidFill>
                <a:srgbClr val="000000"/>
              </a:solidFill>
              <a:latin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05F9F147-856F-4C6F-ACD3-0386204E7E6F}" type="slidenum">
              <a:rPr lang="en-GB" smtClean="0"/>
              <a:pPr/>
              <a:t>37</a:t>
            </a:fld>
            <a:endParaRPr lang="en-GB"/>
          </a:p>
        </p:txBody>
      </p:sp>
    </p:spTree>
    <p:extLst>
      <p:ext uri="{BB962C8B-B14F-4D97-AF65-F5344CB8AC3E}">
        <p14:creationId xmlns:p14="http://schemas.microsoft.com/office/powerpoint/2010/main" val="495741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a:extLst>
              <a:ext uri="{FF2B5EF4-FFF2-40B4-BE49-F238E27FC236}">
                <a16:creationId xmlns:a16="http://schemas.microsoft.com/office/drawing/2014/main" id="{B7E70BA8-707F-6AE5-3453-7A9F4A4934CF}"/>
              </a:ext>
            </a:extLst>
          </p:cNvPr>
          <p:cNvSpPr>
            <a:spLocks noGrp="1" noRot="1" noChangeAspect="1" noChangeArrowheads="1" noTextEdit="1"/>
          </p:cNvSpPr>
          <p:nvPr>
            <p:ph type="sldImg"/>
          </p:nvPr>
        </p:nvSpPr>
        <p:spPr>
          <a:xfrm>
            <a:off x="1393825" y="1123950"/>
            <a:ext cx="4046538" cy="3035300"/>
          </a:xfrm>
          <a:ln/>
        </p:spPr>
      </p:sp>
      <p:sp>
        <p:nvSpPr>
          <p:cNvPr id="101378" name="Notes Placeholder 2">
            <a:extLst>
              <a:ext uri="{FF2B5EF4-FFF2-40B4-BE49-F238E27FC236}">
                <a16:creationId xmlns:a16="http://schemas.microsoft.com/office/drawing/2014/main" id="{04AE277A-649F-52BF-9CAA-BB10490B6B2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Nuclear weapons can be launched from the ground, air and sea. </a:t>
            </a:r>
          </a:p>
        </p:txBody>
      </p:sp>
      <p:sp>
        <p:nvSpPr>
          <p:cNvPr id="101379" name="Slide Number Placeholder 3">
            <a:extLst>
              <a:ext uri="{FF2B5EF4-FFF2-40B4-BE49-F238E27FC236}">
                <a16:creationId xmlns:a16="http://schemas.microsoft.com/office/drawing/2014/main" id="{D8A0FAA1-AED2-C354-AEB0-23BA38912C23}"/>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1pPr>
            <a:lvl2pPr>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2pPr>
            <a:lvl3pPr>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3pPr>
            <a:lvl4pPr>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4pPr>
            <a:lvl5pPr>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9pPr>
          </a:lstStyle>
          <a:p>
            <a:fld id="{B7F1E608-FF86-D745-89A5-CA9483FD4EF7}" type="slidenum">
              <a:rPr lang="en-GB" altLang="en-US" smtClean="0">
                <a:solidFill>
                  <a:srgbClr val="000000"/>
                </a:solidFill>
                <a:latin typeface="Calibri" panose="020F0502020204030204" pitchFamily="34" charset="0"/>
              </a:rPr>
              <a:pPr/>
              <a:t>4</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A3A45E8-CFDD-4829-AD81-6FF83B357C50}" type="slidenum">
              <a:rPr lang="en-GB" altLang="en-US" smtClean="0">
                <a:solidFill>
                  <a:prstClr val="black"/>
                </a:solidFill>
                <a:latin typeface="Calibri" panose="020F0502020204030204" pitchFamily="34" charset="0"/>
              </a:rPr>
              <a:pPr/>
              <a:t>6</a:t>
            </a:fld>
            <a:endParaRPr lang="en-GB"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1490181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9155" name="Rectangle 3"/>
          <p:cNvSpPr>
            <a:spLocks noGrp="1"/>
          </p:cNvSpPr>
          <p:nvPr>
            <p:ph type="body" idx="1"/>
          </p:nvPr>
        </p:nvSpPr>
        <p:spPr bwMode="auto">
          <a:xfrm>
            <a:off x="1055688" y="4429125"/>
            <a:ext cx="5057775" cy="418306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1932810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xfrm>
            <a:off x="1371600" y="1143000"/>
            <a:ext cx="4114800" cy="3086100"/>
          </a:xfrm>
          <a:ln/>
        </p:spPr>
      </p:sp>
      <p:sp>
        <p:nvSpPr>
          <p:cNvPr id="17817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GB" altLang="en-US" dirty="0">
                <a:latin typeface="Arial" panose="020B0604020202020204" pitchFamily="34" charset="0"/>
              </a:rPr>
              <a:t>The USA had spent six years and nearly $2 billion dollars on the ‘Manhattan Project’, which involved thousands of scientists, engineers and others. Nazi Germany was also developing an atomic bomb, but didn’t succeed before their defeat, and the Soviet Union began developing one in 1943 but didn’t finish it until after 1949.</a:t>
            </a:r>
          </a:p>
          <a:p>
            <a:endParaRPr lang="en-GB" altLang="en-US" dirty="0">
              <a:latin typeface="Arial" panose="020B0604020202020204" pitchFamily="34" charset="0"/>
            </a:endParaRPr>
          </a:p>
          <a:p>
            <a:r>
              <a:rPr lang="en-GB" altLang="en-US" dirty="0">
                <a:latin typeface="Arial" panose="020B0604020202020204" pitchFamily="34" charset="0"/>
              </a:rPr>
              <a:t>[For more information see for example https://www.atomicheritage.org/history/manhattan-project and https://www.ctbto.org/nuclear-testing/history-of-nuclear-testing/manhattan-project/]</a:t>
            </a:r>
          </a:p>
        </p:txBody>
      </p:sp>
      <p:sp>
        <p:nvSpPr>
          <p:cNvPr id="17818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AC1352E-AA83-4DD0-ABAE-B00445B26537}" type="slidenum">
              <a:rPr lang="en-GB" altLang="en-US" smtClean="0">
                <a:solidFill>
                  <a:srgbClr val="000000"/>
                </a:solidFill>
                <a:latin typeface="Calibri" panose="020F0502020204030204" pitchFamily="34" charset="0"/>
                <a:cs typeface="Arial" panose="020B0604020202020204" pitchFamily="34" charset="0"/>
              </a:rPr>
              <a:pPr/>
              <a:t>8</a:t>
            </a:fld>
            <a:endParaRPr lang="en-GB" altLang="en-US">
              <a:solidFill>
                <a:srgbClr val="000000"/>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80350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xfrm>
            <a:off x="1371600" y="1143000"/>
            <a:ext cx="4114800" cy="3086100"/>
          </a:xfrm>
          <a:ln/>
        </p:spPr>
      </p:sp>
      <p:sp>
        <p:nvSpPr>
          <p:cNvPr id="18022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altLang="en-US" dirty="0">
                <a:solidFill>
                  <a:srgbClr val="000000"/>
                </a:solidFill>
                <a:latin typeface="Arial" panose="020B0604020202020204" pitchFamily="34" charset="0"/>
              </a:rPr>
              <a:t>Not many people know about Britain having a say (at least on paper) on the atomic bomb being used. Prime Minister Winston Churchill said he gave our permission without hesitating, though he later had some doubts about whether it was the right thing to do. </a:t>
            </a:r>
          </a:p>
          <a:p>
            <a:endParaRPr lang="en-GB" altLang="en-US" dirty="0">
              <a:solidFill>
                <a:srgbClr val="000000"/>
              </a:solidFill>
              <a:latin typeface="Arial" panose="020B0604020202020204" pitchFamily="34" charset="0"/>
            </a:endParaRPr>
          </a:p>
          <a:p>
            <a:r>
              <a:rPr lang="en-GB" altLang="en-US" dirty="0">
                <a:solidFill>
                  <a:srgbClr val="000000"/>
                </a:solidFill>
                <a:latin typeface="Arial" panose="020B0604020202020204" pitchFamily="34" charset="0"/>
              </a:rPr>
              <a:t>[For more information see: http://www.dannen.com/decision/handy.html and https://www.atomicheritage.org/history/british-nuclear-program and https://history.state.gov/historicaldocuments/frus1945v02/d4 and https://richardlangworth.com/churchill-on-bombing-japan </a:t>
            </a:r>
          </a:p>
          <a:p>
            <a:r>
              <a:rPr lang="en-GB" altLang="en-US" dirty="0">
                <a:solidFill>
                  <a:srgbClr val="000000"/>
                </a:solidFill>
                <a:latin typeface="Arial" panose="020B0604020202020204" pitchFamily="34" charset="0"/>
              </a:rPr>
              <a:t>	</a:t>
            </a:r>
          </a:p>
          <a:p>
            <a:r>
              <a:rPr lang="en-US" altLang="en-US" b="1" dirty="0">
                <a:latin typeface="Arial" panose="020B0604020202020204" pitchFamily="34" charset="0"/>
              </a:rPr>
              <a:t>Citizenship teachers: </a:t>
            </a:r>
            <a:r>
              <a:rPr lang="en-US" altLang="en-US" dirty="0">
                <a:latin typeface="Arial" panose="020B0604020202020204" pitchFamily="34" charset="0"/>
              </a:rPr>
              <a:t>For ideas and resources on lesson activities exploring the varying stances of Theresa May, Jeremy </a:t>
            </a:r>
            <a:r>
              <a:rPr lang="en-US" altLang="en-US" dirty="0" err="1">
                <a:latin typeface="Arial" panose="020B0604020202020204" pitchFamily="34" charset="0"/>
              </a:rPr>
              <a:t>Corbyn</a:t>
            </a:r>
            <a:r>
              <a:rPr lang="en-US" altLang="en-US" dirty="0">
                <a:latin typeface="Arial" panose="020B0604020202020204" pitchFamily="34" charset="0"/>
              </a:rPr>
              <a:t>, Donald Trump, and Kim Jong-Un on using their country’s contemporary nuclear weapons (and the limits on their power to do so), follow the link at </a:t>
            </a:r>
            <a:r>
              <a:rPr lang="en-US" altLang="en-US" b="1" dirty="0">
                <a:latin typeface="Arial" panose="020B0604020202020204" pitchFamily="34" charset="0"/>
              </a:rPr>
              <a:t>https://cnduk.org/education/truman-cit</a:t>
            </a:r>
            <a:r>
              <a:rPr lang="en-US" altLang="en-US" dirty="0">
                <a:latin typeface="Arial" panose="020B0604020202020204" pitchFamily="34" charset="0"/>
              </a:rPr>
              <a:t>]</a:t>
            </a:r>
            <a:endParaRPr lang="en-GB" altLang="en-US" dirty="0">
              <a:solidFill>
                <a:srgbClr val="000000"/>
              </a:solidFill>
              <a:latin typeface="Arial" panose="020B0604020202020204" pitchFamily="34" charset="0"/>
            </a:endParaRPr>
          </a:p>
          <a:p>
            <a:endParaRPr lang="en-GB" altLang="en-US" dirty="0">
              <a:latin typeface="Arial" panose="020B0604020202020204" pitchFamily="34" charset="0"/>
            </a:endParaRPr>
          </a:p>
        </p:txBody>
      </p:sp>
      <p:sp>
        <p:nvSpPr>
          <p:cNvPr id="18022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57A558F-B700-40D7-8F7C-3B3041FB2289}" type="slidenum">
              <a:rPr lang="en-GB" altLang="en-US" smtClean="0">
                <a:solidFill>
                  <a:srgbClr val="000000"/>
                </a:solidFill>
                <a:latin typeface="Calibri" panose="020F0502020204030204" pitchFamily="34" charset="0"/>
                <a:cs typeface="Arial" panose="020B0604020202020204" pitchFamily="34" charset="0"/>
              </a:rPr>
              <a:pPr/>
              <a:t>9</a:t>
            </a:fld>
            <a:endParaRPr lang="en-GB" altLang="en-US">
              <a:solidFill>
                <a:srgbClr val="000000"/>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44208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xfrm>
            <a:off x="1371600" y="1143000"/>
            <a:ext cx="4114800" cy="3086100"/>
          </a:xfrm>
          <a:ln/>
        </p:spPr>
      </p:sp>
      <p:sp>
        <p:nvSpPr>
          <p:cNvPr id="1331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latin typeface="Arial" panose="020B0604020202020204" pitchFamily="34" charset="0"/>
              </a:rPr>
              <a:t>This declaration</a:t>
            </a:r>
            <a:r>
              <a:rPr lang="en-GB" altLang="en-US" baseline="0" dirty="0">
                <a:latin typeface="Arial" panose="020B0604020202020204" pitchFamily="34" charset="0"/>
              </a:rPr>
              <a:t> is usually seen as the USA’s warning to Japan, although it doesn’t specify about nuclear weapons (and it wouldn’t have made sense to most people if it had, as the atomic bomb had been kept very secret). </a:t>
            </a:r>
            <a:r>
              <a:rPr lang="en-GB" altLang="en-US" dirty="0">
                <a:latin typeface="Arial" panose="020B0604020202020204" pitchFamily="34" charset="0"/>
              </a:rPr>
              <a:t>Japan did not accept the demand</a:t>
            </a:r>
            <a:r>
              <a:rPr lang="en-GB" altLang="en-US" baseline="0" dirty="0">
                <a:latin typeface="Arial" panose="020B0604020202020204" pitchFamily="34" charset="0"/>
              </a:rPr>
              <a:t> to surrender, but some scholars argue that it didn’t exactly reject it either [see </a:t>
            </a:r>
            <a:r>
              <a:rPr lang="en-GB" altLang="en-US" dirty="0">
                <a:latin typeface="Arial" panose="020B0604020202020204" pitchFamily="34" charset="0"/>
              </a:rPr>
              <a:t>https://en.wikipedia.org/wiki/Mokusatsu]  (The photo shows Soviet leader Joseph</a:t>
            </a:r>
            <a:r>
              <a:rPr lang="en-GB" altLang="en-US" baseline="0" dirty="0">
                <a:latin typeface="Arial" panose="020B0604020202020204" pitchFamily="34" charset="0"/>
              </a:rPr>
              <a:t> </a:t>
            </a:r>
            <a:r>
              <a:rPr lang="en-GB" altLang="en-US" dirty="0">
                <a:latin typeface="Arial" panose="020B0604020202020204" pitchFamily="34" charset="0"/>
              </a:rPr>
              <a:t>Stalin, alongside Harry Truman and Winston Churchill.</a:t>
            </a:r>
            <a:r>
              <a:rPr lang="en-GB" altLang="en-US" baseline="0" dirty="0">
                <a:latin typeface="Arial" panose="020B0604020202020204" pitchFamily="34" charset="0"/>
              </a:rPr>
              <a:t> Stalin didn’t sign the Declaration, as the Soviet Union wasn’t actually at war with Japan until 8</a:t>
            </a:r>
            <a:r>
              <a:rPr lang="en-GB" altLang="en-US" baseline="30000" dirty="0">
                <a:latin typeface="Arial" panose="020B0604020202020204" pitchFamily="34" charset="0"/>
              </a:rPr>
              <a:t>th</a:t>
            </a:r>
            <a:r>
              <a:rPr lang="en-GB" altLang="en-US" baseline="0" dirty="0">
                <a:latin typeface="Arial" panose="020B0604020202020204" pitchFamily="34" charset="0"/>
              </a:rPr>
              <a:t> August: China’s leader Chiang Kai-Shek did sign it.)</a:t>
            </a:r>
            <a:br>
              <a:rPr lang="en-GB" altLang="en-US" baseline="0" dirty="0">
                <a:latin typeface="Arial" panose="020B0604020202020204" pitchFamily="34" charset="0"/>
              </a:rPr>
            </a:br>
            <a:br>
              <a:rPr lang="en-GB" altLang="en-US" dirty="0">
                <a:latin typeface="Arial" panose="020B0604020202020204" pitchFamily="34" charset="0"/>
              </a:rPr>
            </a:br>
            <a:r>
              <a:rPr lang="en-GB" altLang="en-US" dirty="0">
                <a:latin typeface="Arial" panose="020B0604020202020204" pitchFamily="34" charset="0"/>
              </a:rPr>
              <a:t>[For more information on the Potsdam Conference, and the ‘</a:t>
            </a:r>
            <a:r>
              <a:rPr lang="en-GB" altLang="en-US" baseline="0" dirty="0">
                <a:latin typeface="Arial" panose="020B0604020202020204" pitchFamily="34" charset="0"/>
              </a:rPr>
              <a:t>D</a:t>
            </a:r>
            <a:r>
              <a:rPr lang="en-GB" altLang="en-US" dirty="0">
                <a:latin typeface="Arial" panose="020B0604020202020204" pitchFamily="34" charset="0"/>
              </a:rPr>
              <a:t>eclaration’, see https://history.state.gov/milestones/1937-1945/potsdam-conf and https://www.trumanlibrary.org/whistlestop/study_collections/naval/berlin/index.php?documentid=hst-naval_naid1701729-04&amp;pagenumber=1 respectively</a:t>
            </a:r>
            <a:r>
              <a:rPr lang="en-GB" altLang="en-US" baseline="0" dirty="0">
                <a:latin typeface="Arial" panose="020B0604020202020204" pitchFamily="34" charset="0"/>
              </a:rPr>
              <a:t> (NB: the latter is a draft of the final text)   </a:t>
            </a:r>
            <a:r>
              <a:rPr lang="en-US" altLang="en-US" b="1" dirty="0">
                <a:latin typeface="Arial" panose="020B0604020202020204" pitchFamily="34" charset="0"/>
              </a:rPr>
              <a:t>Citizenship teachers: </a:t>
            </a:r>
            <a:r>
              <a:rPr lang="en-US" altLang="en-US" dirty="0">
                <a:latin typeface="Arial" panose="020B0604020202020204" pitchFamily="34" charset="0"/>
              </a:rPr>
              <a:t>For ideas and resources on lesson activities exploring nuclear</a:t>
            </a:r>
            <a:r>
              <a:rPr lang="en-US" altLang="en-US" baseline="0" dirty="0">
                <a:latin typeface="Arial" panose="020B0604020202020204" pitchFamily="34" charset="0"/>
              </a:rPr>
              <a:t> tensions between the USA and Russia in 2018-19</a:t>
            </a:r>
            <a:r>
              <a:rPr lang="en-US" altLang="en-US" dirty="0">
                <a:latin typeface="Arial" panose="020B0604020202020204" pitchFamily="34" charset="0"/>
              </a:rPr>
              <a:t>, and the</a:t>
            </a:r>
            <a:r>
              <a:rPr lang="en-US" altLang="en-US" baseline="0" dirty="0">
                <a:latin typeface="Arial" panose="020B0604020202020204" pitchFamily="34" charset="0"/>
              </a:rPr>
              <a:t> UK’s role in this context, </a:t>
            </a:r>
            <a:r>
              <a:rPr lang="en-US" altLang="en-US" dirty="0">
                <a:latin typeface="Arial" panose="020B0604020202020204" pitchFamily="34" charset="0"/>
              </a:rPr>
              <a:t>follow the link at </a:t>
            </a:r>
            <a:r>
              <a:rPr lang="en-US" altLang="en-US" b="1" dirty="0">
                <a:latin typeface="Arial" panose="020B0604020202020204" pitchFamily="34" charset="0"/>
              </a:rPr>
              <a:t>https://cnduk.org/education/truman-cit</a:t>
            </a:r>
            <a:r>
              <a:rPr lang="en-US" altLang="en-US" dirty="0">
                <a:latin typeface="Arial" panose="020B0604020202020204" pitchFamily="34" charset="0"/>
              </a:rPr>
              <a:t>]</a:t>
            </a:r>
            <a:endParaRPr lang="en-GB" altLang="en-US"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dirty="0">
              <a:latin typeface="Arial" panose="020B0604020202020204" pitchFamily="34" charset="0"/>
            </a:endParaRPr>
          </a:p>
          <a:p>
            <a:endParaRPr lang="en-GB" altLang="en-US" dirty="0">
              <a:latin typeface="Arial" panose="020B0604020202020204" pitchFamily="34" charset="0"/>
            </a:endParaRP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2F206C6-85FC-4B1A-9AA2-77CD0F0174B1}" type="slidenum">
              <a:rPr lang="en-GB" altLang="en-US">
                <a:solidFill>
                  <a:prstClr val="black"/>
                </a:solidFill>
              </a:rPr>
              <a:pPr/>
              <a:t>10</a:t>
            </a:fld>
            <a:endParaRPr lang="en-GB" altLang="en-US">
              <a:solidFill>
                <a:prstClr val="black"/>
              </a:solidFill>
            </a:endParaRPr>
          </a:p>
        </p:txBody>
      </p:sp>
    </p:spTree>
    <p:extLst>
      <p:ext uri="{BB962C8B-B14F-4D97-AF65-F5344CB8AC3E}">
        <p14:creationId xmlns:p14="http://schemas.microsoft.com/office/powerpoint/2010/main" val="774469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27B0817-EE6E-4F11-ACDF-3F2690018F5F}" type="datetimeFigureOut">
              <a:rPr lang="en-GB" smtClean="0"/>
              <a:pPr/>
              <a:t>07/08/2024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3B330D1-1C82-43A9-A3DE-0A0AF5004A68}"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27B0817-EE6E-4F11-ACDF-3F2690018F5F}" type="datetimeFigureOut">
              <a:rPr lang="en-GB" smtClean="0"/>
              <a:pPr/>
              <a:t>07/08/2024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3B330D1-1C82-43A9-A3DE-0A0AF5004A68}" type="slidenum">
              <a:rPr lang="en-GB" smtClean="0"/>
              <a:pPr/>
              <a:t>‹#›</a:t>
            </a:fld>
            <a:endParaRPr lang="en-GB"/>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869031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42"/>
            <a:ext cx="8224838" cy="1138237"/>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2" y="1600200"/>
            <a:ext cx="4035425"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5025" y="1600200"/>
            <a:ext cx="4037013" cy="218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5025" y="3937000"/>
            <a:ext cx="4037013" cy="218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p:cNvSpPr>
            <a:spLocks noGrp="1"/>
          </p:cNvSpPr>
          <p:nvPr>
            <p:ph type="dt" idx="10"/>
          </p:nvPr>
        </p:nvSpPr>
        <p:spPr>
          <a:xfrm>
            <a:off x="457201" y="6245225"/>
            <a:ext cx="2128838" cy="471488"/>
          </a:xfrm>
        </p:spPr>
        <p:txBody>
          <a:bodyPr/>
          <a:lstStyle>
            <a:lvl1pPr>
              <a:defRPr/>
            </a:lvl1pPr>
          </a:lstStyle>
          <a:p>
            <a:pPr>
              <a:defRPr/>
            </a:pPr>
            <a:endParaRPr lang="en-GB">
              <a:solidFill>
                <a:prstClr val="black">
                  <a:tint val="75000"/>
                </a:prstClr>
              </a:solidFill>
            </a:endParaRPr>
          </a:p>
        </p:txBody>
      </p:sp>
      <p:sp>
        <p:nvSpPr>
          <p:cNvPr id="7" name="Footer Placeholder 6"/>
          <p:cNvSpPr>
            <a:spLocks noGrp="1"/>
          </p:cNvSpPr>
          <p:nvPr>
            <p:ph type="ftr" idx="11"/>
          </p:nvPr>
        </p:nvSpPr>
        <p:spPr>
          <a:xfrm>
            <a:off x="3124201" y="6245225"/>
            <a:ext cx="2890838" cy="471488"/>
          </a:xfrm>
        </p:spPr>
        <p:txBody>
          <a:bodyPr/>
          <a:lstStyle>
            <a:lvl1pPr>
              <a:defRPr/>
            </a:lvl1pPr>
          </a:lstStyle>
          <a:p>
            <a:pPr>
              <a:defRPr/>
            </a:pPr>
            <a:endParaRPr lang="en-GB">
              <a:solidFill>
                <a:prstClr val="black">
                  <a:tint val="75000"/>
                </a:prstClr>
              </a:solidFill>
            </a:endParaRPr>
          </a:p>
        </p:txBody>
      </p:sp>
      <p:sp>
        <p:nvSpPr>
          <p:cNvPr id="8" name="Slide Number Placeholder 7"/>
          <p:cNvSpPr>
            <a:spLocks noGrp="1"/>
          </p:cNvSpPr>
          <p:nvPr>
            <p:ph type="sldNum" idx="12"/>
          </p:nvPr>
        </p:nvSpPr>
        <p:spPr>
          <a:xfrm>
            <a:off x="6553201" y="6245225"/>
            <a:ext cx="2128838" cy="471488"/>
          </a:xfrm>
        </p:spPr>
        <p:txBody>
          <a:bodyPr/>
          <a:lstStyle>
            <a:lvl1pPr>
              <a:defRPr/>
            </a:lvl1pPr>
          </a:lstStyle>
          <a:p>
            <a:pPr>
              <a:defRPr/>
            </a:pPr>
            <a:fld id="{C1E836D7-B49D-4352-9E47-1E5CD9B15C2D}" type="slidenum">
              <a:rPr lang="en-GB" altLang="en-US">
                <a:solidFill>
                  <a:prstClr val="black">
                    <a:tint val="75000"/>
                  </a:prstClr>
                </a:solidFill>
              </a:rPr>
              <a:pPr>
                <a:defRPr/>
              </a:pPr>
              <a:t>‹#›</a:t>
            </a:fld>
            <a:endParaRPr lang="en-GB" altLang="en-US">
              <a:solidFill>
                <a:prstClr val="black">
                  <a:tint val="75000"/>
                </a:prstClr>
              </a:solidFill>
            </a:endParaRPr>
          </a:p>
        </p:txBody>
      </p:sp>
    </p:spTree>
    <p:extLst>
      <p:ext uri="{BB962C8B-B14F-4D97-AF65-F5344CB8AC3E}">
        <p14:creationId xmlns:p14="http://schemas.microsoft.com/office/powerpoint/2010/main" val="37037994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6967D1F-827E-4774-9A86-60B024E3F83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9EB5B4B-D091-4AD5-9D04-29048C06F9B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022457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6967D1F-827E-4774-9A86-60B024E3F83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9EB5B4B-D091-4AD5-9D04-29048C06F9B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1031621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967D1F-827E-4774-9A86-60B024E3F83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9EB5B4B-D091-4AD5-9D04-29048C06F9B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8191676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6967D1F-827E-4774-9A86-60B024E3F83C}" type="datetimeFigureOut">
              <a:rPr lang="en-GB" smtClean="0">
                <a:solidFill>
                  <a:prstClr val="black">
                    <a:tint val="75000"/>
                  </a:prstClr>
                </a:solidFill>
              </a:rPr>
              <a:pPr/>
              <a:t>07/08/2024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9EB5B4B-D091-4AD5-9D04-29048C06F9B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700536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6967D1F-827E-4774-9A86-60B024E3F83C}" type="datetimeFigureOut">
              <a:rPr lang="en-GB" smtClean="0">
                <a:solidFill>
                  <a:prstClr val="black">
                    <a:tint val="75000"/>
                  </a:prstClr>
                </a:solidFill>
              </a:rPr>
              <a:pPr/>
              <a:t>07/08/2024</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E9EB5B4B-D091-4AD5-9D04-29048C06F9B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9932020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6967D1F-827E-4774-9A86-60B024E3F83C}" type="datetimeFigureOut">
              <a:rPr lang="en-GB" smtClean="0">
                <a:solidFill>
                  <a:prstClr val="black">
                    <a:tint val="75000"/>
                  </a:prstClr>
                </a:solidFill>
              </a:rPr>
              <a:pPr/>
              <a:t>07/08/2024</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E9EB5B4B-D091-4AD5-9D04-29048C06F9B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0087693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967D1F-827E-4774-9A86-60B024E3F83C}" type="datetimeFigureOut">
              <a:rPr lang="en-GB" smtClean="0">
                <a:solidFill>
                  <a:prstClr val="black">
                    <a:tint val="75000"/>
                  </a:prstClr>
                </a:solidFill>
              </a:rPr>
              <a:pPr/>
              <a:t>07/08/2024</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E9EB5B4B-D091-4AD5-9D04-29048C06F9B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6900149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6967D1F-827E-4774-9A86-60B024E3F83C}" type="datetimeFigureOut">
              <a:rPr lang="en-GB" smtClean="0">
                <a:solidFill>
                  <a:prstClr val="black">
                    <a:tint val="75000"/>
                  </a:prstClr>
                </a:solidFill>
              </a:rPr>
              <a:pPr/>
              <a:t>07/08/2024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9EB5B4B-D091-4AD5-9D04-29048C06F9B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23199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27B0817-EE6E-4F11-ACDF-3F2690018F5F}" type="datetimeFigureOut">
              <a:rPr lang="en-GB" smtClean="0"/>
              <a:pPr/>
              <a:t>07/08/2024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3B330D1-1C82-43A9-A3DE-0A0AF5004A68}" type="slidenum">
              <a:rPr lang="en-GB" smtClean="0"/>
              <a:pPr/>
              <a:t>‹#›</a:t>
            </a:fld>
            <a:endParaRPr lang="en-GB"/>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6967D1F-827E-4774-9A86-60B024E3F83C}" type="datetimeFigureOut">
              <a:rPr lang="en-GB" smtClean="0">
                <a:solidFill>
                  <a:prstClr val="black">
                    <a:tint val="75000"/>
                  </a:prstClr>
                </a:solidFill>
              </a:rPr>
              <a:pPr/>
              <a:t>07/08/2024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9EB5B4B-D091-4AD5-9D04-29048C06F9B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9102811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6967D1F-827E-4774-9A86-60B024E3F83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9EB5B4B-D091-4AD5-9D04-29048C06F9B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7495067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6967D1F-827E-4774-9A86-60B024E3F83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9EB5B4B-D091-4AD5-9D04-29048C06F9B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996441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9"/>
            <a:ext cx="8223840" cy="11406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6480" y="1604328"/>
            <a:ext cx="4042080" cy="4522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36800" y="1604329"/>
            <a:ext cx="4043520" cy="21919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36800" y="3934494"/>
            <a:ext cx="4043520" cy="21919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p:cNvSpPr>
            <a:spLocks noGrp="1"/>
          </p:cNvSpPr>
          <p:nvPr>
            <p:ph type="dt" idx="10"/>
          </p:nvPr>
        </p:nvSpPr>
        <p:spPr>
          <a:xfrm>
            <a:off x="456480" y="6247376"/>
            <a:ext cx="2125440" cy="468050"/>
          </a:xfrm>
        </p:spPr>
        <p:txBody>
          <a:bodyPr/>
          <a:lstStyle>
            <a:lvl1pPr>
              <a:defRPr/>
            </a:lvl1pPr>
          </a:lstStyle>
          <a:p>
            <a:endParaRPr lang="en-GB">
              <a:solidFill>
                <a:prstClr val="black">
                  <a:tint val="75000"/>
                </a:prstClr>
              </a:solidFill>
            </a:endParaRPr>
          </a:p>
        </p:txBody>
      </p:sp>
      <p:sp>
        <p:nvSpPr>
          <p:cNvPr id="7" name="Footer Placeholder 6"/>
          <p:cNvSpPr>
            <a:spLocks noGrp="1"/>
          </p:cNvSpPr>
          <p:nvPr>
            <p:ph type="ftr" idx="11"/>
          </p:nvPr>
        </p:nvSpPr>
        <p:spPr>
          <a:xfrm>
            <a:off x="3127680" y="6247376"/>
            <a:ext cx="2894400" cy="468050"/>
          </a:xfrm>
        </p:spPr>
        <p:txBody>
          <a:bodyPr/>
          <a:lstStyle>
            <a:lvl1pPr>
              <a:defRPr/>
            </a:lvl1pPr>
          </a:lstStyle>
          <a:p>
            <a:endParaRPr lang="en-GB">
              <a:solidFill>
                <a:prstClr val="black">
                  <a:tint val="75000"/>
                </a:prstClr>
              </a:solidFill>
            </a:endParaRPr>
          </a:p>
        </p:txBody>
      </p:sp>
      <p:sp>
        <p:nvSpPr>
          <p:cNvPr id="8" name="Slide Number Placeholder 7"/>
          <p:cNvSpPr>
            <a:spLocks noGrp="1"/>
          </p:cNvSpPr>
          <p:nvPr>
            <p:ph type="sldNum" idx="12"/>
          </p:nvPr>
        </p:nvSpPr>
        <p:spPr>
          <a:xfrm>
            <a:off x="6556320" y="6247376"/>
            <a:ext cx="2125440" cy="468050"/>
          </a:xfrm>
        </p:spPr>
        <p:txBody>
          <a:bodyPr/>
          <a:lstStyle>
            <a:lvl1pPr>
              <a:defRPr/>
            </a:lvl1pPr>
          </a:lstStyle>
          <a:p>
            <a:fld id="{C3FB0291-AA5C-4EDD-A76B-6BBC3169602D}"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974874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9"/>
            <a:ext cx="8223840" cy="1140600"/>
          </a:xfrm>
        </p:spPr>
        <p:txBody>
          <a:bodyPr/>
          <a:lstStyle/>
          <a:p>
            <a:r>
              <a:rPr lang="en-US"/>
              <a:t>Click to edit Master title style</a:t>
            </a:r>
            <a:endParaRPr lang="en-GB"/>
          </a:p>
        </p:txBody>
      </p:sp>
      <p:sp>
        <p:nvSpPr>
          <p:cNvPr id="3" name="Content Placeholder 2"/>
          <p:cNvSpPr>
            <a:spLocks noGrp="1"/>
          </p:cNvSpPr>
          <p:nvPr>
            <p:ph sz="half" idx="1"/>
          </p:nvPr>
        </p:nvSpPr>
        <p:spPr>
          <a:xfrm>
            <a:off x="456480" y="1604328"/>
            <a:ext cx="4042080" cy="4522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636800" y="1604328"/>
            <a:ext cx="4043520" cy="4522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idx="10"/>
          </p:nvPr>
        </p:nvSpPr>
        <p:spPr>
          <a:xfrm>
            <a:off x="456480" y="6247376"/>
            <a:ext cx="2125440" cy="468050"/>
          </a:xfrm>
        </p:spPr>
        <p:txBody>
          <a:bodyPr/>
          <a:lstStyle>
            <a:lvl1pPr>
              <a:defRPr/>
            </a:lvl1pPr>
          </a:lstStyle>
          <a:p>
            <a:endParaRPr lang="en-GB">
              <a:solidFill>
                <a:prstClr val="black">
                  <a:tint val="75000"/>
                </a:prstClr>
              </a:solidFill>
            </a:endParaRPr>
          </a:p>
        </p:txBody>
      </p:sp>
      <p:sp>
        <p:nvSpPr>
          <p:cNvPr id="6" name="Footer Placeholder 5"/>
          <p:cNvSpPr>
            <a:spLocks noGrp="1"/>
          </p:cNvSpPr>
          <p:nvPr>
            <p:ph type="ftr" idx="11"/>
          </p:nvPr>
        </p:nvSpPr>
        <p:spPr>
          <a:xfrm>
            <a:off x="3127680" y="6247376"/>
            <a:ext cx="2894400" cy="468050"/>
          </a:xfrm>
        </p:spPr>
        <p:txBody>
          <a:bodyPr/>
          <a:lstStyle>
            <a:lvl1pPr>
              <a:defRPr/>
            </a:lvl1pPr>
          </a:lstStyle>
          <a:p>
            <a:endParaRPr lang="en-GB">
              <a:solidFill>
                <a:prstClr val="black">
                  <a:tint val="75000"/>
                </a:prstClr>
              </a:solidFill>
            </a:endParaRPr>
          </a:p>
        </p:txBody>
      </p:sp>
      <p:sp>
        <p:nvSpPr>
          <p:cNvPr id="7" name="Slide Number Placeholder 6"/>
          <p:cNvSpPr>
            <a:spLocks noGrp="1"/>
          </p:cNvSpPr>
          <p:nvPr>
            <p:ph type="sldNum" idx="12"/>
          </p:nvPr>
        </p:nvSpPr>
        <p:spPr>
          <a:xfrm>
            <a:off x="6556320" y="6247376"/>
            <a:ext cx="2125440" cy="468050"/>
          </a:xfrm>
        </p:spPr>
        <p:txBody>
          <a:bodyPr/>
          <a:lstStyle>
            <a:lvl1pPr>
              <a:defRPr/>
            </a:lvl1pPr>
          </a:lstStyle>
          <a:p>
            <a:fld id="{8758F6BD-E20C-4916-96F1-163378915D87}"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3282293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a:t>Click to edit Master title style</a:t>
            </a:r>
            <a:endParaRPr lang="en-GB"/>
          </a:p>
        </p:txBody>
      </p:sp>
      <p:sp>
        <p:nvSpPr>
          <p:cNvPr id="3" name="Date Placeholder 2"/>
          <p:cNvSpPr>
            <a:spLocks noGrp="1"/>
          </p:cNvSpPr>
          <p:nvPr>
            <p:ph type="dt" idx="10"/>
          </p:nvPr>
        </p:nvSpPr>
        <p:spPr>
          <a:xfrm>
            <a:off x="457200" y="6245225"/>
            <a:ext cx="2128838" cy="471488"/>
          </a:xfrm>
        </p:spPr>
        <p:txBody>
          <a:bodyPr/>
          <a:lstStyle>
            <a:lvl1pPr>
              <a:defRPr/>
            </a:lvl1pPr>
          </a:lstStyle>
          <a:p>
            <a:pPr>
              <a:defRPr/>
            </a:pPr>
            <a:endParaRPr lang="en-GB">
              <a:solidFill>
                <a:prstClr val="black">
                  <a:tint val="75000"/>
                </a:prstClr>
              </a:solidFill>
            </a:endParaRPr>
          </a:p>
        </p:txBody>
      </p:sp>
      <p:sp>
        <p:nvSpPr>
          <p:cNvPr id="4" name="Footer Placeholder 3"/>
          <p:cNvSpPr>
            <a:spLocks noGrp="1"/>
          </p:cNvSpPr>
          <p:nvPr>
            <p:ph type="ftr" idx="11"/>
          </p:nvPr>
        </p:nvSpPr>
        <p:spPr>
          <a:xfrm>
            <a:off x="3124200" y="6245225"/>
            <a:ext cx="2890838" cy="471488"/>
          </a:xfrm>
        </p:spPr>
        <p:txBody>
          <a:bodyPr/>
          <a:lstStyle>
            <a:lvl1pPr>
              <a:defRPr/>
            </a:lvl1pPr>
          </a:lstStyle>
          <a:p>
            <a:pPr>
              <a:defRPr/>
            </a:pPr>
            <a:endParaRPr lang="en-GB">
              <a:solidFill>
                <a:prstClr val="black">
                  <a:tint val="75000"/>
                </a:prstClr>
              </a:solidFill>
            </a:endParaRPr>
          </a:p>
        </p:txBody>
      </p:sp>
      <p:sp>
        <p:nvSpPr>
          <p:cNvPr id="5" name="Slide Number Placeholder 4"/>
          <p:cNvSpPr>
            <a:spLocks noGrp="1"/>
          </p:cNvSpPr>
          <p:nvPr>
            <p:ph type="sldNum" idx="12"/>
          </p:nvPr>
        </p:nvSpPr>
        <p:spPr>
          <a:xfrm>
            <a:off x="6553200" y="6245225"/>
            <a:ext cx="2128838" cy="471488"/>
          </a:xfrm>
        </p:spPr>
        <p:txBody>
          <a:bodyPr/>
          <a:lstStyle>
            <a:lvl1pPr>
              <a:defRPr/>
            </a:lvl1pPr>
          </a:lstStyle>
          <a:p>
            <a:pPr>
              <a:defRPr/>
            </a:pPr>
            <a:fld id="{8D8FDF1A-58F8-4169-A71B-F2EB87E99323}"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8891394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5425"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5025" y="1600200"/>
            <a:ext cx="4037013"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idx="10"/>
          </p:nvPr>
        </p:nvSpPr>
        <p:spPr>
          <a:xfrm>
            <a:off x="457200" y="6245225"/>
            <a:ext cx="2128838" cy="471488"/>
          </a:xfrm>
        </p:spPr>
        <p:txBody>
          <a:bodyPr/>
          <a:lstStyle>
            <a:lvl1pPr>
              <a:defRPr/>
            </a:lvl1pPr>
          </a:lstStyle>
          <a:p>
            <a:endParaRPr lang="en-GB">
              <a:solidFill>
                <a:prstClr val="black">
                  <a:tint val="75000"/>
                </a:prstClr>
              </a:solidFill>
            </a:endParaRPr>
          </a:p>
        </p:txBody>
      </p:sp>
      <p:sp>
        <p:nvSpPr>
          <p:cNvPr id="6" name="Footer Placeholder 5"/>
          <p:cNvSpPr>
            <a:spLocks noGrp="1"/>
          </p:cNvSpPr>
          <p:nvPr>
            <p:ph type="ftr" idx="11"/>
          </p:nvPr>
        </p:nvSpPr>
        <p:spPr>
          <a:xfrm>
            <a:off x="3124200" y="6245225"/>
            <a:ext cx="2890838" cy="471488"/>
          </a:xfrm>
        </p:spPr>
        <p:txBody>
          <a:bodyPr/>
          <a:lstStyle>
            <a:lvl1pPr>
              <a:defRPr/>
            </a:lvl1pPr>
          </a:lstStyle>
          <a:p>
            <a:endParaRPr lang="en-GB">
              <a:solidFill>
                <a:prstClr val="black">
                  <a:tint val="75000"/>
                </a:prstClr>
              </a:solidFill>
            </a:endParaRPr>
          </a:p>
        </p:txBody>
      </p:sp>
      <p:sp>
        <p:nvSpPr>
          <p:cNvPr id="7" name="Slide Number Placeholder 6"/>
          <p:cNvSpPr>
            <a:spLocks noGrp="1"/>
          </p:cNvSpPr>
          <p:nvPr>
            <p:ph type="sldNum" idx="12"/>
          </p:nvPr>
        </p:nvSpPr>
        <p:spPr>
          <a:xfrm>
            <a:off x="6553200" y="6245225"/>
            <a:ext cx="2128838" cy="471488"/>
          </a:xfrm>
        </p:spPr>
        <p:txBody>
          <a:bodyPr/>
          <a:lstStyle>
            <a:lvl1pPr>
              <a:defRPr/>
            </a:lvl1pPr>
          </a:lstStyle>
          <a:p>
            <a:fld id="{CCA79B82-741F-43BA-9AA4-CA4C9D790FAB}"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15695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967598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351039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753768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995038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07413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77716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20910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80470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27B0817-EE6E-4F11-ACDF-3F2690018F5F}" type="datetimeFigureOut">
              <a:rPr lang="en-GB" smtClean="0"/>
              <a:pPr/>
              <a:t>07/08/2024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3B330D1-1C82-43A9-A3DE-0A0AF5004A68}" type="slidenum">
              <a:rPr lang="en-GB" smtClean="0"/>
              <a:pPr/>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30576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100037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634152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42"/>
            <a:ext cx="8224838" cy="1138237"/>
          </a:xfrm>
        </p:spPr>
        <p:txBody>
          <a:bodyPr/>
          <a:lstStyle/>
          <a:p>
            <a:r>
              <a:rPr lang="en-US"/>
              <a:t>Click to edit Master title style</a:t>
            </a:r>
            <a:endParaRPr lang="en-GB"/>
          </a:p>
        </p:txBody>
      </p:sp>
      <p:sp>
        <p:nvSpPr>
          <p:cNvPr id="3" name="Date Placeholder 2"/>
          <p:cNvSpPr>
            <a:spLocks noGrp="1"/>
          </p:cNvSpPr>
          <p:nvPr>
            <p:ph type="dt" idx="10"/>
          </p:nvPr>
        </p:nvSpPr>
        <p:spPr>
          <a:xfrm>
            <a:off x="457201" y="6245225"/>
            <a:ext cx="2128838" cy="471488"/>
          </a:xfrm>
        </p:spPr>
        <p:txBody>
          <a:bodyPr/>
          <a:lstStyle>
            <a:lvl1pPr>
              <a:defRPr/>
            </a:lvl1pPr>
          </a:lstStyle>
          <a:p>
            <a:pPr>
              <a:defRPr/>
            </a:pPr>
            <a:endParaRPr lang="en-GB">
              <a:solidFill>
                <a:prstClr val="black">
                  <a:tint val="75000"/>
                </a:prstClr>
              </a:solidFill>
            </a:endParaRPr>
          </a:p>
        </p:txBody>
      </p:sp>
      <p:sp>
        <p:nvSpPr>
          <p:cNvPr id="4" name="Footer Placeholder 3"/>
          <p:cNvSpPr>
            <a:spLocks noGrp="1"/>
          </p:cNvSpPr>
          <p:nvPr>
            <p:ph type="ftr" idx="11"/>
          </p:nvPr>
        </p:nvSpPr>
        <p:spPr>
          <a:xfrm>
            <a:off x="3124201" y="6245225"/>
            <a:ext cx="2890838" cy="471488"/>
          </a:xfrm>
        </p:spPr>
        <p:txBody>
          <a:bodyPr/>
          <a:lstStyle>
            <a:lvl1pPr>
              <a:defRPr/>
            </a:lvl1pPr>
          </a:lstStyle>
          <a:p>
            <a:pPr>
              <a:defRPr/>
            </a:pPr>
            <a:endParaRPr lang="en-GB">
              <a:solidFill>
                <a:prstClr val="black">
                  <a:tint val="75000"/>
                </a:prstClr>
              </a:solidFill>
            </a:endParaRPr>
          </a:p>
        </p:txBody>
      </p:sp>
      <p:sp>
        <p:nvSpPr>
          <p:cNvPr id="5" name="Slide Number Placeholder 4"/>
          <p:cNvSpPr>
            <a:spLocks noGrp="1"/>
          </p:cNvSpPr>
          <p:nvPr>
            <p:ph type="sldNum" idx="12"/>
          </p:nvPr>
        </p:nvSpPr>
        <p:spPr>
          <a:xfrm>
            <a:off x="6553201" y="6245225"/>
            <a:ext cx="2128838" cy="471488"/>
          </a:xfrm>
        </p:spPr>
        <p:txBody>
          <a:bodyPr/>
          <a:lstStyle>
            <a:lvl1pPr>
              <a:defRPr/>
            </a:lvl1pPr>
          </a:lstStyle>
          <a:p>
            <a:pPr>
              <a:defRPr/>
            </a:pPr>
            <a:fld id="{AFBCB69E-205E-43E1-A77E-C63EAF8BA70D}" type="slidenum">
              <a:rPr lang="en-GB" altLang="en-US">
                <a:solidFill>
                  <a:prstClr val="black">
                    <a:tint val="75000"/>
                  </a:prstClr>
                </a:solidFill>
              </a:rPr>
              <a:pPr>
                <a:defRPr/>
              </a:pPr>
              <a:t>‹#›</a:t>
            </a:fld>
            <a:endParaRPr lang="en-GB" altLang="en-US">
              <a:solidFill>
                <a:prstClr val="black">
                  <a:tint val="75000"/>
                </a:prstClr>
              </a:solidFill>
            </a:endParaRPr>
          </a:p>
        </p:txBody>
      </p:sp>
    </p:spTree>
    <p:extLst>
      <p:ext uri="{BB962C8B-B14F-4D97-AF65-F5344CB8AC3E}">
        <p14:creationId xmlns:p14="http://schemas.microsoft.com/office/powerpoint/2010/main" val="14489388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42"/>
            <a:ext cx="8224838" cy="1138237"/>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2" y="1600200"/>
            <a:ext cx="4035425"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5025" y="1600200"/>
            <a:ext cx="4037013"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idx="10"/>
          </p:nvPr>
        </p:nvSpPr>
        <p:spPr>
          <a:xfrm>
            <a:off x="457201" y="6245225"/>
            <a:ext cx="2128838" cy="471488"/>
          </a:xfrm>
        </p:spPr>
        <p:txBody>
          <a:bodyPr/>
          <a:lstStyle>
            <a:lvl1pPr>
              <a:defRPr/>
            </a:lvl1pPr>
          </a:lstStyle>
          <a:p>
            <a:pPr>
              <a:defRPr/>
            </a:pPr>
            <a:endParaRPr lang="en-GB">
              <a:solidFill>
                <a:prstClr val="black">
                  <a:tint val="75000"/>
                </a:prstClr>
              </a:solidFill>
            </a:endParaRPr>
          </a:p>
        </p:txBody>
      </p:sp>
      <p:sp>
        <p:nvSpPr>
          <p:cNvPr id="6" name="Footer Placeholder 5"/>
          <p:cNvSpPr>
            <a:spLocks noGrp="1"/>
          </p:cNvSpPr>
          <p:nvPr>
            <p:ph type="ftr" idx="11"/>
          </p:nvPr>
        </p:nvSpPr>
        <p:spPr>
          <a:xfrm>
            <a:off x="3124201" y="6245225"/>
            <a:ext cx="2890838" cy="471488"/>
          </a:xfrm>
        </p:spPr>
        <p:txBody>
          <a:bodyPr/>
          <a:lstStyle>
            <a:lvl1pPr>
              <a:defRPr/>
            </a:lvl1pPr>
          </a:lstStyle>
          <a:p>
            <a:pPr>
              <a:defRPr/>
            </a:pPr>
            <a:endParaRPr lang="en-GB">
              <a:solidFill>
                <a:prstClr val="black">
                  <a:tint val="75000"/>
                </a:prstClr>
              </a:solidFill>
            </a:endParaRPr>
          </a:p>
        </p:txBody>
      </p:sp>
      <p:sp>
        <p:nvSpPr>
          <p:cNvPr id="7" name="Slide Number Placeholder 6"/>
          <p:cNvSpPr>
            <a:spLocks noGrp="1"/>
          </p:cNvSpPr>
          <p:nvPr>
            <p:ph type="sldNum" idx="12"/>
          </p:nvPr>
        </p:nvSpPr>
        <p:spPr>
          <a:xfrm>
            <a:off x="6553201" y="6245225"/>
            <a:ext cx="2128838" cy="471488"/>
          </a:xfrm>
        </p:spPr>
        <p:txBody>
          <a:bodyPr/>
          <a:lstStyle>
            <a:lvl1pPr>
              <a:defRPr/>
            </a:lvl1pPr>
          </a:lstStyle>
          <a:p>
            <a:pPr>
              <a:defRPr/>
            </a:pPr>
            <a:fld id="{4EBDE5CF-0831-49F6-8836-A3C067113D65}" type="slidenum">
              <a:rPr lang="en-GB" altLang="en-US">
                <a:solidFill>
                  <a:prstClr val="black">
                    <a:tint val="75000"/>
                  </a:prstClr>
                </a:solidFill>
              </a:rPr>
              <a:pPr>
                <a:defRPr/>
              </a:pPr>
              <a:t>‹#›</a:t>
            </a:fld>
            <a:endParaRPr lang="en-GB" altLang="en-US">
              <a:solidFill>
                <a:prstClr val="black">
                  <a:tint val="75000"/>
                </a:prstClr>
              </a:solidFill>
            </a:endParaRPr>
          </a:p>
        </p:txBody>
      </p:sp>
    </p:spTree>
    <p:extLst>
      <p:ext uri="{BB962C8B-B14F-4D97-AF65-F5344CB8AC3E}">
        <p14:creationId xmlns:p14="http://schemas.microsoft.com/office/powerpoint/2010/main" val="31342771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DFACB62A-6BA4-4D0F-8A72-0C0BE8447019}" type="datetimeFigureOut">
              <a:rPr lang="en-GB">
                <a:solidFill>
                  <a:prstClr val="black">
                    <a:tint val="75000"/>
                  </a:prstClr>
                </a:solidFill>
              </a:rPr>
              <a:pPr>
                <a:defRPr/>
              </a:pPr>
              <a:t>07/08/2024</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A6FE986-F904-46F7-924C-5188133D6D58}" type="slidenum">
              <a:rPr lang="en-GB" altLang="en-US"/>
              <a:pPr>
                <a:defRPr/>
              </a:pPr>
              <a:t>‹#›</a:t>
            </a:fld>
            <a:endParaRPr lang="en-GB" altLang="en-US"/>
          </a:p>
        </p:txBody>
      </p:sp>
    </p:spTree>
    <p:extLst>
      <p:ext uri="{BB962C8B-B14F-4D97-AF65-F5344CB8AC3E}">
        <p14:creationId xmlns:p14="http://schemas.microsoft.com/office/powerpoint/2010/main" val="770834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DF561FEE-BC23-4344-B4E5-7D4D40500D3F}" type="datetimeFigureOut">
              <a:rPr lang="en-GB">
                <a:solidFill>
                  <a:prstClr val="black">
                    <a:tint val="75000"/>
                  </a:prstClr>
                </a:solidFill>
              </a:rPr>
              <a:pPr>
                <a:defRPr/>
              </a:pPr>
              <a:t>07/08/2024</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1BC8A12-84A5-414E-A18A-BD98E86FECB9}" type="slidenum">
              <a:rPr lang="en-GB" altLang="en-US"/>
              <a:pPr>
                <a:defRPr/>
              </a:pPr>
              <a:t>‹#›</a:t>
            </a:fld>
            <a:endParaRPr lang="en-GB" altLang="en-US"/>
          </a:p>
        </p:txBody>
      </p:sp>
    </p:spTree>
    <p:extLst>
      <p:ext uri="{BB962C8B-B14F-4D97-AF65-F5344CB8AC3E}">
        <p14:creationId xmlns:p14="http://schemas.microsoft.com/office/powerpoint/2010/main" val="33945710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8E0143D-42F5-4589-9A73-C934A1398E77}" type="datetimeFigureOut">
              <a:rPr lang="en-GB">
                <a:solidFill>
                  <a:prstClr val="black">
                    <a:tint val="75000"/>
                  </a:prstClr>
                </a:solidFill>
              </a:rPr>
              <a:pPr>
                <a:defRPr/>
              </a:pPr>
              <a:t>07/08/2024</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621113E-0842-4AB4-A3BD-8A9EAE787CF1}" type="slidenum">
              <a:rPr lang="en-GB" altLang="en-US"/>
              <a:pPr>
                <a:defRPr/>
              </a:pPr>
              <a:t>‹#›</a:t>
            </a:fld>
            <a:endParaRPr lang="en-GB" altLang="en-US"/>
          </a:p>
        </p:txBody>
      </p:sp>
    </p:spTree>
    <p:extLst>
      <p:ext uri="{BB962C8B-B14F-4D97-AF65-F5344CB8AC3E}">
        <p14:creationId xmlns:p14="http://schemas.microsoft.com/office/powerpoint/2010/main" val="32673258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A761A800-7E78-4440-9E5C-329EB3D31EC2}" type="datetimeFigureOut">
              <a:rPr lang="en-GB">
                <a:solidFill>
                  <a:prstClr val="black">
                    <a:tint val="75000"/>
                  </a:prstClr>
                </a:solidFill>
              </a:rPr>
              <a:pPr>
                <a:defRPr/>
              </a:pPr>
              <a:t>07/08/2024</a:t>
            </a:fld>
            <a:endParaRPr lang="en-GB"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0185442-74D0-4BC8-A909-9DA504C7B9DB}" type="slidenum">
              <a:rPr lang="en-GB" altLang="en-US"/>
              <a:pPr>
                <a:defRPr/>
              </a:pPr>
              <a:t>‹#›</a:t>
            </a:fld>
            <a:endParaRPr lang="en-GB" altLang="en-US"/>
          </a:p>
        </p:txBody>
      </p:sp>
    </p:spTree>
    <p:extLst>
      <p:ext uri="{BB962C8B-B14F-4D97-AF65-F5344CB8AC3E}">
        <p14:creationId xmlns:p14="http://schemas.microsoft.com/office/powerpoint/2010/main" val="9673195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58DD4D53-4B7F-468D-A6FD-E3F6EF191CA4}" type="datetimeFigureOut">
              <a:rPr lang="en-GB">
                <a:solidFill>
                  <a:prstClr val="black">
                    <a:tint val="75000"/>
                  </a:prstClr>
                </a:solidFill>
              </a:rPr>
              <a:pPr>
                <a:defRPr/>
              </a:pPr>
              <a:t>07/08/2024</a:t>
            </a:fld>
            <a:endParaRPr lang="en-GB"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A103C38-B111-4A38-B72D-94EAFC42CFDD}" type="slidenum">
              <a:rPr lang="en-GB" altLang="en-US"/>
              <a:pPr>
                <a:defRPr/>
              </a:pPr>
              <a:t>‹#›</a:t>
            </a:fld>
            <a:endParaRPr lang="en-GB" altLang="en-US"/>
          </a:p>
        </p:txBody>
      </p:sp>
    </p:spTree>
    <p:extLst>
      <p:ext uri="{BB962C8B-B14F-4D97-AF65-F5344CB8AC3E}">
        <p14:creationId xmlns:p14="http://schemas.microsoft.com/office/powerpoint/2010/main" val="4152393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7B0817-EE6E-4F11-ACDF-3F2690018F5F}" type="datetimeFigureOut">
              <a:rPr lang="en-GB" smtClean="0"/>
              <a:pPr/>
              <a:t>07/08/2024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3B330D1-1C82-43A9-A3DE-0A0AF5004A68}" type="slidenum">
              <a:rPr lang="en-GB" smtClean="0"/>
              <a:pPr/>
              <a:t>‹#›</a:t>
            </a:fld>
            <a:endParaRPr lang="en-GB"/>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1239A753-2575-4043-8CC0-1E4FEE83E8BF}" type="datetimeFigureOut">
              <a:rPr lang="en-GB">
                <a:solidFill>
                  <a:prstClr val="black">
                    <a:tint val="75000"/>
                  </a:prstClr>
                </a:solidFill>
              </a:rPr>
              <a:pPr>
                <a:defRPr/>
              </a:pPr>
              <a:t>07/08/2024</a:t>
            </a:fld>
            <a:endParaRPr lang="en-GB"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F8C16A9-77A3-4724-A1FB-64DDB7A355AE}" type="slidenum">
              <a:rPr lang="en-GB" altLang="en-US"/>
              <a:pPr>
                <a:defRPr/>
              </a:pPr>
              <a:t>‹#›</a:t>
            </a:fld>
            <a:endParaRPr lang="en-GB" altLang="en-US"/>
          </a:p>
        </p:txBody>
      </p:sp>
    </p:spTree>
    <p:extLst>
      <p:ext uri="{BB962C8B-B14F-4D97-AF65-F5344CB8AC3E}">
        <p14:creationId xmlns:p14="http://schemas.microsoft.com/office/powerpoint/2010/main" val="24897759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2BD019A-B56E-4932-BEDC-5B469A7A421B}" type="datetimeFigureOut">
              <a:rPr lang="en-GB">
                <a:solidFill>
                  <a:prstClr val="black">
                    <a:tint val="75000"/>
                  </a:prstClr>
                </a:solidFill>
              </a:rPr>
              <a:pPr>
                <a:defRPr/>
              </a:pPr>
              <a:t>07/08/2024</a:t>
            </a:fld>
            <a:endParaRPr lang="en-GB"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0A3C36F-5BAB-428D-B364-EC71255274DC}" type="slidenum">
              <a:rPr lang="en-GB" altLang="en-US"/>
              <a:pPr>
                <a:defRPr/>
              </a:pPr>
              <a:t>‹#›</a:t>
            </a:fld>
            <a:endParaRPr lang="en-GB" altLang="en-US"/>
          </a:p>
        </p:txBody>
      </p:sp>
    </p:spTree>
    <p:extLst>
      <p:ext uri="{BB962C8B-B14F-4D97-AF65-F5344CB8AC3E}">
        <p14:creationId xmlns:p14="http://schemas.microsoft.com/office/powerpoint/2010/main" val="31150431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DA2BB1F-7092-4650-AADE-964E6FA41D98}" type="datetimeFigureOut">
              <a:rPr lang="en-GB">
                <a:solidFill>
                  <a:prstClr val="black">
                    <a:tint val="75000"/>
                  </a:prstClr>
                </a:solidFill>
              </a:rPr>
              <a:pPr>
                <a:defRPr/>
              </a:pPr>
              <a:t>07/08/2024</a:t>
            </a:fld>
            <a:endParaRPr lang="en-GB"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C87FD76-F9EC-4DA7-99B8-A10FBFB84EC6}" type="slidenum">
              <a:rPr lang="en-GB" altLang="en-US"/>
              <a:pPr>
                <a:defRPr/>
              </a:pPr>
              <a:t>‹#›</a:t>
            </a:fld>
            <a:endParaRPr lang="en-GB" altLang="en-US"/>
          </a:p>
        </p:txBody>
      </p:sp>
    </p:spTree>
    <p:extLst>
      <p:ext uri="{BB962C8B-B14F-4D97-AF65-F5344CB8AC3E}">
        <p14:creationId xmlns:p14="http://schemas.microsoft.com/office/powerpoint/2010/main" val="35451189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D480289-7317-4DEE-AA05-1BA2F5D7F2E7}" type="datetimeFigureOut">
              <a:rPr lang="en-GB">
                <a:solidFill>
                  <a:prstClr val="black">
                    <a:tint val="75000"/>
                  </a:prstClr>
                </a:solidFill>
              </a:rPr>
              <a:pPr>
                <a:defRPr/>
              </a:pPr>
              <a:t>07/08/2024</a:t>
            </a:fld>
            <a:endParaRPr lang="en-GB"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8D797AC-0B22-4343-BE23-71624CB9E546}" type="slidenum">
              <a:rPr lang="en-GB" altLang="en-US"/>
              <a:pPr>
                <a:defRPr/>
              </a:pPr>
              <a:t>‹#›</a:t>
            </a:fld>
            <a:endParaRPr lang="en-GB" altLang="en-US"/>
          </a:p>
        </p:txBody>
      </p:sp>
    </p:spTree>
    <p:extLst>
      <p:ext uri="{BB962C8B-B14F-4D97-AF65-F5344CB8AC3E}">
        <p14:creationId xmlns:p14="http://schemas.microsoft.com/office/powerpoint/2010/main" val="22890334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AEB80034-119C-4E51-B14E-42F1445631EB}" type="datetimeFigureOut">
              <a:rPr lang="en-GB">
                <a:solidFill>
                  <a:prstClr val="black">
                    <a:tint val="75000"/>
                  </a:prstClr>
                </a:solidFill>
              </a:rPr>
              <a:pPr>
                <a:defRPr/>
              </a:pPr>
              <a:t>07/08/2024</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D873061-9DD0-4E2A-97DE-818EE4313AF6}" type="slidenum">
              <a:rPr lang="en-GB" altLang="en-US"/>
              <a:pPr>
                <a:defRPr/>
              </a:pPr>
              <a:t>‹#›</a:t>
            </a:fld>
            <a:endParaRPr lang="en-GB" altLang="en-US"/>
          </a:p>
        </p:txBody>
      </p:sp>
    </p:spTree>
    <p:extLst>
      <p:ext uri="{BB962C8B-B14F-4D97-AF65-F5344CB8AC3E}">
        <p14:creationId xmlns:p14="http://schemas.microsoft.com/office/powerpoint/2010/main" val="37589881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54647CEF-F9A4-4551-BCE7-FCD292246E85}" type="datetimeFigureOut">
              <a:rPr lang="en-GB">
                <a:solidFill>
                  <a:prstClr val="black">
                    <a:tint val="75000"/>
                  </a:prstClr>
                </a:solidFill>
              </a:rPr>
              <a:pPr>
                <a:defRPr/>
              </a:pPr>
              <a:t>07/08/2024</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8D9A8C0-26D2-4EB7-BDD4-75CA6FBB4327}" type="slidenum">
              <a:rPr lang="en-GB" altLang="en-US"/>
              <a:pPr>
                <a:defRPr/>
              </a:pPr>
              <a:t>‹#›</a:t>
            </a:fld>
            <a:endParaRPr lang="en-GB" altLang="en-US"/>
          </a:p>
        </p:txBody>
      </p:sp>
    </p:spTree>
    <p:extLst>
      <p:ext uri="{BB962C8B-B14F-4D97-AF65-F5344CB8AC3E}">
        <p14:creationId xmlns:p14="http://schemas.microsoft.com/office/powerpoint/2010/main" val="28429339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42"/>
            <a:ext cx="8224838" cy="1138237"/>
          </a:xfrm>
        </p:spPr>
        <p:txBody>
          <a:bodyPr/>
          <a:lstStyle/>
          <a:p>
            <a:r>
              <a:rPr lang="en-US"/>
              <a:t>Click to edit Master title style</a:t>
            </a:r>
            <a:endParaRPr lang="en-GB"/>
          </a:p>
        </p:txBody>
      </p:sp>
      <p:sp>
        <p:nvSpPr>
          <p:cNvPr id="3" name="Date Placeholder 2"/>
          <p:cNvSpPr>
            <a:spLocks noGrp="1"/>
          </p:cNvSpPr>
          <p:nvPr>
            <p:ph type="dt" idx="10"/>
          </p:nvPr>
        </p:nvSpPr>
        <p:spPr>
          <a:xfrm>
            <a:off x="457201" y="6245225"/>
            <a:ext cx="2128838" cy="471488"/>
          </a:xfrm>
        </p:spPr>
        <p:txBody>
          <a:bodyPr/>
          <a:lstStyle>
            <a:lvl1pPr>
              <a:defRPr/>
            </a:lvl1pPr>
          </a:lstStyle>
          <a:p>
            <a:pPr>
              <a:defRPr/>
            </a:pPr>
            <a:endParaRPr lang="en-GB">
              <a:solidFill>
                <a:prstClr val="black">
                  <a:tint val="75000"/>
                </a:prstClr>
              </a:solidFill>
            </a:endParaRPr>
          </a:p>
        </p:txBody>
      </p:sp>
      <p:sp>
        <p:nvSpPr>
          <p:cNvPr id="4" name="Footer Placeholder 3"/>
          <p:cNvSpPr>
            <a:spLocks noGrp="1"/>
          </p:cNvSpPr>
          <p:nvPr>
            <p:ph type="ftr" idx="11"/>
          </p:nvPr>
        </p:nvSpPr>
        <p:spPr>
          <a:xfrm>
            <a:off x="3124201" y="6245225"/>
            <a:ext cx="2890838" cy="471488"/>
          </a:xfrm>
        </p:spPr>
        <p:txBody>
          <a:bodyPr/>
          <a:lstStyle>
            <a:lvl1pPr>
              <a:defRPr/>
            </a:lvl1pPr>
          </a:lstStyle>
          <a:p>
            <a:pPr>
              <a:defRPr/>
            </a:pPr>
            <a:endParaRPr lang="en-GB">
              <a:solidFill>
                <a:prstClr val="black">
                  <a:tint val="75000"/>
                </a:prstClr>
              </a:solidFill>
            </a:endParaRPr>
          </a:p>
        </p:txBody>
      </p:sp>
      <p:sp>
        <p:nvSpPr>
          <p:cNvPr id="5" name="Slide Number Placeholder 4"/>
          <p:cNvSpPr>
            <a:spLocks noGrp="1"/>
          </p:cNvSpPr>
          <p:nvPr>
            <p:ph type="sldNum" idx="12"/>
          </p:nvPr>
        </p:nvSpPr>
        <p:spPr>
          <a:xfrm>
            <a:off x="6553201" y="6245225"/>
            <a:ext cx="2128838" cy="471488"/>
          </a:xfrm>
        </p:spPr>
        <p:txBody>
          <a:bodyPr/>
          <a:lstStyle>
            <a:lvl1pPr>
              <a:defRPr/>
            </a:lvl1pPr>
          </a:lstStyle>
          <a:p>
            <a:pPr>
              <a:defRPr/>
            </a:pPr>
            <a:fld id="{AFBCB69E-205E-43E1-A77E-C63EAF8BA70D}" type="slidenum">
              <a:rPr lang="en-GB" altLang="en-US"/>
              <a:pPr>
                <a:defRPr/>
              </a:pPr>
              <a:t>‹#›</a:t>
            </a:fld>
            <a:endParaRPr lang="en-GB" altLang="en-US"/>
          </a:p>
        </p:txBody>
      </p:sp>
    </p:spTree>
    <p:extLst>
      <p:ext uri="{BB962C8B-B14F-4D97-AF65-F5344CB8AC3E}">
        <p14:creationId xmlns:p14="http://schemas.microsoft.com/office/powerpoint/2010/main" val="31206797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a:t>Click to edit Master title style</a:t>
            </a:r>
            <a:endParaRPr lang="en-GB"/>
          </a:p>
        </p:txBody>
      </p:sp>
      <p:sp>
        <p:nvSpPr>
          <p:cNvPr id="3" name="Content Placeholder 2"/>
          <p:cNvSpPr>
            <a:spLocks noGrp="1"/>
          </p:cNvSpPr>
          <p:nvPr>
            <p:ph sz="quarter" idx="1"/>
          </p:nvPr>
        </p:nvSpPr>
        <p:spPr>
          <a:xfrm>
            <a:off x="456480" y="1604333"/>
            <a:ext cx="404352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38241" y="1604333"/>
            <a:ext cx="404496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half" idx="3"/>
          </p:nvPr>
        </p:nvSpPr>
        <p:spPr>
          <a:xfrm>
            <a:off x="456481" y="3935934"/>
            <a:ext cx="8226720" cy="219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p:cNvSpPr>
            <a:spLocks noGrp="1"/>
          </p:cNvSpPr>
          <p:nvPr>
            <p:ph type="dt" idx="10"/>
          </p:nvPr>
        </p:nvSpPr>
        <p:spPr>
          <a:xfrm>
            <a:off x="457200" y="6246817"/>
            <a:ext cx="2127250" cy="471487"/>
          </a:xfrm>
        </p:spPr>
        <p:txBody>
          <a:bodyPr/>
          <a:lstStyle>
            <a:lvl1pPr>
              <a:defRPr/>
            </a:lvl1pPr>
          </a:lstStyle>
          <a:p>
            <a:pPr>
              <a:defRPr/>
            </a:pPr>
            <a:endParaRPr lang="en-GB">
              <a:solidFill>
                <a:prstClr val="black">
                  <a:tint val="75000"/>
                </a:prstClr>
              </a:solidFill>
            </a:endParaRPr>
          </a:p>
        </p:txBody>
      </p:sp>
      <p:sp>
        <p:nvSpPr>
          <p:cNvPr id="7" name="Footer Placeholder 6"/>
          <p:cNvSpPr>
            <a:spLocks noGrp="1"/>
          </p:cNvSpPr>
          <p:nvPr>
            <p:ph type="ftr" idx="11"/>
          </p:nvPr>
        </p:nvSpPr>
        <p:spPr>
          <a:xfrm>
            <a:off x="3127377" y="6246817"/>
            <a:ext cx="2897188" cy="471487"/>
          </a:xfrm>
        </p:spPr>
        <p:txBody>
          <a:bodyPr/>
          <a:lstStyle>
            <a:lvl1pPr>
              <a:defRPr/>
            </a:lvl1pPr>
          </a:lstStyle>
          <a:p>
            <a:pPr>
              <a:defRPr/>
            </a:pPr>
            <a:endParaRPr lang="en-GB">
              <a:solidFill>
                <a:prstClr val="black">
                  <a:tint val="75000"/>
                </a:prstClr>
              </a:solidFill>
            </a:endParaRPr>
          </a:p>
        </p:txBody>
      </p:sp>
      <p:sp>
        <p:nvSpPr>
          <p:cNvPr id="8" name="Slide Number Placeholder 7"/>
          <p:cNvSpPr>
            <a:spLocks noGrp="1"/>
          </p:cNvSpPr>
          <p:nvPr>
            <p:ph type="sldNum" idx="12"/>
          </p:nvPr>
        </p:nvSpPr>
        <p:spPr>
          <a:xfrm>
            <a:off x="6556375" y="6246817"/>
            <a:ext cx="2128838" cy="471487"/>
          </a:xfrm>
        </p:spPr>
        <p:txBody>
          <a:bodyPr/>
          <a:lstStyle>
            <a:lvl1pPr>
              <a:defRPr/>
            </a:lvl1pPr>
          </a:lstStyle>
          <a:p>
            <a:pPr>
              <a:defRPr/>
            </a:pPr>
            <a:fld id="{C4EE1148-800C-423E-B075-B053BC6B49E2}" type="slidenum">
              <a:rPr lang="en-GB" altLang="en-US"/>
              <a:pPr>
                <a:defRPr/>
              </a:pPr>
              <a:t>‹#›</a:t>
            </a:fld>
            <a:endParaRPr lang="en-GB" altLang="en-US"/>
          </a:p>
        </p:txBody>
      </p:sp>
    </p:spTree>
    <p:extLst>
      <p:ext uri="{BB962C8B-B14F-4D97-AF65-F5344CB8AC3E}">
        <p14:creationId xmlns:p14="http://schemas.microsoft.com/office/powerpoint/2010/main" val="34735121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012873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09169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27B0817-EE6E-4F11-ACDF-3F2690018F5F}" type="datetimeFigureOut">
              <a:rPr lang="en-GB" smtClean="0"/>
              <a:pPr/>
              <a:t>07/08/2024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3B330D1-1C82-43A9-A3DE-0A0AF5004A68}" type="slidenum">
              <a:rPr lang="en-GB" smtClean="0"/>
              <a:pPr/>
              <a:t>‹#›</a:t>
            </a:fld>
            <a:endParaRPr lang="en-GB"/>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799386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162683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914162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561088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87026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482364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809195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607053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325240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9A649444-0755-4F5B-8B5C-1C00279DE692}" type="datetimeFigureOut">
              <a:rPr lang="en-GB"/>
              <a:pPr>
                <a:defRPr/>
              </a:pPr>
              <a:t>07/08/2024</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cs typeface="+mn-cs"/>
              </a:defRPr>
            </a:lvl1pPr>
          </a:lstStyle>
          <a:p>
            <a:pPr>
              <a:defRPr/>
            </a:pPr>
            <a:fld id="{10FA6E87-9336-4C5B-B9DA-F7E9C7254178}" type="slidenum">
              <a:rPr lang="en-GB" altLang="en-US"/>
              <a:pPr>
                <a:defRPr/>
              </a:pPr>
              <a:t>‹#›</a:t>
            </a:fld>
            <a:endParaRPr lang="en-GB" altLang="en-US"/>
          </a:p>
        </p:txBody>
      </p:sp>
    </p:spTree>
    <p:extLst>
      <p:ext uri="{BB962C8B-B14F-4D97-AF65-F5344CB8AC3E}">
        <p14:creationId xmlns:p14="http://schemas.microsoft.com/office/powerpoint/2010/main" val="2188506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27B0817-EE6E-4F11-ACDF-3F2690018F5F}" type="datetimeFigureOut">
              <a:rPr lang="en-GB" smtClean="0"/>
              <a:pPr/>
              <a:t>07/08/2024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3B330D1-1C82-43A9-A3DE-0A0AF5004A68}" type="slidenum">
              <a:rPr lang="en-GB" smtClean="0"/>
              <a:pPr/>
              <a:t>‹#›</a:t>
            </a:fld>
            <a:endParaRPr lang="en-GB"/>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853B712B-1AA6-481F-8622-C98C2493704C}" type="datetimeFigureOut">
              <a:rPr lang="en-GB"/>
              <a:pPr>
                <a:defRPr/>
              </a:pPr>
              <a:t>07/08/2024</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cs typeface="+mn-cs"/>
              </a:defRPr>
            </a:lvl1pPr>
          </a:lstStyle>
          <a:p>
            <a:pPr>
              <a:defRPr/>
            </a:pPr>
            <a:fld id="{8BA70D7C-695B-4CF7-9427-3EC2BA85D892}" type="slidenum">
              <a:rPr lang="en-GB" altLang="en-US"/>
              <a:pPr>
                <a:defRPr/>
              </a:pPr>
              <a:t>‹#›</a:t>
            </a:fld>
            <a:endParaRPr lang="en-GB" altLang="en-US"/>
          </a:p>
        </p:txBody>
      </p:sp>
    </p:spTree>
    <p:extLst>
      <p:ext uri="{BB962C8B-B14F-4D97-AF65-F5344CB8AC3E}">
        <p14:creationId xmlns:p14="http://schemas.microsoft.com/office/powerpoint/2010/main" val="32398263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090B9D1-6FB5-45E2-B4E1-2E8F4E20C87B}" type="datetimeFigureOut">
              <a:rPr lang="en-GB"/>
              <a:pPr>
                <a:defRPr/>
              </a:pPr>
              <a:t>07/08/2024</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cs typeface="+mn-cs"/>
              </a:defRPr>
            </a:lvl1pPr>
          </a:lstStyle>
          <a:p>
            <a:pPr>
              <a:defRPr/>
            </a:pPr>
            <a:fld id="{DCE1CC03-4570-46C9-A5B9-92299A9FFB8C}" type="slidenum">
              <a:rPr lang="en-GB" altLang="en-US"/>
              <a:pPr>
                <a:defRPr/>
              </a:pPr>
              <a:t>‹#›</a:t>
            </a:fld>
            <a:endParaRPr lang="en-GB" altLang="en-US"/>
          </a:p>
        </p:txBody>
      </p:sp>
    </p:spTree>
    <p:extLst>
      <p:ext uri="{BB962C8B-B14F-4D97-AF65-F5344CB8AC3E}">
        <p14:creationId xmlns:p14="http://schemas.microsoft.com/office/powerpoint/2010/main" val="20703922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E8DDC02F-09F0-48A5-B419-E71239246A42}" type="datetimeFigureOut">
              <a:rPr lang="en-GB"/>
              <a:pPr>
                <a:defRPr/>
              </a:pPr>
              <a:t>07/08/2024</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cs typeface="+mn-cs"/>
              </a:defRPr>
            </a:lvl1pPr>
          </a:lstStyle>
          <a:p>
            <a:pPr>
              <a:defRPr/>
            </a:pPr>
            <a:fld id="{6BB4AAD2-A60E-4D80-9335-B208F454B0B7}" type="slidenum">
              <a:rPr lang="en-GB" altLang="en-US"/>
              <a:pPr>
                <a:defRPr/>
              </a:pPr>
              <a:t>‹#›</a:t>
            </a:fld>
            <a:endParaRPr lang="en-GB" altLang="en-US"/>
          </a:p>
        </p:txBody>
      </p:sp>
    </p:spTree>
    <p:extLst>
      <p:ext uri="{BB962C8B-B14F-4D97-AF65-F5344CB8AC3E}">
        <p14:creationId xmlns:p14="http://schemas.microsoft.com/office/powerpoint/2010/main" val="42286624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AA8878F8-E3DE-4361-BB50-885B59E17B30}" type="datetimeFigureOut">
              <a:rPr lang="en-GB"/>
              <a:pPr>
                <a:defRPr/>
              </a:pPr>
              <a:t>07/08/2024</a:t>
            </a:fld>
            <a:endParaRPr lang="en-GB" dirty="0"/>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cs typeface="+mn-cs"/>
              </a:defRPr>
            </a:lvl1pPr>
          </a:lstStyle>
          <a:p>
            <a:pPr>
              <a:defRPr/>
            </a:pPr>
            <a:fld id="{0703F45E-65FB-46ED-8B49-DBD0D2554C47}" type="slidenum">
              <a:rPr lang="en-GB" altLang="en-US"/>
              <a:pPr>
                <a:defRPr/>
              </a:pPr>
              <a:t>‹#›</a:t>
            </a:fld>
            <a:endParaRPr lang="en-GB" altLang="en-US"/>
          </a:p>
        </p:txBody>
      </p:sp>
    </p:spTree>
    <p:extLst>
      <p:ext uri="{BB962C8B-B14F-4D97-AF65-F5344CB8AC3E}">
        <p14:creationId xmlns:p14="http://schemas.microsoft.com/office/powerpoint/2010/main" val="6921104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FF816DB1-F0A0-4411-BB78-349666B13B65}" type="datetimeFigureOut">
              <a:rPr lang="en-GB"/>
              <a:pPr>
                <a:defRPr/>
              </a:pPr>
              <a:t>07/08/2024</a:t>
            </a:fld>
            <a:endParaRPr lang="en-GB" dirty="0"/>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cs typeface="+mn-cs"/>
              </a:defRPr>
            </a:lvl1pPr>
          </a:lstStyle>
          <a:p>
            <a:pPr>
              <a:defRPr/>
            </a:pPr>
            <a:fld id="{27D191DC-89AE-4EED-9598-97A8C12478B7}" type="slidenum">
              <a:rPr lang="en-GB" altLang="en-US"/>
              <a:pPr>
                <a:defRPr/>
              </a:pPr>
              <a:t>‹#›</a:t>
            </a:fld>
            <a:endParaRPr lang="en-GB" altLang="en-US"/>
          </a:p>
        </p:txBody>
      </p:sp>
    </p:spTree>
    <p:extLst>
      <p:ext uri="{BB962C8B-B14F-4D97-AF65-F5344CB8AC3E}">
        <p14:creationId xmlns:p14="http://schemas.microsoft.com/office/powerpoint/2010/main" val="20357730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29FF2BF-8136-4B9C-980B-2D6B5B04241C}" type="datetimeFigureOut">
              <a:rPr lang="en-GB"/>
              <a:pPr>
                <a:defRPr/>
              </a:pPr>
              <a:t>07/08/2024</a:t>
            </a:fld>
            <a:endParaRPr lang="en-GB" dirty="0"/>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cs typeface="+mn-cs"/>
              </a:defRPr>
            </a:lvl1pPr>
          </a:lstStyle>
          <a:p>
            <a:pPr>
              <a:defRPr/>
            </a:pPr>
            <a:fld id="{6B7F04C2-512F-4D31-B443-0B8FF0397A2A}" type="slidenum">
              <a:rPr lang="en-GB" altLang="en-US"/>
              <a:pPr>
                <a:defRPr/>
              </a:pPr>
              <a:t>‹#›</a:t>
            </a:fld>
            <a:endParaRPr lang="en-GB" altLang="en-US"/>
          </a:p>
        </p:txBody>
      </p:sp>
    </p:spTree>
    <p:extLst>
      <p:ext uri="{BB962C8B-B14F-4D97-AF65-F5344CB8AC3E}">
        <p14:creationId xmlns:p14="http://schemas.microsoft.com/office/powerpoint/2010/main" val="3067265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0EDF103-7E33-4CAC-975A-0F77B452B86B}" type="datetimeFigureOut">
              <a:rPr lang="en-GB"/>
              <a:pPr>
                <a:defRPr/>
              </a:pPr>
              <a:t>07/08/2024</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cs typeface="+mn-cs"/>
              </a:defRPr>
            </a:lvl1pPr>
          </a:lstStyle>
          <a:p>
            <a:pPr>
              <a:defRPr/>
            </a:pPr>
            <a:fld id="{87A82647-D173-4BC3-8720-D372DB553E21}" type="slidenum">
              <a:rPr lang="en-GB" altLang="en-US"/>
              <a:pPr>
                <a:defRPr/>
              </a:pPr>
              <a:t>‹#›</a:t>
            </a:fld>
            <a:endParaRPr lang="en-GB" altLang="en-US"/>
          </a:p>
        </p:txBody>
      </p:sp>
    </p:spTree>
    <p:extLst>
      <p:ext uri="{BB962C8B-B14F-4D97-AF65-F5344CB8AC3E}">
        <p14:creationId xmlns:p14="http://schemas.microsoft.com/office/powerpoint/2010/main" val="42904458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C77E506-2D79-4885-9EDE-EB6340DFCB05}" type="datetimeFigureOut">
              <a:rPr lang="en-GB"/>
              <a:pPr>
                <a:defRPr/>
              </a:pPr>
              <a:t>07/08/2024</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cs typeface="+mn-cs"/>
              </a:defRPr>
            </a:lvl1pPr>
          </a:lstStyle>
          <a:p>
            <a:pPr>
              <a:defRPr/>
            </a:pPr>
            <a:fld id="{EC0BB2AA-F869-444A-AA50-BF535E7EA8A4}" type="slidenum">
              <a:rPr lang="en-GB" altLang="en-US"/>
              <a:pPr>
                <a:defRPr/>
              </a:pPr>
              <a:t>‹#›</a:t>
            </a:fld>
            <a:endParaRPr lang="en-GB" altLang="en-US"/>
          </a:p>
        </p:txBody>
      </p:sp>
    </p:spTree>
    <p:extLst>
      <p:ext uri="{BB962C8B-B14F-4D97-AF65-F5344CB8AC3E}">
        <p14:creationId xmlns:p14="http://schemas.microsoft.com/office/powerpoint/2010/main" val="25885579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DE5FF24C-3572-48BD-9ED6-1F94D87AEAE0}" type="datetimeFigureOut">
              <a:rPr lang="en-GB"/>
              <a:pPr>
                <a:defRPr/>
              </a:pPr>
              <a:t>07/08/2024</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cs typeface="+mn-cs"/>
              </a:defRPr>
            </a:lvl1pPr>
          </a:lstStyle>
          <a:p>
            <a:pPr>
              <a:defRPr/>
            </a:pPr>
            <a:fld id="{50F5D2B5-4E25-4396-A949-5073B4B855DA}" type="slidenum">
              <a:rPr lang="en-GB" altLang="en-US"/>
              <a:pPr>
                <a:defRPr/>
              </a:pPr>
              <a:t>‹#›</a:t>
            </a:fld>
            <a:endParaRPr lang="en-GB" altLang="en-US"/>
          </a:p>
        </p:txBody>
      </p:sp>
    </p:spTree>
    <p:extLst>
      <p:ext uri="{BB962C8B-B14F-4D97-AF65-F5344CB8AC3E}">
        <p14:creationId xmlns:p14="http://schemas.microsoft.com/office/powerpoint/2010/main" val="38061705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700F9869-78F0-4941-9B3E-4F5413ECE767}" type="datetimeFigureOut">
              <a:rPr lang="en-GB"/>
              <a:pPr>
                <a:defRPr/>
              </a:pPr>
              <a:t>07/08/2024</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cs typeface="+mn-cs"/>
              </a:defRPr>
            </a:lvl1pPr>
          </a:lstStyle>
          <a:p>
            <a:pPr>
              <a:defRPr/>
            </a:pPr>
            <a:fld id="{54309536-ED46-41F3-B60D-2F057088268B}" type="slidenum">
              <a:rPr lang="en-GB" altLang="en-US"/>
              <a:pPr>
                <a:defRPr/>
              </a:pPr>
              <a:t>‹#›</a:t>
            </a:fld>
            <a:endParaRPr lang="en-GB" altLang="en-US"/>
          </a:p>
        </p:txBody>
      </p:sp>
    </p:spTree>
    <p:extLst>
      <p:ext uri="{BB962C8B-B14F-4D97-AF65-F5344CB8AC3E}">
        <p14:creationId xmlns:p14="http://schemas.microsoft.com/office/powerpoint/2010/main" val="2363649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27B0817-EE6E-4F11-ACDF-3F2690018F5F}" type="datetimeFigureOut">
              <a:rPr lang="en-GB" smtClean="0"/>
              <a:pPr/>
              <a:t>07/08/2024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3B330D1-1C82-43A9-A3DE-0A0AF5004A68}" type="slidenum">
              <a:rPr lang="en-GB" smtClean="0"/>
              <a:pPr/>
              <a:t>‹#›</a:t>
            </a:fld>
            <a:endParaRPr lang="en-GB"/>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5425"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5025" y="1600200"/>
            <a:ext cx="4037013" cy="218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5025" y="3937000"/>
            <a:ext cx="4037013" cy="218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p:cNvSpPr>
            <a:spLocks noGrp="1"/>
          </p:cNvSpPr>
          <p:nvPr>
            <p:ph type="dt" idx="10"/>
          </p:nvPr>
        </p:nvSpPr>
        <p:spPr>
          <a:xfrm>
            <a:off x="457200" y="6245225"/>
            <a:ext cx="2128838" cy="471488"/>
          </a:xfrm>
        </p:spPr>
        <p:txBody>
          <a:bodyPr/>
          <a:lstStyle>
            <a:lvl1pPr>
              <a:defRPr/>
            </a:lvl1pPr>
          </a:lstStyle>
          <a:p>
            <a:pPr>
              <a:defRPr/>
            </a:pPr>
            <a:endParaRPr lang="en-GB"/>
          </a:p>
        </p:txBody>
      </p:sp>
      <p:sp>
        <p:nvSpPr>
          <p:cNvPr id="7" name="Footer Placeholder 6"/>
          <p:cNvSpPr>
            <a:spLocks noGrp="1"/>
          </p:cNvSpPr>
          <p:nvPr>
            <p:ph type="ftr" idx="11"/>
          </p:nvPr>
        </p:nvSpPr>
        <p:spPr>
          <a:xfrm>
            <a:off x="3124200" y="6245225"/>
            <a:ext cx="2890838" cy="471488"/>
          </a:xfrm>
        </p:spPr>
        <p:txBody>
          <a:bodyPr/>
          <a:lstStyle>
            <a:lvl1pPr>
              <a:defRPr/>
            </a:lvl1pPr>
          </a:lstStyle>
          <a:p>
            <a:pPr>
              <a:defRPr/>
            </a:pPr>
            <a:endParaRPr lang="en-GB"/>
          </a:p>
        </p:txBody>
      </p:sp>
      <p:sp>
        <p:nvSpPr>
          <p:cNvPr id="8" name="Slide Number Placeholder 7"/>
          <p:cNvSpPr>
            <a:spLocks noGrp="1"/>
          </p:cNvSpPr>
          <p:nvPr>
            <p:ph type="sldNum" idx="12"/>
          </p:nvPr>
        </p:nvSpPr>
        <p:spPr>
          <a:xfrm>
            <a:off x="6553200" y="6245225"/>
            <a:ext cx="2128838" cy="471488"/>
          </a:xfrm>
        </p:spPr>
        <p:txBody>
          <a:bodyPr/>
          <a:lstStyle>
            <a:lvl1pPr>
              <a:defRPr>
                <a:cs typeface="+mn-cs"/>
              </a:defRPr>
            </a:lvl1pPr>
          </a:lstStyle>
          <a:p>
            <a:pPr>
              <a:defRPr/>
            </a:pPr>
            <a:fld id="{39763ACA-538E-4C31-9222-883F6EEA4FF3}" type="slidenum">
              <a:rPr lang="en-GB" altLang="en-US"/>
              <a:pPr>
                <a:defRPr/>
              </a:pPr>
              <a:t>‹#›</a:t>
            </a:fld>
            <a:endParaRPr lang="en-GB" altLang="en-US"/>
          </a:p>
        </p:txBody>
      </p:sp>
    </p:spTree>
    <p:extLst>
      <p:ext uri="{BB962C8B-B14F-4D97-AF65-F5344CB8AC3E}">
        <p14:creationId xmlns:p14="http://schemas.microsoft.com/office/powerpoint/2010/main" val="15596530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a:t>Click to edit Master title style</a:t>
            </a:r>
            <a:endParaRPr lang="en-GB"/>
          </a:p>
        </p:txBody>
      </p:sp>
      <p:sp>
        <p:nvSpPr>
          <p:cNvPr id="3" name="Date Placeholder 2"/>
          <p:cNvSpPr>
            <a:spLocks noGrp="1"/>
          </p:cNvSpPr>
          <p:nvPr>
            <p:ph type="dt" idx="10"/>
          </p:nvPr>
        </p:nvSpPr>
        <p:spPr>
          <a:xfrm>
            <a:off x="457200" y="6245225"/>
            <a:ext cx="2128838" cy="471488"/>
          </a:xfrm>
        </p:spPr>
        <p:txBody>
          <a:bodyPr/>
          <a:lstStyle>
            <a:lvl1pPr>
              <a:defRPr/>
            </a:lvl1pPr>
          </a:lstStyle>
          <a:p>
            <a:pPr>
              <a:defRPr/>
            </a:pPr>
            <a:endParaRPr lang="en-GB"/>
          </a:p>
        </p:txBody>
      </p:sp>
      <p:sp>
        <p:nvSpPr>
          <p:cNvPr id="4" name="Footer Placeholder 3"/>
          <p:cNvSpPr>
            <a:spLocks noGrp="1"/>
          </p:cNvSpPr>
          <p:nvPr>
            <p:ph type="ftr" idx="11"/>
          </p:nvPr>
        </p:nvSpPr>
        <p:spPr>
          <a:xfrm>
            <a:off x="3124200" y="6245225"/>
            <a:ext cx="2890838" cy="471488"/>
          </a:xfrm>
        </p:spPr>
        <p:txBody>
          <a:bodyPr/>
          <a:lstStyle>
            <a:lvl1pPr>
              <a:defRPr/>
            </a:lvl1pPr>
          </a:lstStyle>
          <a:p>
            <a:pPr>
              <a:defRPr/>
            </a:pPr>
            <a:endParaRPr lang="en-GB"/>
          </a:p>
        </p:txBody>
      </p:sp>
      <p:sp>
        <p:nvSpPr>
          <p:cNvPr id="5" name="Slide Number Placeholder 4"/>
          <p:cNvSpPr>
            <a:spLocks noGrp="1"/>
          </p:cNvSpPr>
          <p:nvPr>
            <p:ph type="sldNum" idx="12"/>
          </p:nvPr>
        </p:nvSpPr>
        <p:spPr>
          <a:xfrm>
            <a:off x="6553200" y="6245225"/>
            <a:ext cx="2128838" cy="471488"/>
          </a:xfrm>
        </p:spPr>
        <p:txBody>
          <a:bodyPr/>
          <a:lstStyle>
            <a:lvl1pPr>
              <a:defRPr>
                <a:cs typeface="+mn-cs"/>
              </a:defRPr>
            </a:lvl1pPr>
          </a:lstStyle>
          <a:p>
            <a:pPr>
              <a:defRPr/>
            </a:pPr>
            <a:fld id="{1EF6EF74-7E2E-4445-B832-25F72BA28DE2}" type="slidenum">
              <a:rPr lang="en-GB" altLang="en-US"/>
              <a:pPr>
                <a:defRPr/>
              </a:pPr>
              <a:t>‹#›</a:t>
            </a:fld>
            <a:endParaRPr lang="en-GB" altLang="en-US"/>
          </a:p>
        </p:txBody>
      </p:sp>
    </p:spTree>
    <p:extLst>
      <p:ext uri="{BB962C8B-B14F-4D97-AF65-F5344CB8AC3E}">
        <p14:creationId xmlns:p14="http://schemas.microsoft.com/office/powerpoint/2010/main" val="23968650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5425"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5025" y="1600200"/>
            <a:ext cx="4037013"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idx="10"/>
          </p:nvPr>
        </p:nvSpPr>
        <p:spPr>
          <a:xfrm>
            <a:off x="457200" y="6245225"/>
            <a:ext cx="2128838" cy="471488"/>
          </a:xfrm>
        </p:spPr>
        <p:txBody>
          <a:bodyPr/>
          <a:lstStyle>
            <a:lvl1pPr>
              <a:defRPr/>
            </a:lvl1pPr>
          </a:lstStyle>
          <a:p>
            <a:pPr>
              <a:defRPr/>
            </a:pPr>
            <a:endParaRPr lang="en-GB"/>
          </a:p>
        </p:txBody>
      </p:sp>
      <p:sp>
        <p:nvSpPr>
          <p:cNvPr id="6" name="Footer Placeholder 5"/>
          <p:cNvSpPr>
            <a:spLocks noGrp="1"/>
          </p:cNvSpPr>
          <p:nvPr>
            <p:ph type="ftr" idx="11"/>
          </p:nvPr>
        </p:nvSpPr>
        <p:spPr>
          <a:xfrm>
            <a:off x="3124200" y="6245225"/>
            <a:ext cx="2890838" cy="471488"/>
          </a:xfrm>
        </p:spPr>
        <p:txBody>
          <a:bodyPr/>
          <a:lstStyle>
            <a:lvl1pPr>
              <a:defRPr/>
            </a:lvl1pPr>
          </a:lstStyle>
          <a:p>
            <a:pPr>
              <a:defRPr/>
            </a:pPr>
            <a:endParaRPr lang="en-GB"/>
          </a:p>
        </p:txBody>
      </p:sp>
      <p:sp>
        <p:nvSpPr>
          <p:cNvPr id="7" name="Slide Number Placeholder 6"/>
          <p:cNvSpPr>
            <a:spLocks noGrp="1"/>
          </p:cNvSpPr>
          <p:nvPr>
            <p:ph type="sldNum" idx="12"/>
          </p:nvPr>
        </p:nvSpPr>
        <p:spPr>
          <a:xfrm>
            <a:off x="6553200" y="6245225"/>
            <a:ext cx="2128838" cy="471488"/>
          </a:xfrm>
        </p:spPr>
        <p:txBody>
          <a:bodyPr/>
          <a:lstStyle>
            <a:lvl1pPr>
              <a:defRPr>
                <a:cs typeface="+mn-cs"/>
              </a:defRPr>
            </a:lvl1pPr>
          </a:lstStyle>
          <a:p>
            <a:pPr>
              <a:defRPr/>
            </a:pPr>
            <a:fld id="{33D080B8-E015-4CE9-B4F1-47C5D8ABC933}" type="slidenum">
              <a:rPr lang="en-GB" altLang="en-US"/>
              <a:pPr>
                <a:defRPr/>
              </a:pPr>
              <a:t>‹#›</a:t>
            </a:fld>
            <a:endParaRPr lang="en-GB" altLang="en-US"/>
          </a:p>
        </p:txBody>
      </p:sp>
    </p:spTree>
    <p:extLst>
      <p:ext uri="{BB962C8B-B14F-4D97-AF65-F5344CB8AC3E}">
        <p14:creationId xmlns:p14="http://schemas.microsoft.com/office/powerpoint/2010/main" val="40883816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a:t>Click to edit Master title style</a:t>
            </a:r>
            <a:endParaRPr lang="en-GB"/>
          </a:p>
        </p:txBody>
      </p:sp>
      <p:sp>
        <p:nvSpPr>
          <p:cNvPr id="3" name="Content Placeholder 2"/>
          <p:cNvSpPr>
            <a:spLocks noGrp="1"/>
          </p:cNvSpPr>
          <p:nvPr>
            <p:ph sz="quarter" idx="1"/>
          </p:nvPr>
        </p:nvSpPr>
        <p:spPr>
          <a:xfrm>
            <a:off x="456480" y="1604329"/>
            <a:ext cx="404352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38241" y="1604329"/>
            <a:ext cx="404496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half" idx="3"/>
          </p:nvPr>
        </p:nvSpPr>
        <p:spPr>
          <a:xfrm>
            <a:off x="456481" y="3935934"/>
            <a:ext cx="8226720" cy="219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p:cNvSpPr>
            <a:spLocks noGrp="1"/>
          </p:cNvSpPr>
          <p:nvPr>
            <p:ph type="dt" idx="10"/>
          </p:nvPr>
        </p:nvSpPr>
        <p:spPr>
          <a:xfrm>
            <a:off x="457200" y="6246813"/>
            <a:ext cx="2127250" cy="471487"/>
          </a:xfrm>
        </p:spPr>
        <p:txBody>
          <a:bodyPr/>
          <a:lstStyle>
            <a:lvl1pPr>
              <a:defRPr/>
            </a:lvl1pPr>
          </a:lstStyle>
          <a:p>
            <a:pPr>
              <a:defRPr/>
            </a:pPr>
            <a:endParaRPr lang="en-GB"/>
          </a:p>
        </p:txBody>
      </p:sp>
      <p:sp>
        <p:nvSpPr>
          <p:cNvPr id="7" name="Footer Placeholder 6"/>
          <p:cNvSpPr>
            <a:spLocks noGrp="1"/>
          </p:cNvSpPr>
          <p:nvPr>
            <p:ph type="ftr" idx="11"/>
          </p:nvPr>
        </p:nvSpPr>
        <p:spPr>
          <a:xfrm>
            <a:off x="3127375" y="6246813"/>
            <a:ext cx="2897188" cy="471487"/>
          </a:xfrm>
        </p:spPr>
        <p:txBody>
          <a:bodyPr/>
          <a:lstStyle>
            <a:lvl1pPr>
              <a:defRPr/>
            </a:lvl1pPr>
          </a:lstStyle>
          <a:p>
            <a:pPr>
              <a:defRPr/>
            </a:pPr>
            <a:endParaRPr lang="en-GB"/>
          </a:p>
        </p:txBody>
      </p:sp>
      <p:sp>
        <p:nvSpPr>
          <p:cNvPr id="8" name="Slide Number Placeholder 7"/>
          <p:cNvSpPr>
            <a:spLocks noGrp="1"/>
          </p:cNvSpPr>
          <p:nvPr>
            <p:ph type="sldNum" idx="12"/>
          </p:nvPr>
        </p:nvSpPr>
        <p:spPr>
          <a:xfrm>
            <a:off x="6556375" y="6246813"/>
            <a:ext cx="2128838" cy="471487"/>
          </a:xfrm>
        </p:spPr>
        <p:txBody>
          <a:bodyPr/>
          <a:lstStyle>
            <a:lvl1pPr>
              <a:defRPr>
                <a:cs typeface="+mn-cs"/>
              </a:defRPr>
            </a:lvl1pPr>
          </a:lstStyle>
          <a:p>
            <a:pPr>
              <a:defRPr/>
            </a:pPr>
            <a:fld id="{80D82A76-298C-4FF4-BD36-7046C41A1A3D}" type="slidenum">
              <a:rPr lang="en-GB" altLang="en-US"/>
              <a:pPr>
                <a:defRPr/>
              </a:pPr>
              <a:t>‹#›</a:t>
            </a:fld>
            <a:endParaRPr lang="en-GB" altLang="en-US"/>
          </a:p>
        </p:txBody>
      </p:sp>
    </p:spTree>
    <p:extLst>
      <p:ext uri="{BB962C8B-B14F-4D97-AF65-F5344CB8AC3E}">
        <p14:creationId xmlns:p14="http://schemas.microsoft.com/office/powerpoint/2010/main" val="10617730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EDB21C7-BA3C-4C61-B9E6-25186648F4B8}"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1F27AC6-78E1-4212-B663-B04DA2BD6B6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589383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EDB21C7-BA3C-4C61-B9E6-25186648F4B8}"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1F27AC6-78E1-4212-B663-B04DA2BD6B6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087530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DB21C7-BA3C-4C61-B9E6-25186648F4B8}"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1F27AC6-78E1-4212-B663-B04DA2BD6B6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880962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EDB21C7-BA3C-4C61-B9E6-25186648F4B8}" type="datetimeFigureOut">
              <a:rPr lang="en-GB" smtClean="0">
                <a:solidFill>
                  <a:prstClr val="black">
                    <a:tint val="75000"/>
                  </a:prstClr>
                </a:solidFill>
              </a:rPr>
              <a:pPr/>
              <a:t>07/08/2024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1F27AC6-78E1-4212-B663-B04DA2BD6B6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113731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EDB21C7-BA3C-4C61-B9E6-25186648F4B8}" type="datetimeFigureOut">
              <a:rPr lang="en-GB" smtClean="0">
                <a:solidFill>
                  <a:prstClr val="black">
                    <a:tint val="75000"/>
                  </a:prstClr>
                </a:solidFill>
              </a:rPr>
              <a:pPr/>
              <a:t>07/08/2024</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A1F27AC6-78E1-4212-B663-B04DA2BD6B6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139666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EDB21C7-BA3C-4C61-B9E6-25186648F4B8}" type="datetimeFigureOut">
              <a:rPr lang="en-GB" smtClean="0">
                <a:solidFill>
                  <a:prstClr val="black">
                    <a:tint val="75000"/>
                  </a:prstClr>
                </a:solidFill>
              </a:rPr>
              <a:pPr/>
              <a:t>07/08/2024</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A1F27AC6-78E1-4212-B663-B04DA2BD6B6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3462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7B0817-EE6E-4F11-ACDF-3F2690018F5F}" type="datetimeFigureOut">
              <a:rPr lang="en-GB" smtClean="0"/>
              <a:pPr/>
              <a:t>07/08/2024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3B330D1-1C82-43A9-A3DE-0A0AF5004A68}" type="slidenum">
              <a:rPr lang="en-GB" smtClean="0"/>
              <a:pPr/>
              <a:t>‹#›</a:t>
            </a:fld>
            <a:endParaRPr lang="en-GB"/>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DB21C7-BA3C-4C61-B9E6-25186648F4B8}" type="datetimeFigureOut">
              <a:rPr lang="en-GB" smtClean="0">
                <a:solidFill>
                  <a:prstClr val="black">
                    <a:tint val="75000"/>
                  </a:prstClr>
                </a:solidFill>
              </a:rPr>
              <a:pPr/>
              <a:t>07/08/2024</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A1F27AC6-78E1-4212-B663-B04DA2BD6B6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776226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DB21C7-BA3C-4C61-B9E6-25186648F4B8}" type="datetimeFigureOut">
              <a:rPr lang="en-GB" smtClean="0">
                <a:solidFill>
                  <a:prstClr val="black">
                    <a:tint val="75000"/>
                  </a:prstClr>
                </a:solidFill>
              </a:rPr>
              <a:pPr/>
              <a:t>07/08/2024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1F27AC6-78E1-4212-B663-B04DA2BD6B6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748473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DB21C7-BA3C-4C61-B9E6-25186648F4B8}" type="datetimeFigureOut">
              <a:rPr lang="en-GB" smtClean="0">
                <a:solidFill>
                  <a:prstClr val="black">
                    <a:tint val="75000"/>
                  </a:prstClr>
                </a:solidFill>
              </a:rPr>
              <a:pPr/>
              <a:t>07/08/2024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1F27AC6-78E1-4212-B663-B04DA2BD6B6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090531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EDB21C7-BA3C-4C61-B9E6-25186648F4B8}"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1F27AC6-78E1-4212-B663-B04DA2BD6B6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393791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EDB21C7-BA3C-4C61-B9E6-25186648F4B8}"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1F27AC6-78E1-4212-B663-B04DA2BD6B6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536612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7789952-D591-4881-B268-3A25154B14AD}" type="datetimeFigureOut">
              <a:rPr lang="en-GB"/>
              <a:pPr>
                <a:defRPr/>
              </a:pPr>
              <a:t>07/08/2024</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257F008-2714-4A39-9DE9-1556579EF6BE}" type="slidenum">
              <a:rPr lang="en-GB"/>
              <a:pPr>
                <a:defRPr/>
              </a:pPr>
              <a:t>‹#›</a:t>
            </a:fld>
            <a:endParaRPr lang="en-GB"/>
          </a:p>
        </p:txBody>
      </p:sp>
    </p:spTree>
    <p:extLst>
      <p:ext uri="{BB962C8B-B14F-4D97-AF65-F5344CB8AC3E}">
        <p14:creationId xmlns:p14="http://schemas.microsoft.com/office/powerpoint/2010/main" val="37185999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1CE9264-051A-4A40-B434-83C935929DD0}" type="datetimeFigureOut">
              <a:rPr lang="en-GB"/>
              <a:pPr>
                <a:defRPr/>
              </a:pPr>
              <a:t>07/08/2024</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1B30184-2959-4FC2-9BB8-9DE38006321C}" type="slidenum">
              <a:rPr lang="en-GB"/>
              <a:pPr>
                <a:defRPr/>
              </a:pPr>
              <a:t>‹#›</a:t>
            </a:fld>
            <a:endParaRPr lang="en-GB"/>
          </a:p>
        </p:txBody>
      </p:sp>
    </p:spTree>
    <p:extLst>
      <p:ext uri="{BB962C8B-B14F-4D97-AF65-F5344CB8AC3E}">
        <p14:creationId xmlns:p14="http://schemas.microsoft.com/office/powerpoint/2010/main" val="8180252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03298-2A0E-499A-81D3-C07756AEB041}" type="datetimeFigureOut">
              <a:rPr lang="en-GB"/>
              <a:pPr>
                <a:defRPr/>
              </a:pPr>
              <a:t>07/08/2024</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9E43972-6FE3-4A5E-B73B-CE00E79FD1A1}" type="slidenum">
              <a:rPr lang="en-GB"/>
              <a:pPr>
                <a:defRPr/>
              </a:pPr>
              <a:t>‹#›</a:t>
            </a:fld>
            <a:endParaRPr lang="en-GB"/>
          </a:p>
        </p:txBody>
      </p:sp>
    </p:spTree>
    <p:extLst>
      <p:ext uri="{BB962C8B-B14F-4D97-AF65-F5344CB8AC3E}">
        <p14:creationId xmlns:p14="http://schemas.microsoft.com/office/powerpoint/2010/main" val="20818038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13B44E3-6E0D-4DCA-988B-66F771518E7B}" type="datetimeFigureOut">
              <a:rPr lang="en-GB"/>
              <a:pPr>
                <a:defRPr/>
              </a:pPr>
              <a:t>07/08/2024</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EE74F52-AEED-4F6A-89FE-FDC1B91BDF1C}" type="slidenum">
              <a:rPr lang="en-GB"/>
              <a:pPr>
                <a:defRPr/>
              </a:pPr>
              <a:t>‹#›</a:t>
            </a:fld>
            <a:endParaRPr lang="en-GB"/>
          </a:p>
        </p:txBody>
      </p:sp>
    </p:spTree>
    <p:extLst>
      <p:ext uri="{BB962C8B-B14F-4D97-AF65-F5344CB8AC3E}">
        <p14:creationId xmlns:p14="http://schemas.microsoft.com/office/powerpoint/2010/main" val="21204713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3B7C91D-15AC-446E-87A1-D606DAB51519}" type="datetimeFigureOut">
              <a:rPr lang="en-GB"/>
              <a:pPr>
                <a:defRPr/>
              </a:pPr>
              <a:t>07/08/2024</a:t>
            </a:fld>
            <a:endParaRPr lang="en-GB"/>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FD9474A-4829-4A82-8618-87462B05C881}" type="slidenum">
              <a:rPr lang="en-GB"/>
              <a:pPr>
                <a:defRPr/>
              </a:pPr>
              <a:t>‹#›</a:t>
            </a:fld>
            <a:endParaRPr lang="en-GB"/>
          </a:p>
        </p:txBody>
      </p:sp>
    </p:spTree>
    <p:extLst>
      <p:ext uri="{BB962C8B-B14F-4D97-AF65-F5344CB8AC3E}">
        <p14:creationId xmlns:p14="http://schemas.microsoft.com/office/powerpoint/2010/main" val="2703016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7B0817-EE6E-4F11-ACDF-3F2690018F5F}" type="datetimeFigureOut">
              <a:rPr lang="en-GB" smtClean="0"/>
              <a:pPr/>
              <a:t>07/08/2024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3B330D1-1C82-43A9-A3DE-0A0AF5004A68}" type="slidenum">
              <a:rPr lang="en-GB" smtClean="0"/>
              <a:pPr/>
              <a:t>‹#›</a:t>
            </a:fld>
            <a:endParaRPr lang="en-GB"/>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DDAA792-A197-475C-95EF-8DFA9CBA74C6}" type="datetimeFigureOut">
              <a:rPr lang="en-GB"/>
              <a:pPr>
                <a:defRPr/>
              </a:pPr>
              <a:t>07/08/2024</a:t>
            </a:fld>
            <a:endParaRPr lang="en-GB"/>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0547F66-E504-47D2-B4EE-347567C6CA11}" type="slidenum">
              <a:rPr lang="en-GB"/>
              <a:pPr>
                <a:defRPr/>
              </a:pPr>
              <a:t>‹#›</a:t>
            </a:fld>
            <a:endParaRPr lang="en-GB"/>
          </a:p>
        </p:txBody>
      </p:sp>
    </p:spTree>
    <p:extLst>
      <p:ext uri="{BB962C8B-B14F-4D97-AF65-F5344CB8AC3E}">
        <p14:creationId xmlns:p14="http://schemas.microsoft.com/office/powerpoint/2010/main" val="27997603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F0F6341-9D7E-42AB-8093-D9E58A38C243}" type="datetimeFigureOut">
              <a:rPr lang="en-GB"/>
              <a:pPr>
                <a:defRPr/>
              </a:pPr>
              <a:t>07/08/2024</a:t>
            </a:fld>
            <a:endParaRPr lang="en-GB"/>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E1B3107-CDF7-4D4B-B6F0-BE3BBDDFC082}" type="slidenum">
              <a:rPr lang="en-GB"/>
              <a:pPr>
                <a:defRPr/>
              </a:pPr>
              <a:t>‹#›</a:t>
            </a:fld>
            <a:endParaRPr lang="en-GB"/>
          </a:p>
        </p:txBody>
      </p:sp>
    </p:spTree>
    <p:extLst>
      <p:ext uri="{BB962C8B-B14F-4D97-AF65-F5344CB8AC3E}">
        <p14:creationId xmlns:p14="http://schemas.microsoft.com/office/powerpoint/2010/main" val="5866641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0F7AFEF-5D37-4376-8CC9-4BC8218FCC79}" type="datetimeFigureOut">
              <a:rPr lang="en-GB"/>
              <a:pPr>
                <a:defRPr/>
              </a:pPr>
              <a:t>07/08/2024</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184ABD-77EF-463F-A5AD-70BA5DFA8482}" type="slidenum">
              <a:rPr lang="en-GB"/>
              <a:pPr>
                <a:defRPr/>
              </a:pPr>
              <a:t>‹#›</a:t>
            </a:fld>
            <a:endParaRPr lang="en-GB"/>
          </a:p>
        </p:txBody>
      </p:sp>
    </p:spTree>
    <p:extLst>
      <p:ext uri="{BB962C8B-B14F-4D97-AF65-F5344CB8AC3E}">
        <p14:creationId xmlns:p14="http://schemas.microsoft.com/office/powerpoint/2010/main" val="12722808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256243B-B3C7-46FC-8105-372E1DF61949}" type="datetimeFigureOut">
              <a:rPr lang="en-GB"/>
              <a:pPr>
                <a:defRPr/>
              </a:pPr>
              <a:t>07/08/2024</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06F9AC2-947C-4E65-B0E8-D12D5838F193}" type="slidenum">
              <a:rPr lang="en-GB"/>
              <a:pPr>
                <a:defRPr/>
              </a:pPr>
              <a:t>‹#›</a:t>
            </a:fld>
            <a:endParaRPr lang="en-GB"/>
          </a:p>
        </p:txBody>
      </p:sp>
    </p:spTree>
    <p:extLst>
      <p:ext uri="{BB962C8B-B14F-4D97-AF65-F5344CB8AC3E}">
        <p14:creationId xmlns:p14="http://schemas.microsoft.com/office/powerpoint/2010/main" val="38672964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58105FE-3C1A-4660-9BCE-0F2226018919}" type="datetimeFigureOut">
              <a:rPr lang="en-GB"/>
              <a:pPr>
                <a:defRPr/>
              </a:pPr>
              <a:t>07/08/2024</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6DC7251-4BBF-4F32-BA7D-ECEBF43752E9}" type="slidenum">
              <a:rPr lang="en-GB"/>
              <a:pPr>
                <a:defRPr/>
              </a:pPr>
              <a:t>‹#›</a:t>
            </a:fld>
            <a:endParaRPr lang="en-GB"/>
          </a:p>
        </p:txBody>
      </p:sp>
    </p:spTree>
    <p:extLst>
      <p:ext uri="{BB962C8B-B14F-4D97-AF65-F5344CB8AC3E}">
        <p14:creationId xmlns:p14="http://schemas.microsoft.com/office/powerpoint/2010/main" val="23722551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4463B8E-6151-4A45-95C4-936FBED8F021}" type="datetimeFigureOut">
              <a:rPr lang="en-GB"/>
              <a:pPr>
                <a:defRPr/>
              </a:pPr>
              <a:t>07/08/2024</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C43C8CB-4FBB-4D02-8E99-7A120BAF0C26}" type="slidenum">
              <a:rPr lang="en-GB"/>
              <a:pPr>
                <a:defRPr/>
              </a:pPr>
              <a:t>‹#›</a:t>
            </a:fld>
            <a:endParaRPr lang="en-GB"/>
          </a:p>
        </p:txBody>
      </p:sp>
    </p:spTree>
    <p:extLst>
      <p:ext uri="{BB962C8B-B14F-4D97-AF65-F5344CB8AC3E}">
        <p14:creationId xmlns:p14="http://schemas.microsoft.com/office/powerpoint/2010/main" val="2089885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9"/>
            <a:ext cx="8223840" cy="11406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6480" y="1604328"/>
            <a:ext cx="4042080" cy="4522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36800" y="1604329"/>
            <a:ext cx="4043520" cy="21919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36800" y="3934494"/>
            <a:ext cx="4043520" cy="21919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p:cNvSpPr>
            <a:spLocks noGrp="1"/>
          </p:cNvSpPr>
          <p:nvPr>
            <p:ph type="dt" idx="10"/>
          </p:nvPr>
        </p:nvSpPr>
        <p:spPr>
          <a:xfrm>
            <a:off x="457200" y="6246813"/>
            <a:ext cx="2124075" cy="468312"/>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Footer Placeholder 6"/>
          <p:cNvSpPr>
            <a:spLocks noGrp="1"/>
          </p:cNvSpPr>
          <p:nvPr>
            <p:ph type="ftr" idx="11"/>
          </p:nvPr>
        </p:nvSpPr>
        <p:spPr>
          <a:xfrm>
            <a:off x="3127375" y="6246813"/>
            <a:ext cx="2894013" cy="468312"/>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8" name="Slide Number Placeholder 7"/>
          <p:cNvSpPr>
            <a:spLocks noGrp="1"/>
          </p:cNvSpPr>
          <p:nvPr>
            <p:ph type="sldNum" idx="12"/>
          </p:nvPr>
        </p:nvSpPr>
        <p:spPr>
          <a:xfrm>
            <a:off x="6556375" y="6246813"/>
            <a:ext cx="2125663" cy="468312"/>
          </a:xfrm>
        </p:spPr>
        <p:txBody>
          <a:bodyPr/>
          <a:lstStyle>
            <a:lvl1pPr eaLnBrk="0" fontAlgn="base" hangingPunct="0">
              <a:spcBef>
                <a:spcPct val="0"/>
              </a:spcBef>
              <a:spcAft>
                <a:spcPct val="0"/>
              </a:spcAft>
              <a:defRPr>
                <a:latin typeface="Arial" panose="020B0604020202020204" pitchFamily="34" charset="0"/>
              </a:defRPr>
            </a:lvl1pPr>
          </a:lstStyle>
          <a:p>
            <a:pPr>
              <a:defRPr/>
            </a:pPr>
            <a:fld id="{4F27D017-5929-43EE-A6A2-03EA3FCE29B0}" type="slidenum">
              <a:rPr lang="en-GB"/>
              <a:pPr>
                <a:defRPr/>
              </a:pPr>
              <a:t>‹#›</a:t>
            </a:fld>
            <a:endParaRPr lang="en-GB"/>
          </a:p>
        </p:txBody>
      </p:sp>
    </p:spTree>
    <p:extLst>
      <p:ext uri="{BB962C8B-B14F-4D97-AF65-F5344CB8AC3E}">
        <p14:creationId xmlns:p14="http://schemas.microsoft.com/office/powerpoint/2010/main" val="5775797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9"/>
            <a:ext cx="8223840" cy="1140600"/>
          </a:xfrm>
        </p:spPr>
        <p:txBody>
          <a:bodyPr/>
          <a:lstStyle/>
          <a:p>
            <a:r>
              <a:rPr lang="en-US"/>
              <a:t>Click to edit Master title style</a:t>
            </a:r>
            <a:endParaRPr lang="en-GB"/>
          </a:p>
        </p:txBody>
      </p:sp>
      <p:sp>
        <p:nvSpPr>
          <p:cNvPr id="3" name="Content Placeholder 2"/>
          <p:cNvSpPr>
            <a:spLocks noGrp="1"/>
          </p:cNvSpPr>
          <p:nvPr>
            <p:ph sz="half" idx="1"/>
          </p:nvPr>
        </p:nvSpPr>
        <p:spPr>
          <a:xfrm>
            <a:off x="456480" y="1604328"/>
            <a:ext cx="4042080" cy="4522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636800" y="1604328"/>
            <a:ext cx="4043520" cy="4522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idx="10"/>
          </p:nvPr>
        </p:nvSpPr>
        <p:spPr>
          <a:xfrm>
            <a:off x="457200" y="6246813"/>
            <a:ext cx="2124075" cy="468312"/>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Footer Placeholder 5"/>
          <p:cNvSpPr>
            <a:spLocks noGrp="1"/>
          </p:cNvSpPr>
          <p:nvPr>
            <p:ph type="ftr" idx="11"/>
          </p:nvPr>
        </p:nvSpPr>
        <p:spPr>
          <a:xfrm>
            <a:off x="3127375" y="6246813"/>
            <a:ext cx="2894013" cy="468312"/>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p:cNvSpPr>
            <a:spLocks noGrp="1"/>
          </p:cNvSpPr>
          <p:nvPr>
            <p:ph type="sldNum" idx="12"/>
          </p:nvPr>
        </p:nvSpPr>
        <p:spPr>
          <a:xfrm>
            <a:off x="6556375" y="6246813"/>
            <a:ext cx="2125663" cy="468312"/>
          </a:xfrm>
        </p:spPr>
        <p:txBody>
          <a:bodyPr/>
          <a:lstStyle>
            <a:lvl1pPr eaLnBrk="0" fontAlgn="base" hangingPunct="0">
              <a:spcBef>
                <a:spcPct val="0"/>
              </a:spcBef>
              <a:spcAft>
                <a:spcPct val="0"/>
              </a:spcAft>
              <a:defRPr>
                <a:latin typeface="Arial" panose="020B0604020202020204" pitchFamily="34" charset="0"/>
              </a:defRPr>
            </a:lvl1pPr>
          </a:lstStyle>
          <a:p>
            <a:pPr>
              <a:defRPr/>
            </a:pPr>
            <a:fld id="{7CB786D9-D98D-4605-83D2-AA43CFE76490}" type="slidenum">
              <a:rPr lang="en-GB"/>
              <a:pPr>
                <a:defRPr/>
              </a:pPr>
              <a:t>‹#›</a:t>
            </a:fld>
            <a:endParaRPr lang="en-GB"/>
          </a:p>
        </p:txBody>
      </p:sp>
    </p:spTree>
    <p:extLst>
      <p:ext uri="{BB962C8B-B14F-4D97-AF65-F5344CB8AC3E}">
        <p14:creationId xmlns:p14="http://schemas.microsoft.com/office/powerpoint/2010/main" val="26594660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a:t>Click to edit Master title style</a:t>
            </a:r>
            <a:endParaRPr lang="en-GB"/>
          </a:p>
        </p:txBody>
      </p:sp>
      <p:sp>
        <p:nvSpPr>
          <p:cNvPr id="3" name="Date Placeholder 2"/>
          <p:cNvSpPr>
            <a:spLocks noGrp="1"/>
          </p:cNvSpPr>
          <p:nvPr>
            <p:ph type="dt" idx="10"/>
          </p:nvPr>
        </p:nvSpPr>
        <p:spPr>
          <a:xfrm>
            <a:off x="457200" y="6245225"/>
            <a:ext cx="2128838" cy="471488"/>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4" name="Footer Placeholder 3"/>
          <p:cNvSpPr>
            <a:spLocks noGrp="1"/>
          </p:cNvSpPr>
          <p:nvPr>
            <p:ph type="ftr" idx="11"/>
          </p:nvPr>
        </p:nvSpPr>
        <p:spPr>
          <a:xfrm>
            <a:off x="3124200" y="6245225"/>
            <a:ext cx="2890838" cy="471488"/>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5" name="Slide Number Placeholder 4"/>
          <p:cNvSpPr>
            <a:spLocks noGrp="1"/>
          </p:cNvSpPr>
          <p:nvPr>
            <p:ph type="sldNum" idx="12"/>
          </p:nvPr>
        </p:nvSpPr>
        <p:spPr>
          <a:xfrm>
            <a:off x="6553200" y="6245225"/>
            <a:ext cx="2128838" cy="471488"/>
          </a:xfrm>
        </p:spPr>
        <p:txBody>
          <a:bodyPr/>
          <a:lstStyle>
            <a:lvl1pPr eaLnBrk="0" fontAlgn="base" hangingPunct="0">
              <a:spcBef>
                <a:spcPct val="0"/>
              </a:spcBef>
              <a:spcAft>
                <a:spcPct val="0"/>
              </a:spcAft>
              <a:defRPr>
                <a:latin typeface="Arial" panose="020B0604020202020204" pitchFamily="34" charset="0"/>
              </a:defRPr>
            </a:lvl1pPr>
          </a:lstStyle>
          <a:p>
            <a:pPr>
              <a:defRPr/>
            </a:pPr>
            <a:fld id="{D859C0FD-66BF-4E40-A14D-10F2774059E3}" type="slidenum">
              <a:rPr lang="en-GB"/>
              <a:pPr>
                <a:defRPr/>
              </a:pPr>
              <a:t>‹#›</a:t>
            </a:fld>
            <a:endParaRPr lang="en-GB"/>
          </a:p>
        </p:txBody>
      </p:sp>
    </p:spTree>
    <p:extLst>
      <p:ext uri="{BB962C8B-B14F-4D97-AF65-F5344CB8AC3E}">
        <p14:creationId xmlns:p14="http://schemas.microsoft.com/office/powerpoint/2010/main" val="14744334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5425"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5025" y="1600200"/>
            <a:ext cx="4037013"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idx="10"/>
          </p:nvPr>
        </p:nvSpPr>
        <p:spPr>
          <a:xfrm>
            <a:off x="457200" y="6245225"/>
            <a:ext cx="2128838" cy="471488"/>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Footer Placeholder 5"/>
          <p:cNvSpPr>
            <a:spLocks noGrp="1"/>
          </p:cNvSpPr>
          <p:nvPr>
            <p:ph type="ftr" idx="11"/>
          </p:nvPr>
        </p:nvSpPr>
        <p:spPr>
          <a:xfrm>
            <a:off x="3124200" y="6245225"/>
            <a:ext cx="2890838" cy="471488"/>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p:cNvSpPr>
            <a:spLocks noGrp="1"/>
          </p:cNvSpPr>
          <p:nvPr>
            <p:ph type="sldNum" idx="12"/>
          </p:nvPr>
        </p:nvSpPr>
        <p:spPr>
          <a:xfrm>
            <a:off x="6553200" y="6245225"/>
            <a:ext cx="2128838" cy="471488"/>
          </a:xfrm>
        </p:spPr>
        <p:txBody>
          <a:bodyPr/>
          <a:lstStyle>
            <a:lvl1pPr eaLnBrk="0" fontAlgn="base" hangingPunct="0">
              <a:spcBef>
                <a:spcPct val="0"/>
              </a:spcBef>
              <a:spcAft>
                <a:spcPct val="0"/>
              </a:spcAft>
              <a:defRPr>
                <a:latin typeface="Arial" panose="020B0604020202020204" pitchFamily="34" charset="0"/>
              </a:defRPr>
            </a:lvl1pPr>
          </a:lstStyle>
          <a:p>
            <a:pPr>
              <a:defRPr/>
            </a:pPr>
            <a:fld id="{07183504-8468-4C03-8874-41231D50F6F6}" type="slidenum">
              <a:rPr lang="en-GB"/>
              <a:pPr>
                <a:defRPr/>
              </a:pPr>
              <a:t>‹#›</a:t>
            </a:fld>
            <a:endParaRPr lang="en-GB"/>
          </a:p>
        </p:txBody>
      </p:sp>
    </p:spTree>
    <p:extLst>
      <p:ext uri="{BB962C8B-B14F-4D97-AF65-F5344CB8AC3E}">
        <p14:creationId xmlns:p14="http://schemas.microsoft.com/office/powerpoint/2010/main" val="3445154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7B0817-EE6E-4F11-ACDF-3F2690018F5F}" type="datetimeFigureOut">
              <a:rPr lang="en-GB" smtClean="0"/>
              <a:pPr/>
              <a:t>07/08/2024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3B330D1-1C82-43A9-A3DE-0A0AF5004A68}" type="slidenum">
              <a:rPr lang="en-GB" smtClean="0"/>
              <a:pPr/>
              <a:t>‹#›</a:t>
            </a:fld>
            <a:endParaRPr lang="en-GB"/>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939638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2718875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3192678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6810125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5545286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5417560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1838195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184577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1649071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71727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6" Type="http://schemas.openxmlformats.org/officeDocument/2006/relationships/theme" Target="../theme/theme5.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6" Type="http://schemas.openxmlformats.org/officeDocument/2006/relationships/theme" Target="../theme/theme7.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theme" Target="../theme/theme8.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6" Type="http://schemas.openxmlformats.org/officeDocument/2006/relationships/theme" Target="../theme/theme9.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7B0817-EE6E-4F11-ACDF-3F2690018F5F}" type="datetimeFigureOut">
              <a:rPr lang="en-GB" smtClean="0"/>
              <a:pPr/>
              <a:t>07/08/2024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B330D1-1C82-43A9-A3DE-0A0AF5004A68}"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53088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5BF9DB58-C7BB-4057-AD13-1556A49FC4B5}" type="datetimeFigureOut">
              <a:rPr lang="en-GB">
                <a:solidFill>
                  <a:prstClr val="black">
                    <a:tint val="75000"/>
                  </a:prstClr>
                </a:solidFill>
              </a:rPr>
              <a:pPr>
                <a:defRPr/>
              </a:pPr>
              <a:t>07/08/2024</a:t>
            </a:fld>
            <a:endParaRPr lang="en-GB" dirty="0">
              <a:solidFill>
                <a:prstClr val="black">
                  <a:tint val="75000"/>
                </a:prstClr>
              </a:solidFill>
            </a:endParaRP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fontAlgn="base">
              <a:spcBef>
                <a:spcPct val="0"/>
              </a:spcBef>
              <a:spcAft>
                <a:spcPct val="0"/>
              </a:spcAft>
              <a:defRPr/>
            </a:pPr>
            <a:fld id="{F6F3B449-67B4-428A-A0CF-1983DBA4649F}" type="slidenum">
              <a:rPr lang="en-GB" altLang="en-US">
                <a:cs typeface="Arial" panose="020B0604020202020204" pitchFamily="34" charset="0"/>
              </a:rPr>
              <a:pPr fontAlgn="base">
                <a:spcBef>
                  <a:spcPct val="0"/>
                </a:spcBef>
                <a:spcAft>
                  <a:spcPct val="0"/>
                </a:spcAft>
                <a:defRPr/>
              </a:pPr>
              <a:t>‹#›</a:t>
            </a:fld>
            <a:endParaRPr lang="en-GB" altLang="en-US">
              <a:cs typeface="Arial" panose="020B0604020202020204" pitchFamily="34" charset="0"/>
            </a:endParaRPr>
          </a:p>
        </p:txBody>
      </p:sp>
    </p:spTree>
    <p:extLst>
      <p:ext uri="{BB962C8B-B14F-4D97-AF65-F5344CB8AC3E}">
        <p14:creationId xmlns:p14="http://schemas.microsoft.com/office/powerpoint/2010/main" val="660810659"/>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30" r:id="rId12"/>
    <p:sldLayoutId id="2147483731"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p:titleStyle>
    <p:bodyStyle>
      <a:lvl1pPr marL="342891" indent="-342891"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9943914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71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410BB233-9436-450E-99DE-5B341BBEA854}" type="datetimeFigureOut">
              <a:rPr lang="en-GB"/>
              <a:pPr>
                <a:defRPr/>
              </a:pPr>
              <a:t>07/08/2024</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cs typeface="Arial" panose="020B0604020202020204" pitchFamily="34" charset="0"/>
              </a:defRPr>
            </a:lvl1pPr>
          </a:lstStyle>
          <a:p>
            <a:pPr fontAlgn="base">
              <a:spcBef>
                <a:spcPct val="0"/>
              </a:spcBef>
              <a:spcAft>
                <a:spcPct val="0"/>
              </a:spcAft>
              <a:defRPr/>
            </a:pPr>
            <a:fld id="{88FD3D58-E646-4239-939C-3BB3399C8B0C}" type="slidenum">
              <a:rPr lang="en-GB" altLang="en-US"/>
              <a:pPr fontAlgn="base">
                <a:spcBef>
                  <a:spcPct val="0"/>
                </a:spcBef>
                <a:spcAft>
                  <a:spcPct val="0"/>
                </a:spcAft>
                <a:defRPr/>
              </a:pPr>
              <a:t>‹#›</a:t>
            </a:fld>
            <a:endParaRPr lang="en-GB" altLang="en-US"/>
          </a:p>
        </p:txBody>
      </p:sp>
    </p:spTree>
    <p:extLst>
      <p:ext uri="{BB962C8B-B14F-4D97-AF65-F5344CB8AC3E}">
        <p14:creationId xmlns:p14="http://schemas.microsoft.com/office/powerpoint/2010/main" val="2509778697"/>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DB21C7-BA3C-4C61-B9E6-25186648F4B8}"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F27AC6-78E1-4212-B663-B04DA2BD6B6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85117292"/>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126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prstClr val="black">
                    <a:tint val="75000"/>
                  </a:prstClr>
                </a:solidFill>
                <a:latin typeface="Calibri"/>
              </a:defRPr>
            </a:lvl1pPr>
          </a:lstStyle>
          <a:p>
            <a:pPr>
              <a:defRPr/>
            </a:pPr>
            <a:fld id="{C3D34464-07DA-44F3-96E9-6BBBE101BB5F}" type="datetimeFigureOut">
              <a:rPr lang="en-GB"/>
              <a:pPr>
                <a:defRPr/>
              </a:pPr>
              <a:t>07/08/2024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prstClr val="black">
                    <a:tint val="75000"/>
                  </a:prstClr>
                </a:solidFill>
                <a:latin typeface="Calibri"/>
              </a:defRPr>
            </a:lvl1pPr>
          </a:lstStyle>
          <a:p>
            <a:pPr>
              <a:defRPr/>
            </a:pPr>
            <a:fld id="{B7F6DD9A-53FD-462B-8065-7762D621CF89}" type="slidenum">
              <a:rPr lang="en-GB"/>
              <a:pPr>
                <a:defRPr/>
              </a:pPr>
              <a:t>‹#›</a:t>
            </a:fld>
            <a:endParaRPr lang="en-GB"/>
          </a:p>
        </p:txBody>
      </p:sp>
    </p:spTree>
    <p:extLst>
      <p:ext uri="{BB962C8B-B14F-4D97-AF65-F5344CB8AC3E}">
        <p14:creationId xmlns:p14="http://schemas.microsoft.com/office/powerpoint/2010/main" val="122315894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17630527"/>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967D1F-827E-4774-9A86-60B024E3F83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EB5B4B-D091-4AD5-9D04-29048C06F9B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69795593"/>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95.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6.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6.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80.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1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hyperlink" Target="http://www.theguardian.com/world/from-the-archive-blog/2015/aug/06/hiroshima-atomic-bomb-guardian-1945-archive" TargetMode="Externa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hyperlink" Target="https://www.newspapers.com/newspage/156894795/" TargetMode="Externa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www.japantimes.co.jp/news/2015/08/05/national/history/japan-times-reported-atomic-bombings-hiroshima-nagasaki/%23.WQCurfnyvcs"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hyperlink" Target="https://www.bbc.co.uk/news/articles/czvvy0ppdxko"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hyperlink" Target="https://www.telegraph.co.uk/world-news/2024/07/31/russia-train-troops-ukraine-nuclear-weapons-battlefield/" TargetMode="External"/><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7.gif"/><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80.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80.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WordArt 5" descr="Light upward diagonal"/>
          <p:cNvSpPr>
            <a:spLocks noChangeArrowheads="1" noChangeShapeType="1" noTextEdit="1"/>
          </p:cNvSpPr>
          <p:nvPr/>
        </p:nvSpPr>
        <p:spPr bwMode="auto">
          <a:xfrm>
            <a:off x="762000" y="457200"/>
            <a:ext cx="7239000" cy="1143000"/>
          </a:xfrm>
          <a:prstGeom prst="rect">
            <a:avLst/>
          </a:prstGeom>
        </p:spPr>
        <p:txBody>
          <a:bodyPr wrap="none" fromWordArt="1">
            <a:prstTxWarp prst="textPlain">
              <a:avLst>
                <a:gd name="adj" fmla="val 50000"/>
              </a:avLst>
            </a:prstTxWarp>
          </a:bodyPr>
          <a:lstStyle/>
          <a:p>
            <a:pPr algn="ctr"/>
            <a:endParaRPr lang="en-GB" sz="3600" kern="10">
              <a:ln w="9525">
                <a:solidFill>
                  <a:srgbClr val="000000"/>
                </a:solidFill>
                <a:round/>
                <a:headEnd/>
                <a:tailEnd/>
              </a:ln>
              <a:pattFill prst="ltUpDiag">
                <a:fgClr>
                  <a:schemeClr val="tx2"/>
                </a:fgClr>
                <a:bgClr>
                  <a:schemeClr val="accent1"/>
                </a:bgClr>
              </a:pattFill>
              <a:latin typeface="Rockwell Extra Bold" panose="02060903040505020403" pitchFamily="18" charset="0"/>
            </a:endParaRPr>
          </a:p>
        </p:txBody>
      </p:sp>
      <p:pic>
        <p:nvPicPr>
          <p:cNvPr id="4099" name="Picture 1"/>
          <p:cNvPicPr>
            <a:picLocks noChangeAspect="1"/>
          </p:cNvPicPr>
          <p:nvPr/>
        </p:nvPicPr>
        <p:blipFill>
          <a:blip r:embed="rId3">
            <a:extLst>
              <a:ext uri="{28A0092B-C50C-407E-A947-70E740481C1C}">
                <a14:useLocalDpi xmlns:a14="http://schemas.microsoft.com/office/drawing/2010/main" val="0"/>
              </a:ext>
            </a:extLst>
          </a:blip>
          <a:srcRect l="16409" t="12820" r="36411" b="3847"/>
          <a:stretch>
            <a:fillRect/>
          </a:stretch>
        </p:blipFill>
        <p:spPr bwMode="auto">
          <a:xfrm>
            <a:off x="79052" y="0"/>
            <a:ext cx="48529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
          <p:cNvSpPr txBox="1">
            <a:spLocks noChangeArrowheads="1"/>
          </p:cNvSpPr>
          <p:nvPr/>
        </p:nvSpPr>
        <p:spPr>
          <a:xfrm>
            <a:off x="4825305" y="601216"/>
            <a:ext cx="4355207" cy="6212160"/>
          </a:xfrm>
          <a:prstGeom prst="rect">
            <a:avLst/>
          </a:prstGeom>
        </p:spPr>
        <p:txBody>
          <a:bodyPr/>
          <a:lstStyle/>
          <a:p>
            <a:pPr algn="ctr">
              <a:tabLst>
                <a:tab pos="0" algn="l"/>
                <a:tab pos="447663" algn="l"/>
                <a:tab pos="896916" algn="l"/>
                <a:tab pos="1346166" algn="l"/>
                <a:tab pos="1795418" algn="l"/>
                <a:tab pos="2244669" algn="l"/>
                <a:tab pos="2693921" algn="l"/>
                <a:tab pos="3143172" algn="l"/>
                <a:tab pos="3592424" algn="l"/>
                <a:tab pos="4041674" algn="l"/>
                <a:tab pos="4490926" algn="l"/>
                <a:tab pos="4940176" algn="l"/>
                <a:tab pos="5389428" algn="l"/>
                <a:tab pos="5838679" algn="l"/>
                <a:tab pos="6287931" algn="l"/>
                <a:tab pos="6737182" algn="l"/>
                <a:tab pos="7186434" algn="l"/>
                <a:tab pos="7635684" algn="l"/>
                <a:tab pos="8084937" algn="l"/>
                <a:tab pos="8534187" algn="l"/>
                <a:tab pos="8983438" algn="l"/>
              </a:tabLst>
              <a:defRPr/>
            </a:pPr>
            <a:r>
              <a:rPr lang="en-GB" sz="4100" b="1" dirty="0">
                <a:effectLst>
                  <a:outerShdw blurRad="38100" dist="38100" dir="2700000" algn="tl">
                    <a:srgbClr val="000000">
                      <a:alpha val="43137"/>
                    </a:srgbClr>
                  </a:outerShdw>
                </a:effectLst>
                <a:latin typeface="Rockwell" pitchFamily="18" charset="0"/>
                <a:ea typeface="+mj-ea"/>
              </a:rPr>
              <a:t>Lesson 3: </a:t>
            </a:r>
            <a:r>
              <a:rPr lang="en-GB" sz="4800" b="1" u="sng" dirty="0">
                <a:effectLst>
                  <a:outerShdw blurRad="38100" dist="38100" dir="2700000" algn="tl">
                    <a:srgbClr val="000000">
                      <a:alpha val="43137"/>
                    </a:srgbClr>
                  </a:outerShdw>
                </a:effectLst>
                <a:latin typeface="Rockwell" pitchFamily="18" charset="0"/>
                <a:ea typeface="+mj-ea"/>
              </a:rPr>
              <a:t>Citizenship:</a:t>
            </a:r>
          </a:p>
          <a:p>
            <a:pPr algn="ctr">
              <a:tabLst>
                <a:tab pos="0" algn="l"/>
                <a:tab pos="447663" algn="l"/>
                <a:tab pos="896916" algn="l"/>
                <a:tab pos="1346166" algn="l"/>
                <a:tab pos="1795418" algn="l"/>
                <a:tab pos="2244669" algn="l"/>
                <a:tab pos="2693921" algn="l"/>
                <a:tab pos="3143172" algn="l"/>
                <a:tab pos="3592424" algn="l"/>
                <a:tab pos="4041674" algn="l"/>
                <a:tab pos="4490926" algn="l"/>
                <a:tab pos="4940176" algn="l"/>
                <a:tab pos="5389428" algn="l"/>
                <a:tab pos="5838679" algn="l"/>
                <a:tab pos="6287931" algn="l"/>
                <a:tab pos="6737182" algn="l"/>
                <a:tab pos="7186434" algn="l"/>
                <a:tab pos="7635684" algn="l"/>
                <a:tab pos="8084937" algn="l"/>
                <a:tab pos="8534187" algn="l"/>
                <a:tab pos="8983438" algn="l"/>
              </a:tabLst>
              <a:defRPr/>
            </a:pPr>
            <a:r>
              <a:rPr lang="en-GB" sz="4800" b="1" dirty="0">
                <a:effectLst>
                  <a:outerShdw blurRad="38100" dist="38100" dir="2700000" algn="tl">
                    <a:srgbClr val="000000">
                      <a:alpha val="43137"/>
                    </a:srgbClr>
                  </a:outerShdw>
                </a:effectLst>
                <a:latin typeface="Rockwell" pitchFamily="18" charset="0"/>
                <a:ea typeface="+mj-ea"/>
              </a:rPr>
              <a:t>Media reporting on nuclear weapons, then and now</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1694" y="5733256"/>
            <a:ext cx="792088" cy="887077"/>
          </a:xfrm>
          <a:prstGeom prst="rect">
            <a:avLst/>
          </a:prstGeom>
        </p:spPr>
      </p:pic>
    </p:spTree>
    <p:extLst>
      <p:ext uri="{BB962C8B-B14F-4D97-AF65-F5344CB8AC3E}">
        <p14:creationId xmlns:p14="http://schemas.microsoft.com/office/powerpoint/2010/main" val="24857043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6350" y="149225"/>
            <a:ext cx="9150350" cy="857250"/>
          </a:xfrm>
        </p:spPr>
        <p:txBody>
          <a:bodyPr/>
          <a:lstStyle/>
          <a:p>
            <a:r>
              <a:rPr lang="en-GB" altLang="en-US" sz="2700" b="1" dirty="0">
                <a:latin typeface="Rockwell" panose="02060603020205020403" pitchFamily="18" charset="0"/>
              </a:rPr>
              <a:t>26th July 1945: </a:t>
            </a:r>
            <a:r>
              <a:rPr lang="en-GB" altLang="en-US" sz="2300" dirty="0">
                <a:latin typeface="Rockwell" panose="02060603020205020403" pitchFamily="18" charset="0"/>
              </a:rPr>
              <a:t>Truman, Churchill and Chiang Kai-shek issue the ‘</a:t>
            </a:r>
            <a:r>
              <a:rPr lang="en-GB" altLang="en-US" sz="2300" b="1" dirty="0">
                <a:latin typeface="Rockwell" panose="02060603020205020403" pitchFamily="18" charset="0"/>
              </a:rPr>
              <a:t>Potsdam Declaration</a:t>
            </a:r>
            <a:r>
              <a:rPr lang="en-GB" altLang="en-US" sz="2300" dirty="0">
                <a:latin typeface="Rockwell" panose="02060603020205020403" pitchFamily="18" charset="0"/>
              </a:rPr>
              <a:t>’ to Japan, which finished with the words:</a:t>
            </a:r>
            <a:endParaRPr lang="en-GB" altLang="en-US" sz="2300" dirty="0"/>
          </a:p>
        </p:txBody>
      </p:sp>
      <p:pic>
        <p:nvPicPr>
          <p:cNvPr id="12291" name="Picture 6"/>
          <p:cNvPicPr>
            <a:picLocks noChangeAspect="1"/>
          </p:cNvPicPr>
          <p:nvPr/>
        </p:nvPicPr>
        <p:blipFill>
          <a:blip r:embed="rId3">
            <a:extLst>
              <a:ext uri="{28A0092B-C50C-407E-A947-70E740481C1C}">
                <a14:useLocalDpi xmlns:a14="http://schemas.microsoft.com/office/drawing/2010/main" val="0"/>
              </a:ext>
            </a:extLst>
          </a:blip>
          <a:srcRect t="5940"/>
          <a:stretch>
            <a:fillRect/>
          </a:stretch>
        </p:blipFill>
        <p:spPr bwMode="auto">
          <a:xfrm>
            <a:off x="1589088" y="2874963"/>
            <a:ext cx="5726112" cy="394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2" name="TextBox 4"/>
          <p:cNvSpPr txBox="1">
            <a:spLocks noChangeArrowheads="1"/>
          </p:cNvSpPr>
          <p:nvPr/>
        </p:nvSpPr>
        <p:spPr bwMode="auto">
          <a:xfrm>
            <a:off x="7261225" y="6364288"/>
            <a:ext cx="165417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800">
                <a:solidFill>
                  <a:srgbClr val="000000"/>
                </a:solidFill>
                <a:latin typeface="Arial" panose="020B0604020202020204" pitchFamily="34" charset="0"/>
                <a:cs typeface="Arial" panose="020B0604020202020204" pitchFamily="34" charset="0"/>
              </a:rPr>
              <a:t>HarryKidd ; https://creativecommons.org/licenses/by-nc-sa/2.0/legalcode</a:t>
            </a:r>
          </a:p>
        </p:txBody>
      </p:sp>
      <p:sp>
        <p:nvSpPr>
          <p:cNvPr id="9" name="Rectangle 8"/>
          <p:cNvSpPr/>
          <p:nvPr/>
        </p:nvSpPr>
        <p:spPr>
          <a:xfrm>
            <a:off x="-490538" y="1101725"/>
            <a:ext cx="9753601" cy="1395413"/>
          </a:xfrm>
          <a:prstGeom prst="rect">
            <a:avLst/>
          </a:prstGeom>
        </p:spPr>
        <p:txBody>
          <a:bodyPr>
            <a:spAutoFit/>
          </a:bodyPr>
          <a:lstStyle/>
          <a:p>
            <a:pPr marL="457189">
              <a:lnSpc>
                <a:spcPct val="107000"/>
              </a:lnSpc>
              <a:defRPr/>
            </a:pPr>
            <a:r>
              <a:rPr lang="en-GB" sz="2700" i="1" dirty="0">
                <a:solidFill>
                  <a:prstClr val="black"/>
                </a:solidFill>
                <a:latin typeface="Rockwell" pitchFamily="18" charset="0"/>
              </a:rPr>
              <a:t>‘We call upon the government of Japan to proclaim now the unconditional surrender of all Japanese armed forces... The alternative for Japan is prompt and utter destruction.’</a:t>
            </a:r>
          </a:p>
        </p:txBody>
      </p:sp>
    </p:spTree>
    <p:extLst>
      <p:ext uri="{BB962C8B-B14F-4D97-AF65-F5344CB8AC3E}">
        <p14:creationId xmlns:p14="http://schemas.microsoft.com/office/powerpoint/2010/main" val="1925757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115888"/>
            <a:ext cx="5591175" cy="655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5" name="TextBox 6"/>
          <p:cNvSpPr txBox="1">
            <a:spLocks noChangeArrowheads="1"/>
          </p:cNvSpPr>
          <p:nvPr/>
        </p:nvSpPr>
        <p:spPr bwMode="auto">
          <a:xfrm>
            <a:off x="7210425" y="6205538"/>
            <a:ext cx="173672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800">
                <a:solidFill>
                  <a:srgbClr val="000000"/>
                </a:solidFill>
                <a:latin typeface="Arial" panose="020B0604020202020204" pitchFamily="34" charset="0"/>
                <a:cs typeface="Arial" panose="020B0604020202020204" pitchFamily="34" charset="0"/>
              </a:rPr>
              <a:t>James Vaughan ; https://creativecommons.org/licenses/by-sa/2.0/legalcode</a:t>
            </a:r>
          </a:p>
        </p:txBody>
      </p:sp>
    </p:spTree>
    <p:extLst>
      <p:ext uri="{BB962C8B-B14F-4D97-AF65-F5344CB8AC3E}">
        <p14:creationId xmlns:p14="http://schemas.microsoft.com/office/powerpoint/2010/main" val="12223023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p:cNvPicPr>
          <p:nvPr/>
        </p:nvPicPr>
        <p:blipFill>
          <a:blip r:embed="rId3">
            <a:extLst>
              <a:ext uri="{28A0092B-C50C-407E-A947-70E740481C1C}">
                <a14:useLocalDpi xmlns:a14="http://schemas.microsoft.com/office/drawing/2010/main" val="0"/>
              </a:ext>
            </a:extLst>
          </a:blip>
          <a:srcRect l="5083" t="3177" r="5984" b="16939"/>
          <a:stretch>
            <a:fillRect/>
          </a:stretch>
        </p:blipFill>
        <p:spPr bwMode="auto">
          <a:xfrm>
            <a:off x="34925" y="-3175"/>
            <a:ext cx="8985250" cy="6456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1"/>
          <p:cNvSpPr txBox="1">
            <a:spLocks/>
          </p:cNvSpPr>
          <p:nvPr/>
        </p:nvSpPr>
        <p:spPr>
          <a:xfrm>
            <a:off x="827088" y="6453188"/>
            <a:ext cx="7345362" cy="1771650"/>
          </a:xfrm>
          <a:prstGeom prst="rect">
            <a:avLst/>
          </a:prstGeom>
        </p:spPr>
        <p:txBody>
          <a:bodyPr>
            <a:normAutofit fontScale="675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GB" sz="3000" b="1" dirty="0">
                <a:solidFill>
                  <a:prstClr val="black"/>
                </a:solidFill>
                <a:latin typeface="Rockwell" pitchFamily="18" charset="0"/>
              </a:rPr>
              <a:t>6</a:t>
            </a:r>
            <a:r>
              <a:rPr lang="en-GB" sz="3000" b="1" baseline="30000" dirty="0">
                <a:solidFill>
                  <a:prstClr val="black"/>
                </a:solidFill>
                <a:latin typeface="Rockwell" pitchFamily="18" charset="0"/>
              </a:rPr>
              <a:t>th</a:t>
            </a:r>
            <a:r>
              <a:rPr lang="en-GB" sz="3000" b="1" dirty="0">
                <a:solidFill>
                  <a:prstClr val="black"/>
                </a:solidFill>
                <a:latin typeface="Rockwell" pitchFamily="18" charset="0"/>
              </a:rPr>
              <a:t> August 1945: </a:t>
            </a:r>
            <a:r>
              <a:rPr lang="en-GB" sz="3000" dirty="0">
                <a:solidFill>
                  <a:prstClr val="black"/>
                </a:solidFill>
                <a:latin typeface="Rockwell" panose="02060603020205020403" pitchFamily="18" charset="0"/>
              </a:rPr>
              <a:t>The atomic bomb is dropped on Hiroshima</a:t>
            </a:r>
            <a:br>
              <a:rPr lang="en-GB" sz="3000" dirty="0">
                <a:solidFill>
                  <a:prstClr val="black"/>
                </a:solidFill>
                <a:latin typeface="Rockwell" panose="02060603020205020403" pitchFamily="18" charset="0"/>
              </a:rPr>
            </a:br>
            <a:br>
              <a:rPr lang="en-GB" dirty="0">
                <a:solidFill>
                  <a:prstClr val="black"/>
                </a:solidFill>
              </a:rPr>
            </a:br>
            <a:br>
              <a:rPr lang="en-GB" dirty="0">
                <a:solidFill>
                  <a:prstClr val="black"/>
                </a:solidFill>
              </a:rPr>
            </a:br>
            <a:endParaRPr lang="en-GB" dirty="0">
              <a:solidFill>
                <a:prstClr val="black"/>
              </a:solidFill>
            </a:endParaRPr>
          </a:p>
        </p:txBody>
      </p:sp>
    </p:spTree>
    <p:extLst>
      <p:ext uri="{BB962C8B-B14F-4D97-AF65-F5344CB8AC3E}">
        <p14:creationId xmlns:p14="http://schemas.microsoft.com/office/powerpoint/2010/main" val="42802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ChangeAspect="1"/>
          </p:cNvPicPr>
          <p:nvPr/>
        </p:nvPicPr>
        <p:blipFill>
          <a:blip r:embed="rId3">
            <a:extLst>
              <a:ext uri="{28A0092B-C50C-407E-A947-70E740481C1C}">
                <a14:useLocalDpi xmlns:a14="http://schemas.microsoft.com/office/drawing/2010/main" val="0"/>
              </a:ext>
            </a:extLst>
          </a:blip>
          <a:srcRect l="2953" t="2953" r="3729" b="13318"/>
          <a:stretch>
            <a:fillRect/>
          </a:stretch>
        </p:blipFill>
        <p:spPr bwMode="auto">
          <a:xfrm>
            <a:off x="107950" y="115888"/>
            <a:ext cx="8928100" cy="641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6184216"/>
      </p:ext>
    </p:extLst>
  </p:cSld>
  <p:clrMapOvr>
    <a:masterClrMapping/>
  </p:clrMapOvr>
  <p:transition advTm="8192"/>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333375"/>
            <a:ext cx="8858250" cy="5903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283" name="TextBox 6"/>
          <p:cNvSpPr txBox="1">
            <a:spLocks noChangeArrowheads="1"/>
          </p:cNvSpPr>
          <p:nvPr/>
        </p:nvSpPr>
        <p:spPr bwMode="auto">
          <a:xfrm>
            <a:off x="5830888" y="6237288"/>
            <a:ext cx="3313112"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FontTx/>
              <a:buNone/>
            </a:pPr>
            <a:r>
              <a:rPr lang="en-GB" altLang="en-US" sz="800">
                <a:solidFill>
                  <a:srgbClr val="000000"/>
                </a:solidFill>
                <a:latin typeface="Arial" panose="020B0604020202020204" pitchFamily="34" charset="0"/>
                <a:cs typeface="Arial" panose="020B0604020202020204" pitchFamily="34" charset="0"/>
              </a:rPr>
              <a:t>Hairyegg; https://creativecommons.org/licenses/by-sa/2.0/legalcode</a:t>
            </a:r>
          </a:p>
        </p:txBody>
      </p:sp>
    </p:spTree>
    <p:extLst>
      <p:ext uri="{BB962C8B-B14F-4D97-AF65-F5344CB8AC3E}">
        <p14:creationId xmlns:p14="http://schemas.microsoft.com/office/powerpoint/2010/main" val="3895702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p:cNvPicPr>
          <p:nvPr/>
        </p:nvPicPr>
        <p:blipFill>
          <a:blip r:embed="rId3">
            <a:extLst>
              <a:ext uri="{28A0092B-C50C-407E-A947-70E740481C1C}">
                <a14:useLocalDpi xmlns:a14="http://schemas.microsoft.com/office/drawing/2010/main" val="0"/>
              </a:ext>
            </a:extLst>
          </a:blip>
          <a:srcRect l="14766" t="3410" r="33852" b="11687"/>
          <a:stretch>
            <a:fillRect/>
          </a:stretch>
        </p:blipFill>
        <p:spPr bwMode="auto">
          <a:xfrm>
            <a:off x="1979613" y="26988"/>
            <a:ext cx="5113337" cy="6757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119484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a:extLst>
              <a:ext uri="{FF2B5EF4-FFF2-40B4-BE49-F238E27FC236}">
                <a16:creationId xmlns:a16="http://schemas.microsoft.com/office/drawing/2014/main" id="{FF1BCC41-1AD8-764D-155D-9E770B2C9BB8}"/>
              </a:ext>
            </a:extLst>
          </p:cNvPr>
          <p:cNvSpPr>
            <a:spLocks noGrp="1" noChangeArrowheads="1"/>
          </p:cNvSpPr>
          <p:nvPr>
            <p:ph type="title" idx="4294967295"/>
          </p:nvPr>
        </p:nvSpPr>
        <p:spPr>
          <a:xfrm>
            <a:off x="-18059" y="-99392"/>
            <a:ext cx="9144000" cy="1584176"/>
          </a:xfrm>
          <a:solidFill>
            <a:schemeClr val="accent4">
              <a:lumMod val="40000"/>
              <a:lumOff val="60000"/>
            </a:schemeClr>
          </a:solidFill>
          <a:ln>
            <a:miter lim="800000"/>
            <a:headEnd/>
            <a:tailEnd/>
          </a:ln>
        </p:spPr>
        <p:style>
          <a:lnRef idx="0">
            <a:schemeClr val="accent2"/>
          </a:lnRef>
          <a:fillRef idx="3">
            <a:schemeClr val="accent2"/>
          </a:fillRef>
          <a:effectRef idx="3">
            <a:schemeClr val="accent2"/>
          </a:effectRef>
          <a:fontRef idx="minor">
            <a:schemeClr val="lt1"/>
          </a:fontRef>
        </p:style>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9pPr>
          </a:lstStyle>
          <a:p>
            <a:pPr eaLnBrk="1" hangingPunct="1">
              <a:buFont typeface="Frutiger 95 UltraBlack"/>
              <a:buNone/>
              <a:defRPr/>
            </a:pPr>
            <a:r>
              <a:rPr lang="en-GB" sz="4000" b="1" dirty="0">
                <a:latin typeface="Tahoma" panose="020B0604030504040204" pitchFamily="34" charset="0"/>
                <a:ea typeface="Tahoma" panose="020B0604030504040204" pitchFamily="34" charset="0"/>
                <a:cs typeface="Tahoma" panose="020B0604030504040204" pitchFamily="34" charset="0"/>
              </a:rPr>
              <a:t>Hiroshima video clip (reconstruction)</a:t>
            </a:r>
          </a:p>
        </p:txBody>
      </p:sp>
      <p:sp>
        <p:nvSpPr>
          <p:cNvPr id="21507" name="Rectangle 3">
            <a:extLst>
              <a:ext uri="{FF2B5EF4-FFF2-40B4-BE49-F238E27FC236}">
                <a16:creationId xmlns:a16="http://schemas.microsoft.com/office/drawing/2014/main" id="{F5849B4D-8187-B75E-45F5-821B049CECD5}"/>
              </a:ext>
            </a:extLst>
          </p:cNvPr>
          <p:cNvSpPr>
            <a:spLocks noGrp="1" noChangeArrowheads="1"/>
          </p:cNvSpPr>
          <p:nvPr>
            <p:ph type="body" idx="4294967295"/>
          </p:nvPr>
        </p:nvSpPr>
        <p:spPr>
          <a:xfrm>
            <a:off x="5508625" y="2205038"/>
            <a:ext cx="3541713" cy="2951162"/>
          </a:xfrm>
          <a:solidFill>
            <a:schemeClr val="accent4">
              <a:lumMod val="40000"/>
              <a:lumOff val="60000"/>
            </a:schemeClr>
          </a:solidFill>
        </p:spPr>
        <p:txBody>
          <a:bodyPr/>
          <a:lstStyle/>
          <a:p>
            <a:pPr marL="0" indent="0" eaLnBrk="1" hangingPunct="1">
              <a:spcBef>
                <a:spcPts val="700"/>
              </a:spcBef>
              <a:buFont typeface="Arial" panose="020B0604020202020204" pitchFamily="34" charset="0"/>
              <a:buNone/>
              <a:tabLst>
                <a:tab pos="404813" algn="l"/>
                <a:tab pos="854075" algn="l"/>
                <a:tab pos="1303338" algn="l"/>
                <a:tab pos="1752600" algn="l"/>
                <a:tab pos="2201863" algn="l"/>
                <a:tab pos="2651125" algn="l"/>
                <a:tab pos="3100388" algn="l"/>
                <a:tab pos="3549650" algn="l"/>
                <a:tab pos="3998913" algn="l"/>
                <a:tab pos="4448175" algn="l"/>
                <a:tab pos="4897438" algn="l"/>
                <a:tab pos="5346700" algn="l"/>
                <a:tab pos="5795963" algn="l"/>
                <a:tab pos="6245225" algn="l"/>
                <a:tab pos="6694488" algn="l"/>
                <a:tab pos="7143750" algn="l"/>
                <a:tab pos="7593013" algn="l"/>
                <a:tab pos="8042275" algn="l"/>
                <a:tab pos="8491538" algn="l"/>
                <a:tab pos="8940800" algn="l"/>
              </a:tabLst>
              <a:defRPr/>
            </a:pPr>
            <a:endParaRPr lang="en-GB" sz="2500" dirty="0">
              <a:latin typeface="Rockwell" pitchFamily="18" charset="0"/>
              <a:ea typeface="+mn-ea"/>
            </a:endParaRPr>
          </a:p>
          <a:p>
            <a:pPr marL="296863" indent="-296863" eaLnBrk="1" hangingPunct="1">
              <a:spcBef>
                <a:spcPts val="700"/>
              </a:spcBef>
              <a:buFont typeface="Wingdings" pitchFamily="2" charset="2"/>
              <a:buChar char="§"/>
              <a:tabLst>
                <a:tab pos="404813" algn="l"/>
                <a:tab pos="854075" algn="l"/>
                <a:tab pos="1303338" algn="l"/>
                <a:tab pos="1752600" algn="l"/>
                <a:tab pos="2201863" algn="l"/>
                <a:tab pos="2651125" algn="l"/>
                <a:tab pos="3100388" algn="l"/>
                <a:tab pos="3549650" algn="l"/>
                <a:tab pos="3998913" algn="l"/>
                <a:tab pos="4448175" algn="l"/>
                <a:tab pos="4897438" algn="l"/>
                <a:tab pos="5346700" algn="l"/>
                <a:tab pos="5795963" algn="l"/>
                <a:tab pos="6245225" algn="l"/>
                <a:tab pos="6694488" algn="l"/>
                <a:tab pos="7143750" algn="l"/>
                <a:tab pos="7593013" algn="l"/>
                <a:tab pos="8042275" algn="l"/>
                <a:tab pos="8491538" algn="l"/>
                <a:tab pos="8940800" algn="l"/>
              </a:tabLst>
              <a:defRPr/>
            </a:pPr>
            <a:r>
              <a:rPr lang="en-GB" sz="2500" b="1" dirty="0">
                <a:latin typeface="Rockwell" pitchFamily="18" charset="0"/>
                <a:ea typeface="+mn-ea"/>
              </a:rPr>
              <a:t>You may find the clip disturbing. </a:t>
            </a:r>
            <a:r>
              <a:rPr lang="en-GB" sz="2500" dirty="0">
                <a:latin typeface="Rockwell" pitchFamily="18" charset="0"/>
                <a:ea typeface="+mn-ea"/>
              </a:rPr>
              <a:t>Feel free to close your eyes/look away.        </a:t>
            </a:r>
          </a:p>
          <a:p>
            <a:pPr marL="0" indent="0" eaLnBrk="1" hangingPunct="1">
              <a:spcBef>
                <a:spcPts val="700"/>
              </a:spcBef>
              <a:buFont typeface="Arial" panose="020B0604020202020204" pitchFamily="34" charset="0"/>
              <a:buNone/>
              <a:tabLst>
                <a:tab pos="404813" algn="l"/>
                <a:tab pos="854075" algn="l"/>
                <a:tab pos="1303338" algn="l"/>
                <a:tab pos="1752600" algn="l"/>
                <a:tab pos="2201863" algn="l"/>
                <a:tab pos="2651125" algn="l"/>
                <a:tab pos="3100388" algn="l"/>
                <a:tab pos="3549650" algn="l"/>
                <a:tab pos="3998913" algn="l"/>
                <a:tab pos="4448175" algn="l"/>
                <a:tab pos="4897438" algn="l"/>
                <a:tab pos="5346700" algn="l"/>
                <a:tab pos="5795963" algn="l"/>
                <a:tab pos="6245225" algn="l"/>
                <a:tab pos="6694488" algn="l"/>
                <a:tab pos="7143750" algn="l"/>
                <a:tab pos="7593013" algn="l"/>
                <a:tab pos="8042275" algn="l"/>
                <a:tab pos="8491538" algn="l"/>
                <a:tab pos="8940800" algn="l"/>
              </a:tabLst>
              <a:defRPr/>
            </a:pPr>
            <a:endParaRPr lang="en-GB" sz="1600" dirty="0">
              <a:latin typeface="Rockwell" pitchFamily="18" charset="0"/>
              <a:ea typeface="+mn-ea"/>
            </a:endParaRPr>
          </a:p>
          <a:p>
            <a:pPr marL="296863" indent="-296863" eaLnBrk="1" hangingPunct="1">
              <a:spcBef>
                <a:spcPts val="700"/>
              </a:spcBef>
              <a:buFont typeface="Wingdings" pitchFamily="2" charset="2"/>
              <a:buChar char="§"/>
              <a:tabLst>
                <a:tab pos="404813" algn="l"/>
                <a:tab pos="854075" algn="l"/>
                <a:tab pos="1303338" algn="l"/>
                <a:tab pos="1752600" algn="l"/>
                <a:tab pos="2201863" algn="l"/>
                <a:tab pos="2651125" algn="l"/>
                <a:tab pos="3100388" algn="l"/>
                <a:tab pos="3549650" algn="l"/>
                <a:tab pos="3998913" algn="l"/>
                <a:tab pos="4448175" algn="l"/>
                <a:tab pos="4897438" algn="l"/>
                <a:tab pos="5346700" algn="l"/>
                <a:tab pos="5795963" algn="l"/>
                <a:tab pos="6245225" algn="l"/>
                <a:tab pos="6694488" algn="l"/>
                <a:tab pos="7143750" algn="l"/>
                <a:tab pos="7593013" algn="l"/>
                <a:tab pos="8042275" algn="l"/>
                <a:tab pos="8491538" algn="l"/>
                <a:tab pos="8940800" algn="l"/>
              </a:tabLst>
              <a:defRPr/>
            </a:pPr>
            <a:endParaRPr lang="en-GB" sz="2800" b="1" dirty="0">
              <a:latin typeface="Rockwell" pitchFamily="18" charset="0"/>
              <a:ea typeface="+mn-ea"/>
            </a:endParaRPr>
          </a:p>
        </p:txBody>
      </p:sp>
      <p:pic>
        <p:nvPicPr>
          <p:cNvPr id="4" name="Hiroshima Dropping the Bomb.mp4">
            <a:hlinkClick r:id="" action="ppaction://media"/>
            <a:extLst>
              <a:ext uri="{FF2B5EF4-FFF2-40B4-BE49-F238E27FC236}">
                <a16:creationId xmlns:a16="http://schemas.microsoft.com/office/drawing/2014/main" id="{CEF3EA2C-858E-27AE-DD27-D1E1EB860A5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8000" y="1905000"/>
            <a:ext cx="4064000" cy="3048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0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195515" y="5445126"/>
            <a:ext cx="4629151" cy="1785939"/>
          </a:xfrm>
        </p:spPr>
        <p:txBody>
          <a:bodyPr rtlCol="0">
            <a:normAutofit fontScale="90000"/>
          </a:bodyPr>
          <a:lstStyle/>
          <a:p>
            <a:pPr>
              <a:defRPr/>
            </a:pPr>
            <a:r>
              <a:rPr lang="en-GB" sz="3000" b="1" dirty="0">
                <a:latin typeface="Rockwell" pitchFamily="18" charset="0"/>
              </a:rPr>
              <a:t>6</a:t>
            </a:r>
            <a:r>
              <a:rPr lang="en-GB" sz="3000" b="1" baseline="30000" dirty="0">
                <a:latin typeface="Rockwell" pitchFamily="18" charset="0"/>
              </a:rPr>
              <a:t>th</a:t>
            </a:r>
            <a:r>
              <a:rPr lang="en-GB" sz="3000" b="1" dirty="0">
                <a:latin typeface="Rockwell" pitchFamily="18" charset="0"/>
              </a:rPr>
              <a:t> August 1945: </a:t>
            </a:r>
            <a:r>
              <a:rPr lang="en-GB" sz="3000" dirty="0">
                <a:latin typeface="Rockwell" panose="02060603020205020403" pitchFamily="18" charset="0"/>
              </a:rPr>
              <a:t>President Truman gives a statement promising further bombs if Japan doesn’t surrender</a:t>
            </a:r>
            <a:br>
              <a:rPr lang="en-GB" sz="3000" dirty="0">
                <a:latin typeface="Rockwell" panose="02060603020205020403" pitchFamily="18" charset="0"/>
              </a:rPr>
            </a:br>
            <a:br>
              <a:rPr lang="en-GB" dirty="0"/>
            </a:br>
            <a:br>
              <a:rPr lang="en-GB" dirty="0"/>
            </a:br>
            <a:endParaRPr lang="en-GB" dirty="0"/>
          </a:p>
        </p:txBody>
      </p:sp>
      <p:pic>
        <p:nvPicPr>
          <p:cNvPr id="7680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7691" y="333379"/>
            <a:ext cx="4986337" cy="4132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4" name="TextBox 6"/>
          <p:cNvSpPr txBox="1">
            <a:spLocks noChangeArrowheads="1"/>
          </p:cNvSpPr>
          <p:nvPr/>
        </p:nvSpPr>
        <p:spPr bwMode="auto">
          <a:xfrm>
            <a:off x="6732591" y="4057652"/>
            <a:ext cx="2808287"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FontTx/>
              <a:buNone/>
            </a:pPr>
            <a:r>
              <a:rPr lang="en-GB" altLang="en-US" sz="700">
                <a:solidFill>
                  <a:prstClr val="black"/>
                </a:solidFill>
                <a:latin typeface="Arial" panose="020B0604020202020204" pitchFamily="34" charset="0"/>
                <a:cs typeface="Arial" panose="020B0604020202020204" pitchFamily="34" charset="0"/>
              </a:rPr>
              <a:t>Matthew Yglesias ; </a:t>
            </a:r>
          </a:p>
          <a:p>
            <a:pPr eaLnBrk="0" fontAlgn="base" hangingPunct="0">
              <a:spcBef>
                <a:spcPct val="0"/>
              </a:spcBef>
              <a:spcAft>
                <a:spcPct val="0"/>
              </a:spcAft>
              <a:buFontTx/>
              <a:buNone/>
            </a:pPr>
            <a:r>
              <a:rPr lang="en-GB" altLang="en-US" sz="700">
                <a:solidFill>
                  <a:prstClr val="black"/>
                </a:solidFill>
                <a:latin typeface="Arial" panose="020B0604020202020204" pitchFamily="34" charset="0"/>
                <a:cs typeface="Arial" panose="020B0604020202020204" pitchFamily="34" charset="0"/>
              </a:rPr>
              <a:t>https://creativecommons.org/licenses/by-sa/2.0/legalcode</a:t>
            </a:r>
          </a:p>
        </p:txBody>
      </p:sp>
    </p:spTree>
    <p:extLst>
      <p:ext uri="{BB962C8B-B14F-4D97-AF65-F5344CB8AC3E}">
        <p14:creationId xmlns:p14="http://schemas.microsoft.com/office/powerpoint/2010/main" val="25872425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extBox 6"/>
          <p:cNvSpPr txBox="1">
            <a:spLocks noChangeArrowheads="1"/>
          </p:cNvSpPr>
          <p:nvPr/>
        </p:nvSpPr>
        <p:spPr bwMode="auto">
          <a:xfrm>
            <a:off x="5651500" y="4581525"/>
            <a:ext cx="1512888" cy="214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GB" altLang="en-US" sz="800">
                <a:solidFill>
                  <a:srgbClr val="000000"/>
                </a:solidFill>
                <a:latin typeface="Arial" panose="020B0604020202020204" pitchFamily="34" charset="0"/>
                <a:cs typeface="Arial" panose="020B0604020202020204" pitchFamily="34" charset="0"/>
              </a:rPr>
              <a:t>Atomic Heritage Project</a:t>
            </a:r>
          </a:p>
        </p:txBody>
      </p:sp>
      <p:pic>
        <p:nvPicPr>
          <p:cNvPr id="199683" name="Picture 4"/>
          <p:cNvPicPr>
            <a:picLocks noChangeAspect="1"/>
          </p:cNvPicPr>
          <p:nvPr/>
        </p:nvPicPr>
        <p:blipFill>
          <a:blip r:embed="rId3">
            <a:extLst>
              <a:ext uri="{28A0092B-C50C-407E-A947-70E740481C1C}">
                <a14:useLocalDpi xmlns:a14="http://schemas.microsoft.com/office/drawing/2010/main" val="0"/>
              </a:ext>
            </a:extLst>
          </a:blip>
          <a:srcRect l="5205" t="36667" r="68494" b="38345"/>
          <a:stretch>
            <a:fillRect/>
          </a:stretch>
        </p:blipFill>
        <p:spPr bwMode="auto">
          <a:xfrm>
            <a:off x="2447925" y="1341438"/>
            <a:ext cx="4264025" cy="3240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60710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0"/>
            <a:ext cx="62611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5" name="TextBox 6"/>
          <p:cNvSpPr txBox="1">
            <a:spLocks noChangeArrowheads="1"/>
          </p:cNvSpPr>
          <p:nvPr/>
        </p:nvSpPr>
        <p:spPr bwMode="auto">
          <a:xfrm>
            <a:off x="8027988" y="6623050"/>
            <a:ext cx="1169987"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800">
                <a:solidFill>
                  <a:srgbClr val="000000"/>
                </a:solidFill>
                <a:latin typeface="Arial" panose="020B0604020202020204" pitchFamily="34" charset="0"/>
                <a:cs typeface="Arial" panose="020B0604020202020204" pitchFamily="34" charset="0"/>
              </a:rPr>
              <a:t>Wikimedia Commons</a:t>
            </a:r>
          </a:p>
        </p:txBody>
      </p:sp>
      <p:sp>
        <p:nvSpPr>
          <p:cNvPr id="4" name="Title 1"/>
          <p:cNvSpPr txBox="1">
            <a:spLocks/>
          </p:cNvSpPr>
          <p:nvPr/>
        </p:nvSpPr>
        <p:spPr>
          <a:xfrm>
            <a:off x="-107950" y="3141663"/>
            <a:ext cx="2159000" cy="1771650"/>
          </a:xfrm>
          <a:prstGeom prst="rect">
            <a:avLst/>
          </a:prstGeom>
        </p:spPr>
        <p:txBody>
          <a:bodyPr>
            <a:normAutofit fontScale="250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GB" sz="9000" b="1" dirty="0">
                <a:solidFill>
                  <a:prstClr val="black"/>
                </a:solidFill>
                <a:latin typeface="Rockwell" pitchFamily="18" charset="0"/>
              </a:rPr>
              <a:t>9</a:t>
            </a:r>
            <a:r>
              <a:rPr lang="en-GB" sz="9000" b="1" baseline="30000" dirty="0">
                <a:solidFill>
                  <a:prstClr val="black"/>
                </a:solidFill>
                <a:latin typeface="Rockwell" pitchFamily="18" charset="0"/>
              </a:rPr>
              <a:t>th</a:t>
            </a:r>
            <a:r>
              <a:rPr lang="en-GB" sz="9000" b="1" dirty="0">
                <a:solidFill>
                  <a:prstClr val="black"/>
                </a:solidFill>
                <a:latin typeface="Rockwell" pitchFamily="18" charset="0"/>
              </a:rPr>
              <a:t> August 1945: </a:t>
            </a:r>
            <a:r>
              <a:rPr lang="en-GB" sz="9000" dirty="0">
                <a:solidFill>
                  <a:prstClr val="black"/>
                </a:solidFill>
                <a:latin typeface="Rockwell" panose="02060603020205020403" pitchFamily="18" charset="0"/>
              </a:rPr>
              <a:t>The bomb is dropped on Nagasaki</a:t>
            </a:r>
            <a:br>
              <a:rPr lang="en-GB" sz="3000" dirty="0">
                <a:solidFill>
                  <a:prstClr val="black"/>
                </a:solidFill>
                <a:latin typeface="Rockwell" panose="02060603020205020403" pitchFamily="18" charset="0"/>
              </a:rPr>
            </a:br>
            <a:br>
              <a:rPr lang="en-GB" dirty="0">
                <a:solidFill>
                  <a:prstClr val="black"/>
                </a:solidFill>
              </a:rPr>
            </a:br>
            <a:br>
              <a:rPr lang="en-GB" dirty="0">
                <a:solidFill>
                  <a:prstClr val="black"/>
                </a:solidFill>
              </a:rPr>
            </a:br>
            <a:endParaRPr lang="en-GB" dirty="0">
              <a:solidFill>
                <a:prstClr val="black"/>
              </a:solidFill>
            </a:endParaRPr>
          </a:p>
        </p:txBody>
      </p:sp>
    </p:spTree>
    <p:extLst>
      <p:ext uri="{BB962C8B-B14F-4D97-AF65-F5344CB8AC3E}">
        <p14:creationId xmlns:p14="http://schemas.microsoft.com/office/powerpoint/2010/main" val="2350438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250825" y="1196975"/>
            <a:ext cx="8642350" cy="2112282"/>
          </a:xfrm>
          <a:prstGeom prst="rect">
            <a:avLst/>
          </a:prstGeom>
          <a:solidFill>
            <a:schemeClr val="bg1">
              <a:alpha val="50000"/>
            </a:schemeClr>
          </a:solidFill>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r>
              <a:rPr lang="en-GB" altLang="en-US" sz="2300" dirty="0">
                <a:solidFill>
                  <a:prstClr val="black"/>
                </a:solidFill>
                <a:latin typeface="Rockwell" panose="02060603020205020403" pitchFamily="18" charset="0"/>
              </a:rPr>
              <a:t>Explore media coverage of nuclear weapons (especially looking at bias)</a:t>
            </a: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300" dirty="0">
              <a:solidFill>
                <a:prstClr val="black"/>
              </a:solidFill>
              <a:latin typeface="Rockwell" panose="02060603020205020403" pitchFamily="18" charset="0"/>
            </a:endParaRP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r>
              <a:rPr lang="en-GB" altLang="en-US" sz="2300" dirty="0">
                <a:solidFill>
                  <a:prstClr val="black"/>
                </a:solidFill>
                <a:latin typeface="Rockwell" panose="02060603020205020403" pitchFamily="18" charset="0"/>
              </a:rPr>
              <a:t>Create our own news reports on the issue</a:t>
            </a:r>
          </a:p>
          <a:p>
            <a:pPr marL="0" indent="0" eaLnBrk="1" hangingPunct="1">
              <a:spcBef>
                <a:spcPts val="700"/>
              </a:spcBef>
              <a:buFont typeface="Arial" panose="020B0604020202020204" pitchFamily="34" charset="0"/>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300" dirty="0">
              <a:solidFill>
                <a:prstClr val="black"/>
              </a:solidFill>
              <a:latin typeface="Rockwell" panose="02060603020205020403" pitchFamily="18" charset="0"/>
            </a:endParaRPr>
          </a:p>
          <a:p>
            <a:pPr marL="0" indent="0" eaLnBrk="1" hangingPunct="1">
              <a:spcBef>
                <a:spcPts val="700"/>
              </a:spcBef>
              <a:buFont typeface="Arial" panose="020B0604020202020204" pitchFamily="34" charset="0"/>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solidFill>
                <a:prstClr val="black"/>
              </a:solidFill>
              <a:latin typeface="Rockwell" panose="02060603020205020403" pitchFamily="18" charset="0"/>
            </a:endParaRPr>
          </a:p>
          <a:p>
            <a:pPr marL="0" indent="0" eaLnBrk="1" hangingPunct="1">
              <a:spcBef>
                <a:spcPts val="700"/>
              </a:spcBef>
              <a:buFont typeface="Arial" panose="020B0604020202020204" pitchFamily="34" charset="0"/>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solidFill>
                <a:prstClr val="black"/>
              </a:solidFill>
              <a:latin typeface="Rockwell" panose="02060603020205020403" pitchFamily="18" charset="0"/>
            </a:endParaRPr>
          </a:p>
        </p:txBody>
      </p:sp>
      <p:sp>
        <p:nvSpPr>
          <p:cNvPr id="4" name="Rectangle 4"/>
          <p:cNvSpPr txBox="1">
            <a:spLocks noChangeArrowheads="1"/>
          </p:cNvSpPr>
          <p:nvPr/>
        </p:nvSpPr>
        <p:spPr>
          <a:xfrm>
            <a:off x="36513" y="185057"/>
            <a:ext cx="8856662" cy="653143"/>
          </a:xfrm>
          <a:prstGeom prst="rect">
            <a:avLst/>
          </a:prstGeom>
          <a:solidFill>
            <a:sysClr val="window" lastClr="FFFFFF"/>
          </a:solid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01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lang="en-GB" sz="3600" b="1" dirty="0">
                <a:solidFill>
                  <a:prstClr val="black"/>
                </a:solidFill>
                <a:effectLst>
                  <a:outerShdw blurRad="38100" dist="38100" dir="2700000" algn="tl">
                    <a:srgbClr val="000000">
                      <a:alpha val="43137"/>
                    </a:srgbClr>
                  </a:outerShdw>
                </a:effectLst>
                <a:latin typeface="Rockwell" pitchFamily="18" charset="0"/>
              </a:rPr>
              <a:t>What we’ll do in this lesson:</a:t>
            </a:r>
          </a:p>
        </p:txBody>
      </p:sp>
    </p:spTree>
    <p:extLst>
      <p:ext uri="{BB962C8B-B14F-4D97-AF65-F5344CB8AC3E}">
        <p14:creationId xmlns:p14="http://schemas.microsoft.com/office/powerpoint/2010/main" val="21698650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4"/>
          <p:cNvPicPr>
            <a:picLocks noChangeAspect="1"/>
          </p:cNvPicPr>
          <p:nvPr/>
        </p:nvPicPr>
        <p:blipFill>
          <a:blip r:embed="rId3">
            <a:extLst>
              <a:ext uri="{28A0092B-C50C-407E-A947-70E740481C1C}">
                <a14:useLocalDpi xmlns:a14="http://schemas.microsoft.com/office/drawing/2010/main" val="0"/>
              </a:ext>
            </a:extLst>
          </a:blip>
          <a:srcRect l="21001" t="17850" r="4733" b="26239"/>
          <a:stretch>
            <a:fillRect/>
          </a:stretch>
        </p:blipFill>
        <p:spPr bwMode="auto">
          <a:xfrm>
            <a:off x="979488" y="115888"/>
            <a:ext cx="7292975" cy="4392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3779" name="TextBox 6"/>
          <p:cNvSpPr txBox="1">
            <a:spLocks noChangeArrowheads="1"/>
          </p:cNvSpPr>
          <p:nvPr/>
        </p:nvSpPr>
        <p:spPr bwMode="auto">
          <a:xfrm>
            <a:off x="8240713" y="4294188"/>
            <a:ext cx="720725" cy="214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GB" altLang="en-US" sz="800">
                <a:solidFill>
                  <a:srgbClr val="000000"/>
                </a:solidFill>
                <a:latin typeface="Arial" panose="020B0604020202020204" pitchFamily="34" charset="0"/>
                <a:cs typeface="Arial" panose="020B0604020202020204" pitchFamily="34" charset="0"/>
              </a:rPr>
              <a:t>histclo.com</a:t>
            </a:r>
          </a:p>
        </p:txBody>
      </p:sp>
      <p:sp>
        <p:nvSpPr>
          <p:cNvPr id="203780" name="Title 1"/>
          <p:cNvSpPr>
            <a:spLocks noGrp="1"/>
          </p:cNvSpPr>
          <p:nvPr>
            <p:ph type="title"/>
          </p:nvPr>
        </p:nvSpPr>
        <p:spPr>
          <a:xfrm>
            <a:off x="-87889" y="4508500"/>
            <a:ext cx="9268959" cy="2490787"/>
          </a:xfrm>
        </p:spPr>
        <p:txBody>
          <a:bodyPr/>
          <a:lstStyle/>
          <a:p>
            <a:r>
              <a:rPr lang="en-GB" altLang="en-US" sz="2450" b="1" dirty="0">
                <a:latin typeface="Rockwell" panose="02060603020205020403" pitchFamily="18" charset="0"/>
              </a:rPr>
              <a:t>9</a:t>
            </a:r>
            <a:r>
              <a:rPr lang="en-GB" altLang="en-US" sz="2450" b="1" baseline="30000" dirty="0">
                <a:latin typeface="Rockwell" panose="02060603020205020403" pitchFamily="18" charset="0"/>
              </a:rPr>
              <a:t>th</a:t>
            </a:r>
            <a:r>
              <a:rPr lang="en-GB" altLang="en-US" sz="2450" b="1" dirty="0">
                <a:latin typeface="Rockwell" panose="02060603020205020403" pitchFamily="18" charset="0"/>
              </a:rPr>
              <a:t> August 1945: </a:t>
            </a:r>
            <a:r>
              <a:rPr lang="en-GB" altLang="en-US" sz="2450" dirty="0">
                <a:latin typeface="Rockwell" panose="02060603020205020403" pitchFamily="18" charset="0"/>
              </a:rPr>
              <a:t>At midnight, the USSR invades Manchuria, in Northern China, which since 1932 had been part of the Japanese Empire. They go on to capture Northern Korea and other Japanese-occupied territories. </a:t>
            </a:r>
            <a:endParaRPr lang="en-GB" altLang="en-US" sz="1500" dirty="0"/>
          </a:p>
        </p:txBody>
      </p:sp>
    </p:spTree>
    <p:extLst>
      <p:ext uri="{BB962C8B-B14F-4D97-AF65-F5344CB8AC3E}">
        <p14:creationId xmlns:p14="http://schemas.microsoft.com/office/powerpoint/2010/main" val="5900543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38" y="5949950"/>
            <a:ext cx="9166226" cy="1295400"/>
          </a:xfrm>
        </p:spPr>
        <p:txBody>
          <a:bodyPr rtlCol="0">
            <a:normAutofit fontScale="90000"/>
          </a:bodyPr>
          <a:lstStyle/>
          <a:p>
            <a:pPr fontAlgn="auto">
              <a:spcAft>
                <a:spcPts val="0"/>
              </a:spcAft>
              <a:defRPr/>
            </a:pPr>
            <a:r>
              <a:rPr lang="en-GB" sz="3600" b="1" dirty="0">
                <a:latin typeface="Rockwell" pitchFamily="18" charset="0"/>
              </a:rPr>
              <a:t>2</a:t>
            </a:r>
            <a:r>
              <a:rPr lang="en-GB" sz="3600" b="1" baseline="30000" dirty="0">
                <a:latin typeface="Rockwell" pitchFamily="18" charset="0"/>
              </a:rPr>
              <a:t>nd</a:t>
            </a:r>
            <a:r>
              <a:rPr lang="en-GB" sz="3600" b="1" dirty="0">
                <a:latin typeface="Rockwell" pitchFamily="18" charset="0"/>
              </a:rPr>
              <a:t> September 1945: </a:t>
            </a:r>
            <a:r>
              <a:rPr lang="en-GB" sz="3600" dirty="0">
                <a:latin typeface="Rockwell" pitchFamily="18" charset="0"/>
              </a:rPr>
              <a:t>Japan formally surrenders. This is the end of the Second World War.</a:t>
            </a:r>
            <a:br>
              <a:rPr lang="en-GB" sz="3200" dirty="0"/>
            </a:br>
            <a:br>
              <a:rPr lang="en-GB" dirty="0"/>
            </a:br>
            <a:br>
              <a:rPr lang="en-GB" dirty="0"/>
            </a:br>
            <a:endParaRPr lang="en-GB" dirty="0"/>
          </a:p>
        </p:txBody>
      </p:sp>
      <p:pic>
        <p:nvPicPr>
          <p:cNvPr id="205827" name="Picture 2" descr="https://upload.wikimedia.org/wikipedia/commons/e/e5/Shigemitsu-signs-surrend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15888"/>
            <a:ext cx="6289675" cy="5041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828" name="TextBox 6"/>
          <p:cNvSpPr txBox="1">
            <a:spLocks noChangeArrowheads="1"/>
          </p:cNvSpPr>
          <p:nvPr/>
        </p:nvSpPr>
        <p:spPr bwMode="auto">
          <a:xfrm>
            <a:off x="7766050" y="4972050"/>
            <a:ext cx="90963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GB" altLang="en-US" sz="800">
                <a:solidFill>
                  <a:srgbClr val="000000"/>
                </a:solidFill>
                <a:latin typeface="Arial" panose="020B0604020202020204" pitchFamily="34" charset="0"/>
                <a:cs typeface="Arial" panose="020B0604020202020204" pitchFamily="34" charset="0"/>
              </a:rPr>
              <a:t>Public domain</a:t>
            </a:r>
          </a:p>
        </p:txBody>
      </p:sp>
    </p:spTree>
    <p:extLst>
      <p:ext uri="{BB962C8B-B14F-4D97-AF65-F5344CB8AC3E}">
        <p14:creationId xmlns:p14="http://schemas.microsoft.com/office/powerpoint/2010/main" val="29410389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457200" y="115888"/>
            <a:ext cx="8229600" cy="1314450"/>
          </a:xfrm>
        </p:spPr>
        <p:style>
          <a:lnRef idx="1">
            <a:schemeClr val="accent4"/>
          </a:lnRef>
          <a:fillRef idx="3">
            <a:schemeClr val="accent4"/>
          </a:fillRef>
          <a:effectRef idx="2">
            <a:schemeClr val="accent4"/>
          </a:effectRef>
          <a:fontRef idx="minor">
            <a:schemeClr val="lt1"/>
          </a:fontRef>
        </p:style>
        <p:txBody>
          <a:bodyPr/>
          <a:lstStyle/>
          <a:p>
            <a:pPr eaLnBrk="1" hangingPunct="1">
              <a:buFont typeface="Times New Roman" pitchFamily="1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4000" dirty="0">
                <a:latin typeface="Rockwell Extra Bold" pitchFamily="18" charset="0"/>
              </a:rPr>
              <a:t>What are the arguments </a:t>
            </a:r>
            <a:r>
              <a:rPr lang="en-GB" sz="4000" u="sng" dirty="0">
                <a:latin typeface="Rockwell Extra Bold" pitchFamily="18" charset="0"/>
              </a:rPr>
              <a:t>for</a:t>
            </a:r>
            <a:r>
              <a:rPr lang="en-GB" sz="4000" dirty="0">
                <a:latin typeface="Rockwell Extra Bold" pitchFamily="18" charset="0"/>
              </a:rPr>
              <a:t> the bombings?</a:t>
            </a:r>
          </a:p>
        </p:txBody>
      </p:sp>
      <p:sp>
        <p:nvSpPr>
          <p:cNvPr id="22530" name="Rectangle 2"/>
          <p:cNvSpPr>
            <a:spLocks noGrp="1" noChangeArrowheads="1"/>
          </p:cNvSpPr>
          <p:nvPr>
            <p:ph type="body" idx="1"/>
          </p:nvPr>
        </p:nvSpPr>
        <p:spPr>
          <a:xfrm>
            <a:off x="107950" y="1741488"/>
            <a:ext cx="4324350" cy="5000625"/>
          </a:xfrm>
          <a:solidFill>
            <a:srgbClr val="BF7FFF">
              <a:alpha val="50195"/>
            </a:srgbClr>
          </a:solidFill>
        </p:spPr>
        <p:txBody>
          <a:bodyPr>
            <a:normAutofit/>
          </a:bodyPr>
          <a:lstStyle/>
          <a:p>
            <a:pPr marL="311150" indent="-311150">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r>
              <a:rPr lang="en-GB" altLang="en-US" sz="2400" dirty="0">
                <a:latin typeface="Rockwell" panose="02060603020205020403" pitchFamily="18" charset="0"/>
              </a:rPr>
              <a:t>Saved lives: ended the war ASAP, saving lives overall by avoiding a land invasion </a:t>
            </a:r>
            <a:r>
              <a:rPr lang="en-GB" altLang="en-US" sz="1500" dirty="0">
                <a:latin typeface="Rockwell" panose="02060603020205020403" pitchFamily="18" charset="0"/>
              </a:rPr>
              <a:t>(</a:t>
            </a:r>
            <a:r>
              <a:rPr lang="en-GB" sz="1500" dirty="0"/>
              <a:t>the Okinawa battle saw 1/3 of US landing force killed or wounded; Churchill said the USA and Britain would lose 1 million and 500,000 soldiers respectively)</a:t>
            </a:r>
          </a:p>
          <a:p>
            <a:pPr marL="0" indent="0" eaLnBrk="1" hangingPunct="1">
              <a:spcBef>
                <a:spcPts val="700"/>
              </a:spcBef>
              <a:buFont typeface="Arial" panose="020B0604020202020204" pitchFamily="34" charset="0"/>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1500" dirty="0">
              <a:latin typeface="Rockwell" panose="02060603020205020403" pitchFamily="18" charset="0"/>
            </a:endParaRP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r>
              <a:rPr lang="en-GB" altLang="en-US" sz="2400" dirty="0">
                <a:latin typeface="Rockwell" panose="02060603020205020403" pitchFamily="18" charset="0"/>
              </a:rPr>
              <a:t>Revenge for Pearl Harbour</a:t>
            </a: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latin typeface="Rockwell" panose="02060603020205020403" pitchFamily="18" charset="0"/>
            </a:endParaRP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r>
              <a:rPr lang="en-GB" altLang="en-US" sz="2400" dirty="0">
                <a:latin typeface="Rockwell" panose="02060603020205020403" pitchFamily="18" charset="0"/>
              </a:rPr>
              <a:t>Once the bomb was developed, it was always going to be used </a:t>
            </a:r>
          </a:p>
          <a:p>
            <a:pPr marL="0" indent="0" eaLnBrk="1" hangingPunct="1">
              <a:spcBef>
                <a:spcPts val="700"/>
              </a:spcBef>
              <a:buFont typeface="Arial" panose="020B0604020202020204" pitchFamily="34" charset="0"/>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latin typeface="Rockwell" panose="02060603020205020403" pitchFamily="18" charset="0"/>
            </a:endParaRPr>
          </a:p>
          <a:p>
            <a:pPr marL="0" indent="0" eaLnBrk="1" hangingPunct="1">
              <a:spcBef>
                <a:spcPts val="700"/>
              </a:spcBef>
              <a:buFont typeface="Arial" panose="020B0604020202020204" pitchFamily="34" charset="0"/>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latin typeface="Rockwell" panose="02060603020205020403" pitchFamily="18" charset="0"/>
            </a:endParaRPr>
          </a:p>
          <a:p>
            <a:pPr marL="0" indent="0" eaLnBrk="1" hangingPunct="1">
              <a:spcBef>
                <a:spcPts val="700"/>
              </a:spcBef>
              <a:buFont typeface="Arial" panose="020B0604020202020204" pitchFamily="34" charset="0"/>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latin typeface="Rockwell" panose="02060603020205020403" pitchFamily="18" charset="0"/>
            </a:endParaRP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latin typeface="Rockwell" panose="02060603020205020403" pitchFamily="18" charset="0"/>
            </a:endParaRPr>
          </a:p>
          <a:p>
            <a:pPr marL="0" indent="0" eaLnBrk="1" hangingPunct="1">
              <a:spcBef>
                <a:spcPts val="700"/>
              </a:spcBef>
              <a:buFont typeface="Arial" panose="020B0604020202020204" pitchFamily="34" charset="0"/>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latin typeface="Rockwell" panose="02060603020205020403" pitchFamily="18" charset="0"/>
            </a:endParaRPr>
          </a:p>
        </p:txBody>
      </p:sp>
      <p:pic>
        <p:nvPicPr>
          <p:cNvPr id="23040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1773238"/>
            <a:ext cx="4500562" cy="3643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0405" name="TextBox 6"/>
          <p:cNvSpPr txBox="1">
            <a:spLocks noChangeArrowheads="1"/>
          </p:cNvSpPr>
          <p:nvPr/>
        </p:nvSpPr>
        <p:spPr bwMode="auto">
          <a:xfrm>
            <a:off x="7815263" y="5387975"/>
            <a:ext cx="1295400"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FontTx/>
              <a:buNone/>
            </a:pPr>
            <a:r>
              <a:rPr lang="en-GB" altLang="en-US" sz="900">
                <a:solidFill>
                  <a:srgbClr val="000000"/>
                </a:solidFill>
                <a:latin typeface="Arial" panose="020B0604020202020204" pitchFamily="34" charset="0"/>
                <a:cs typeface="Arial" panose="020B0604020202020204" pitchFamily="34" charset="0"/>
              </a:rPr>
              <a:t>US National Archives</a:t>
            </a:r>
          </a:p>
        </p:txBody>
      </p:sp>
    </p:spTree>
    <p:extLst>
      <p:ext uri="{BB962C8B-B14F-4D97-AF65-F5344CB8AC3E}">
        <p14:creationId xmlns:p14="http://schemas.microsoft.com/office/powerpoint/2010/main" val="214869574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3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530">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53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446088" y="98425"/>
            <a:ext cx="8229600" cy="1314450"/>
          </a:xfrm>
          <a:solidFill>
            <a:schemeClr val="accent3">
              <a:lumMod val="50000"/>
            </a:schemeClr>
          </a:solidFill>
        </p:spPr>
        <p:style>
          <a:lnRef idx="1">
            <a:schemeClr val="accent4"/>
          </a:lnRef>
          <a:fillRef idx="3">
            <a:schemeClr val="accent4"/>
          </a:fillRef>
          <a:effectRef idx="2">
            <a:schemeClr val="accent4"/>
          </a:effectRef>
          <a:fontRef idx="minor">
            <a:schemeClr val="lt1"/>
          </a:fontRef>
        </p:style>
        <p:txBody>
          <a:bodyPr/>
          <a:lstStyle/>
          <a:p>
            <a:pPr eaLnBrk="1" hangingPunct="1">
              <a:buFont typeface="Times New Roman" pitchFamily="1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4000" dirty="0">
                <a:latin typeface="Rockwell Extra Bold" pitchFamily="18" charset="0"/>
              </a:rPr>
              <a:t>What are the arguments </a:t>
            </a:r>
            <a:r>
              <a:rPr lang="en-GB" sz="4000" u="sng" dirty="0">
                <a:latin typeface="Rockwell Extra Bold" pitchFamily="18" charset="0"/>
              </a:rPr>
              <a:t>against</a:t>
            </a:r>
            <a:r>
              <a:rPr lang="en-GB" sz="4000" dirty="0">
                <a:latin typeface="Rockwell Extra Bold" pitchFamily="18" charset="0"/>
              </a:rPr>
              <a:t> the bombings?</a:t>
            </a:r>
          </a:p>
        </p:txBody>
      </p:sp>
      <p:sp>
        <p:nvSpPr>
          <p:cNvPr id="22530" name="Rectangle 2"/>
          <p:cNvSpPr>
            <a:spLocks noGrp="1" noChangeArrowheads="1"/>
          </p:cNvSpPr>
          <p:nvPr>
            <p:ph type="body" idx="1"/>
          </p:nvPr>
        </p:nvSpPr>
        <p:spPr>
          <a:xfrm>
            <a:off x="395288" y="1628775"/>
            <a:ext cx="8280400" cy="4103688"/>
          </a:xfrm>
          <a:solidFill>
            <a:schemeClr val="accent3">
              <a:lumMod val="75000"/>
              <a:alpha val="50195"/>
            </a:schemeClr>
          </a:solidFill>
        </p:spPr>
        <p:txBody>
          <a:bodyPr/>
          <a:lstStyle/>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r>
              <a:rPr lang="en-GB" altLang="en-US" sz="2400" dirty="0">
                <a:solidFill>
                  <a:prstClr val="black"/>
                </a:solidFill>
                <a:latin typeface="Rockwell" panose="02060603020205020403" pitchFamily="18" charset="0"/>
              </a:rPr>
              <a:t>Immoral: Killed 185,000-600,000 - mostly civilians </a:t>
            </a:r>
            <a:r>
              <a:rPr lang="en-GB" altLang="en-US" sz="1500" dirty="0"/>
              <a:t>(Some of the leading</a:t>
            </a:r>
            <a:r>
              <a:rPr lang="en-GB" sz="1500" dirty="0"/>
              <a:t> Manhattan Projects scientists had asked decision-makers for the A-bomb to be used on ''uninhabited area'' of Japan instead, as a threat, but Truman had already decided on maximum impact, and couldn't risk failure of bomb demonstration. They only had two bombs, after all.)</a:t>
            </a:r>
          </a:p>
          <a:p>
            <a:pPr marL="0" indent="0" eaLnBrk="1" hangingPunct="1">
              <a:spcBef>
                <a:spcPts val="700"/>
              </a:spcBef>
              <a:buFont typeface="Arial" panose="020B0604020202020204" pitchFamily="34" charset="0"/>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solidFill>
                <a:prstClr val="black"/>
              </a:solidFill>
              <a:latin typeface="Rockwell" panose="02060603020205020403" pitchFamily="18" charset="0"/>
            </a:endParaRP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r>
              <a:rPr lang="en-GB" altLang="en-US" sz="2400" dirty="0">
                <a:solidFill>
                  <a:prstClr val="black"/>
                </a:solidFill>
                <a:latin typeface="Rockwell" panose="02060603020205020403" pitchFamily="18" charset="0"/>
              </a:rPr>
              <a:t>Surrender was possible: The US had intercepted telegrams showing that some of the Japanese government wanted Japan to surrender</a:t>
            </a:r>
          </a:p>
          <a:p>
            <a:pPr marL="0" indent="0" eaLnBrk="1" hangingPunct="1">
              <a:spcBef>
                <a:spcPts val="700"/>
              </a:spcBef>
              <a:buFont typeface="Arial" panose="020B0604020202020204" pitchFamily="34" charset="0"/>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solidFill>
                <a:prstClr val="black"/>
              </a:solidFill>
              <a:latin typeface="Rockwell" panose="02060603020205020403" pitchFamily="18" charset="0"/>
            </a:endParaRP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r>
              <a:rPr lang="en-GB" altLang="en-US" sz="2400" dirty="0">
                <a:solidFill>
                  <a:prstClr val="black"/>
                </a:solidFill>
                <a:latin typeface="Rockwell" panose="02060603020205020403" pitchFamily="18" charset="0"/>
              </a:rPr>
              <a:t>More about sending a message to the Soviet Union</a:t>
            </a: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solidFill>
                <a:prstClr val="black"/>
              </a:solidFill>
              <a:latin typeface="Rockwell" panose="02060603020205020403" pitchFamily="18" charset="0"/>
            </a:endParaRPr>
          </a:p>
          <a:p>
            <a:pPr marL="0" indent="0" eaLnBrk="1" hangingPunct="1">
              <a:spcBef>
                <a:spcPts val="700"/>
              </a:spcBef>
              <a:buFont typeface="Arial" panose="020B0604020202020204" pitchFamily="34" charset="0"/>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latin typeface="Rockwell" panose="02060603020205020403" pitchFamily="18" charset="0"/>
            </a:endParaRP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latin typeface="Rockwell" panose="02060603020205020403" pitchFamily="18" charset="0"/>
            </a:endParaRP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latin typeface="Rockwell" panose="02060603020205020403" pitchFamily="18" charset="0"/>
            </a:endParaRP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latin typeface="Rockwell" panose="02060603020205020403" pitchFamily="18" charset="0"/>
            </a:endParaRPr>
          </a:p>
          <a:p>
            <a:pPr marL="0" indent="0" eaLnBrk="1" hangingPunct="1">
              <a:spcBef>
                <a:spcPts val="700"/>
              </a:spcBef>
              <a:buFont typeface="Arial" panose="020B0604020202020204" pitchFamily="34" charset="0"/>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latin typeface="Rockwell" panose="02060603020205020403" pitchFamily="18" charset="0"/>
            </a:endParaRPr>
          </a:p>
        </p:txBody>
      </p:sp>
    </p:spTree>
    <p:extLst>
      <p:ext uri="{BB962C8B-B14F-4D97-AF65-F5344CB8AC3E}">
        <p14:creationId xmlns:p14="http://schemas.microsoft.com/office/powerpoint/2010/main" val="100887623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3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530">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53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xfrm>
            <a:off x="489600" y="2492896"/>
            <a:ext cx="8226720" cy="1146360"/>
          </a:xfrm>
          <a:solidFill>
            <a:srgbClr val="FFD320"/>
          </a:solidFill>
          <a:ln/>
        </p:spPr>
        <p:txBody>
          <a:bodyPr>
            <a:normAutofit/>
          </a:bodyPr>
          <a:lstStyle/>
          <a:p>
            <a:pPr>
              <a:lnSpc>
                <a:spcPct val="101000"/>
              </a:lnSpc>
              <a:buSzPct val="100000"/>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dirty="0">
                <a:latin typeface="Rockwell Extra Bold" pitchFamily="18" charset="0"/>
              </a:rPr>
              <a:t>WHAT DO </a:t>
            </a:r>
            <a:r>
              <a:rPr lang="en-GB" i="1" dirty="0">
                <a:latin typeface="Rockwell Extra Bold" pitchFamily="18" charset="0"/>
              </a:rPr>
              <a:t>YOU</a:t>
            </a:r>
            <a:r>
              <a:rPr lang="en-GB" dirty="0">
                <a:latin typeface="Rockwell Extra Bold" pitchFamily="18" charset="0"/>
              </a:rPr>
              <a:t>  THINK?</a:t>
            </a:r>
            <a:br>
              <a:rPr lang="en-GB" dirty="0">
                <a:latin typeface="Rockwell Extra Bold" pitchFamily="18" charset="0"/>
              </a:rPr>
            </a:br>
            <a:r>
              <a:rPr lang="en-GB" sz="2500" dirty="0">
                <a:latin typeface="Rockwell Extra Bold" pitchFamily="18" charset="0"/>
              </a:rPr>
              <a:t>‘spectrum line’</a:t>
            </a:r>
          </a:p>
        </p:txBody>
      </p:sp>
    </p:spTree>
    <p:extLst>
      <p:ext uri="{BB962C8B-B14F-4D97-AF65-F5344CB8AC3E}">
        <p14:creationId xmlns:p14="http://schemas.microsoft.com/office/powerpoint/2010/main" val="255927479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4" y="1052736"/>
            <a:ext cx="8229600" cy="2290266"/>
          </a:xfrm>
        </p:spPr>
        <p:txBody>
          <a:bodyPr>
            <a:normAutofit/>
          </a:bodyPr>
          <a:lstStyle/>
          <a:p>
            <a:r>
              <a:rPr lang="en-GB" dirty="0">
                <a:latin typeface="Rockwell Extra Bold" pitchFamily="18" charset="0"/>
              </a:rPr>
              <a:t>Real newspaper headlines after the Hiroshima bomb…</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980728"/>
            <a:ext cx="7772400" cy="2520280"/>
          </a:xfrm>
          <a:ln>
            <a:solidFill>
              <a:schemeClr val="tx2">
                <a:alpha val="51000"/>
              </a:schemeClr>
            </a:solidFill>
          </a:ln>
        </p:spPr>
        <p:txBody>
          <a:bodyPr>
            <a:normAutofit fontScale="90000"/>
          </a:bodyPr>
          <a:lstStyle/>
          <a:p>
            <a:r>
              <a:rPr lang="en-GB" sz="6600" b="1" dirty="0">
                <a:latin typeface="Rockwell" pitchFamily="18" charset="0"/>
              </a:rPr>
              <a:t>‘Scientific Gamble Won’</a:t>
            </a:r>
            <a:br>
              <a:rPr lang="en-GB" b="1" dirty="0">
                <a:latin typeface="Rockwell" pitchFamily="18" charset="0"/>
              </a:rPr>
            </a:br>
            <a:r>
              <a:rPr lang="en-GB" sz="1800" b="1" dirty="0">
                <a:latin typeface="Rockwell" pitchFamily="18" charset="0"/>
              </a:rPr>
              <a:t>The Manchester Guardian (UK), 7</a:t>
            </a:r>
            <a:r>
              <a:rPr lang="en-GB" sz="1800" b="1" baseline="30000" dirty="0">
                <a:latin typeface="Rockwell" pitchFamily="18" charset="0"/>
              </a:rPr>
              <a:t>th</a:t>
            </a:r>
            <a:r>
              <a:rPr lang="en-GB" sz="1800" b="1" dirty="0">
                <a:latin typeface="Rockwell" pitchFamily="18" charset="0"/>
              </a:rPr>
              <a:t> August 1945</a:t>
            </a:r>
            <a:br>
              <a:rPr lang="en-GB" sz="1800" b="1" dirty="0">
                <a:latin typeface="Rockwell" pitchFamily="18" charset="0"/>
              </a:rPr>
            </a:br>
            <a:r>
              <a:rPr lang="en-GB" sz="1300" dirty="0">
                <a:latin typeface="Rockwell" pitchFamily="18" charset="0"/>
              </a:rPr>
              <a:t>(Full article at </a:t>
            </a:r>
            <a:r>
              <a:rPr lang="en-GB" sz="1300" dirty="0">
                <a:latin typeface="Rockwell" pitchFamily="18" charset="0"/>
                <a:hlinkClick r:id="rId2"/>
              </a:rPr>
              <a:t>www.theguardian.com/world/from-the-archive-blog/2015/aug/06/hiroshima-atomic-bomb-guardian-1945-archive</a:t>
            </a:r>
            <a:r>
              <a:rPr lang="en-GB" sz="1300" dirty="0">
                <a:latin typeface="Rockwell" pitchFamily="18" charset="0"/>
              </a:rPr>
              <a:t>)</a:t>
            </a:r>
          </a:p>
        </p:txBody>
      </p:sp>
      <p:sp>
        <p:nvSpPr>
          <p:cNvPr id="5" name="Subtitle 4"/>
          <p:cNvSpPr>
            <a:spLocks noGrp="1"/>
          </p:cNvSpPr>
          <p:nvPr>
            <p:ph type="subTitle" idx="1"/>
          </p:nvPr>
        </p:nvSpPr>
        <p:spPr>
          <a:xfrm>
            <a:off x="1331640" y="4365104"/>
            <a:ext cx="6400800" cy="838944"/>
          </a:xfrm>
        </p:spPr>
        <p:txBody>
          <a:bodyPr>
            <a:normAutofit/>
          </a:bodyPr>
          <a:lstStyle/>
          <a:p>
            <a:r>
              <a:rPr lang="en-GB" sz="4000" i="1" dirty="0">
                <a:solidFill>
                  <a:schemeClr val="tx1"/>
                </a:solidFill>
                <a:latin typeface="Rockwell" pitchFamily="18" charset="0"/>
              </a:rPr>
              <a:t>What was the gamble?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2"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par>
                                <p:cTn id="10" presetID="8" presetClass="emph" presetSubtype="0" fill="hold" grpId="1" nodeType="withEffect">
                                  <p:stCondLst>
                                    <p:cond delay="0"/>
                                  </p:stCondLst>
                                  <p:childTnLst>
                                    <p:animRot by="21600000">
                                      <p:cBhvr>
                                        <p:cTn id="11" dur="2000" fill="hold"/>
                                        <p:tgtEl>
                                          <p:spTgt spid="2"/>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2" grpId="2"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476672"/>
            <a:ext cx="7772400" cy="3672408"/>
          </a:xfrm>
          <a:ln>
            <a:solidFill>
              <a:schemeClr val="accent2">
                <a:lumMod val="50000"/>
              </a:schemeClr>
            </a:solidFill>
          </a:ln>
        </p:spPr>
        <p:txBody>
          <a:bodyPr>
            <a:normAutofit fontScale="90000"/>
          </a:bodyPr>
          <a:lstStyle/>
          <a:p>
            <a:r>
              <a:rPr lang="en-GB" sz="6000" b="1" dirty="0">
                <a:latin typeface="Times New Roman" panose="02020603050405020304" pitchFamily="18" charset="0"/>
                <a:cs typeface="Times New Roman" panose="02020603050405020304" pitchFamily="18" charset="0"/>
              </a:rPr>
              <a:t>U.S. Announces Atom</a:t>
            </a:r>
            <a:br>
              <a:rPr lang="en-GB" sz="6000" b="1" dirty="0">
                <a:latin typeface="Times New Roman" panose="02020603050405020304" pitchFamily="18" charset="0"/>
                <a:cs typeface="Times New Roman" panose="02020603050405020304" pitchFamily="18" charset="0"/>
              </a:rPr>
            </a:br>
            <a:r>
              <a:rPr lang="en-GB" sz="6000" b="1" dirty="0">
                <a:latin typeface="Times New Roman" panose="02020603050405020304" pitchFamily="18" charset="0"/>
                <a:cs typeface="Times New Roman" panose="02020603050405020304" pitchFamily="18" charset="0"/>
              </a:rPr>
              <a:t>Bomb: Hope for Earlier</a:t>
            </a:r>
            <a:br>
              <a:rPr lang="en-GB" sz="6000" b="1" dirty="0">
                <a:latin typeface="Times New Roman" panose="02020603050405020304" pitchFamily="18" charset="0"/>
                <a:cs typeface="Times New Roman" panose="02020603050405020304" pitchFamily="18" charset="0"/>
              </a:rPr>
            </a:br>
            <a:r>
              <a:rPr lang="en-GB" sz="6000" b="1" dirty="0">
                <a:latin typeface="Times New Roman" panose="02020603050405020304" pitchFamily="18" charset="0"/>
                <a:cs typeface="Times New Roman" panose="02020603050405020304" pitchFamily="18" charset="0"/>
              </a:rPr>
              <a:t>End to War</a:t>
            </a:r>
            <a:br>
              <a:rPr lang="en-GB" sz="6000" b="1" dirty="0">
                <a:latin typeface="Rockwell" pitchFamily="18" charset="0"/>
              </a:rPr>
            </a:br>
            <a:r>
              <a:rPr lang="en-GB" sz="2000" b="1" dirty="0">
                <a:latin typeface="Rockwell" pitchFamily="18" charset="0"/>
              </a:rPr>
              <a:t>The Albuquerque Journal (US), 7</a:t>
            </a:r>
            <a:r>
              <a:rPr lang="en-GB" sz="2000" b="1" baseline="30000" dirty="0">
                <a:latin typeface="Rockwell" pitchFamily="18" charset="0"/>
              </a:rPr>
              <a:t>th</a:t>
            </a:r>
            <a:r>
              <a:rPr lang="en-GB" sz="2000" b="1" dirty="0">
                <a:latin typeface="Rockwell" pitchFamily="18" charset="0"/>
              </a:rPr>
              <a:t> August 1945</a:t>
            </a:r>
            <a:br>
              <a:rPr lang="en-GB" sz="2000" b="1" dirty="0">
                <a:latin typeface="Rockwell" pitchFamily="18" charset="0"/>
              </a:rPr>
            </a:br>
            <a:r>
              <a:rPr lang="en-GB" sz="1400" dirty="0">
                <a:latin typeface="Rockwell" pitchFamily="18" charset="0"/>
              </a:rPr>
              <a:t>(Full article at </a:t>
            </a:r>
            <a:r>
              <a:rPr lang="en-GB" sz="1400" u="sng" dirty="0">
                <a:hlinkClick r:id="rId2"/>
              </a:rPr>
              <a:t>https://www.newspapers.com/newspage/156894795/</a:t>
            </a:r>
            <a:r>
              <a:rPr lang="en-GB" sz="1400" dirty="0">
                <a:latin typeface="Rockwell" pitchFamily="18" charset="0"/>
              </a:rPr>
              <a:t>)</a:t>
            </a:r>
          </a:p>
        </p:txBody>
      </p:sp>
      <p:sp>
        <p:nvSpPr>
          <p:cNvPr id="5" name="Subtitle 4"/>
          <p:cNvSpPr>
            <a:spLocks noGrp="1"/>
          </p:cNvSpPr>
          <p:nvPr>
            <p:ph type="subTitle" idx="1"/>
          </p:nvPr>
        </p:nvSpPr>
        <p:spPr>
          <a:xfrm>
            <a:off x="683568" y="5229200"/>
            <a:ext cx="7848872" cy="838944"/>
          </a:xfrm>
        </p:spPr>
        <p:txBody>
          <a:bodyPr>
            <a:noAutofit/>
          </a:bodyPr>
          <a:lstStyle/>
          <a:p>
            <a:r>
              <a:rPr lang="en-GB" sz="3600" i="1" dirty="0">
                <a:solidFill>
                  <a:schemeClr val="tx1"/>
                </a:solidFill>
                <a:latin typeface="Rockwell" pitchFamily="18" charset="0"/>
              </a:rPr>
              <a:t>Why did they think it may bring an earlier end to the war?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par>
                                <p:cTn id="10" presetID="8" presetClass="emph" presetSubtype="0" fill="hold" grpId="1" nodeType="withEffect">
                                  <p:stCondLst>
                                    <p:cond delay="0"/>
                                  </p:stCondLst>
                                  <p:childTnLst>
                                    <p:animRot by="21600000">
                                      <p:cBhvr>
                                        <p:cTn id="11" dur="2000" fill="hold"/>
                                        <p:tgtEl>
                                          <p:spTgt spid="2"/>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476672"/>
            <a:ext cx="7772400" cy="4032448"/>
          </a:xfrm>
          <a:ln>
            <a:solidFill>
              <a:schemeClr val="accent2">
                <a:lumMod val="50000"/>
              </a:schemeClr>
            </a:solidFill>
          </a:ln>
        </p:spPr>
        <p:txBody>
          <a:bodyPr>
            <a:normAutofit fontScale="90000"/>
          </a:bodyPr>
          <a:lstStyle/>
          <a:p>
            <a:r>
              <a:rPr lang="en-GB" sz="5400" dirty="0"/>
              <a:t>New-Type Bombs Used in</a:t>
            </a:r>
            <a:br>
              <a:rPr lang="en-GB" sz="5400" dirty="0"/>
            </a:br>
            <a:r>
              <a:rPr lang="en-GB" sz="5400" dirty="0"/>
              <a:t>Raid on Hiroshima...</a:t>
            </a:r>
            <a:br>
              <a:rPr lang="en-GB" sz="5400" dirty="0"/>
            </a:br>
            <a:r>
              <a:rPr lang="en-GB" sz="5400" dirty="0"/>
              <a:t>Considerable Damage Caused</a:t>
            </a:r>
            <a:br>
              <a:rPr lang="en-GB" sz="6000" b="1" dirty="0">
                <a:latin typeface="Rockwell" pitchFamily="18" charset="0"/>
              </a:rPr>
            </a:br>
            <a:r>
              <a:rPr lang="en-GB" sz="2000" b="1" dirty="0"/>
              <a:t>Nippon Times (Japan), 8</a:t>
            </a:r>
            <a:r>
              <a:rPr lang="en-GB" sz="2000" b="1" baseline="30000" dirty="0"/>
              <a:t>th</a:t>
            </a:r>
            <a:r>
              <a:rPr lang="en-GB" sz="2000" b="1" dirty="0"/>
              <a:t> August 1945</a:t>
            </a:r>
            <a:br>
              <a:rPr lang="en-GB" sz="2000" dirty="0"/>
            </a:br>
            <a:r>
              <a:rPr lang="en-GB" sz="1200" dirty="0">
                <a:latin typeface="Rockwell" pitchFamily="18" charset="0"/>
              </a:rPr>
              <a:t>(Full article at </a:t>
            </a:r>
            <a:r>
              <a:rPr lang="en-GB" sz="1200" dirty="0">
                <a:hlinkClick r:id="rId3"/>
              </a:rPr>
              <a:t>www.japantimes.co.jp/news/2015/08/05/national/history/japan-times-reported-atomic-bombings-hiroshima-nagasaki/#.WQCurfnyvcs</a:t>
            </a:r>
            <a:r>
              <a:rPr lang="en-GB" sz="1200" dirty="0"/>
              <a:t>)</a:t>
            </a:r>
            <a:endParaRPr lang="en-GB" sz="1300" dirty="0">
              <a:latin typeface="Rockwell" pitchFamily="18" charset="0"/>
            </a:endParaRPr>
          </a:p>
        </p:txBody>
      </p:sp>
      <p:sp>
        <p:nvSpPr>
          <p:cNvPr id="5" name="Subtitle 4"/>
          <p:cNvSpPr>
            <a:spLocks noGrp="1"/>
          </p:cNvSpPr>
          <p:nvPr>
            <p:ph type="subTitle" idx="1"/>
          </p:nvPr>
        </p:nvSpPr>
        <p:spPr>
          <a:xfrm>
            <a:off x="683568" y="5229200"/>
            <a:ext cx="7848872" cy="838944"/>
          </a:xfrm>
        </p:spPr>
        <p:txBody>
          <a:bodyPr>
            <a:noAutofit/>
          </a:bodyPr>
          <a:lstStyle/>
          <a:p>
            <a:r>
              <a:rPr lang="en-GB" sz="3600" i="1" dirty="0">
                <a:solidFill>
                  <a:schemeClr val="tx1"/>
                </a:solidFill>
                <a:latin typeface="Rockwell" pitchFamily="18" charset="0"/>
              </a:rPr>
              <a:t>Are the Japanese journalists down-playing the bomb? </a:t>
            </a:r>
          </a:p>
        </p:txBody>
      </p:sp>
    </p:spTree>
    <p:extLst>
      <p:ext uri="{BB962C8B-B14F-4D97-AF65-F5344CB8AC3E}">
        <p14:creationId xmlns:p14="http://schemas.microsoft.com/office/powerpoint/2010/main" val="3255529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par>
                                <p:cTn id="10" presetID="8" presetClass="emph" presetSubtype="0" fill="hold" grpId="1" nodeType="withEffect">
                                  <p:stCondLst>
                                    <p:cond delay="0"/>
                                  </p:stCondLst>
                                  <p:childTnLst>
                                    <p:animRot by="21600000">
                                      <p:cBhvr>
                                        <p:cTn id="11" dur="2000" fill="hold"/>
                                        <p:tgtEl>
                                          <p:spTgt spid="2"/>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4" y="1052736"/>
            <a:ext cx="8229600" cy="2736304"/>
          </a:xfrm>
        </p:spPr>
        <p:txBody>
          <a:bodyPr>
            <a:normAutofit fontScale="90000"/>
          </a:bodyPr>
          <a:lstStyle/>
          <a:p>
            <a:r>
              <a:rPr lang="en-GB" dirty="0">
                <a:latin typeface="Rockwell Extra Bold" pitchFamily="18" charset="0"/>
              </a:rPr>
              <a:t>Recent media coverage of the bombings (and of nuclear weapons today)…</a:t>
            </a:r>
          </a:p>
        </p:txBody>
      </p:sp>
    </p:spTree>
    <p:extLst>
      <p:ext uri="{BB962C8B-B14F-4D97-AF65-F5344CB8AC3E}">
        <p14:creationId xmlns:p14="http://schemas.microsoft.com/office/powerpoint/2010/main" val="3368690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808FEB0D-B545-83EB-5F75-23ACD4DB25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75750" cy="782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 name="Rectangle 4">
            <a:extLst>
              <a:ext uri="{FF2B5EF4-FFF2-40B4-BE49-F238E27FC236}">
                <a16:creationId xmlns:a16="http://schemas.microsoft.com/office/drawing/2014/main" id="{E8871C71-1BBA-F1C3-ECC3-8F0D14362291}"/>
              </a:ext>
            </a:extLst>
          </p:cNvPr>
          <p:cNvSpPr txBox="1">
            <a:spLocks noChangeArrowheads="1"/>
          </p:cNvSpPr>
          <p:nvPr/>
        </p:nvSpPr>
        <p:spPr>
          <a:xfrm>
            <a:off x="0" y="0"/>
            <a:ext cx="9144000" cy="908050"/>
          </a:xfrm>
          <a:prstGeom prst="rect">
            <a:avLst/>
          </a:prstGeom>
          <a:solidFill>
            <a:schemeClr val="accent4">
              <a:lumMod val="40000"/>
              <a:lumOff val="60000"/>
            </a:schemeClr>
          </a:solidFill>
          <a:ln/>
        </p:spPr>
        <p:txBody>
          <a:bodyPr/>
          <a:lstStyle>
            <a:lvl1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panose="020B0604020202020204" pitchFamily="34" charset="0"/>
                <a:ea typeface="ＭＳ Ｐゴシック" panose="020B0600070205080204" pitchFamily="34" charset="-128"/>
              </a:defRPr>
            </a:lvl9pPr>
          </a:lstStyle>
          <a:p>
            <a:pPr algn="ctr" defTabSz="914400" eaLnBrk="1" hangingPunct="1">
              <a:lnSpc>
                <a:spcPct val="101000"/>
              </a:lnSpc>
              <a:defRPr/>
            </a:pPr>
            <a:r>
              <a:rPr lang="en-GB" altLang="en-US" sz="4000" b="1" dirty="0">
                <a:solidFill>
                  <a:schemeClr val="tx1"/>
                </a:solidFill>
                <a:latin typeface="Tahoma" panose="020B0604030504040204" pitchFamily="34" charset="0"/>
                <a:ea typeface="Tahoma" panose="020B0604030504040204" pitchFamily="34" charset="0"/>
                <a:cs typeface="Tahoma" panose="020B0604030504040204" pitchFamily="34" charset="0"/>
              </a:rPr>
              <a:t>What is a nuclear weapon?</a:t>
            </a:r>
            <a:endParaRPr lang="en-GB" altLang="en-US" sz="4000" b="1"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755576" y="476672"/>
            <a:ext cx="7772400" cy="3744416"/>
          </a:xfrm>
          <a:prstGeom prst="rect">
            <a:avLst/>
          </a:prstGeom>
          <a:ln>
            <a:solidFill>
              <a:schemeClr val="accent2">
                <a:lumMod val="50000"/>
              </a:schemeClr>
            </a:solidFill>
          </a:ln>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a:t>"This is a changed Labour party and the most important thing is I voted in favour of a nuclear deterrent,” </a:t>
            </a:r>
            <a:r>
              <a:rPr lang="en-GB" dirty="0"/>
              <a:t>Sir Keir Starmer</a:t>
            </a:r>
            <a:endParaRPr lang="en-GB" sz="5400" b="1" i="1" dirty="0"/>
          </a:p>
          <a:p>
            <a:r>
              <a:rPr lang="en-GB" sz="2000" b="1" dirty="0"/>
              <a:t>BBC News 3 June 2024</a:t>
            </a:r>
            <a:br>
              <a:rPr lang="en-GB" sz="2000" dirty="0"/>
            </a:br>
            <a:r>
              <a:rPr lang="en-GB" sz="1200" dirty="0">
                <a:latin typeface="Rockwell" pitchFamily="18" charset="0"/>
              </a:rPr>
              <a:t>(Full article at </a:t>
            </a:r>
            <a:r>
              <a:rPr lang="en-GB" sz="1200" dirty="0">
                <a:latin typeface="Rockwell" pitchFamily="18" charset="0"/>
                <a:hlinkClick r:id="rId3"/>
              </a:rPr>
              <a:t>https://www.bbc.co.uk/news/articles/czvvy0ppdxko</a:t>
            </a:r>
            <a:r>
              <a:rPr lang="en-GB" sz="1200" dirty="0">
                <a:latin typeface="Rockwell" pitchFamily="18" charset="0"/>
              </a:rPr>
              <a:t> )</a:t>
            </a:r>
          </a:p>
          <a:p>
            <a:r>
              <a:rPr lang="en-GB" sz="1200" dirty="0"/>
              <a:t>)</a:t>
            </a:r>
            <a:endParaRPr lang="en-GB" sz="1300" dirty="0">
              <a:latin typeface="Rockwell" pitchFamily="18" charset="0"/>
            </a:endParaRPr>
          </a:p>
        </p:txBody>
      </p:sp>
    </p:spTree>
    <p:extLst>
      <p:ext uri="{BB962C8B-B14F-4D97-AF65-F5344CB8AC3E}">
        <p14:creationId xmlns:p14="http://schemas.microsoft.com/office/powerpoint/2010/main" val="326537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par>
                                <p:cTn id="10" presetID="8" presetClass="emph" presetSubtype="0" fill="hold" grpId="1" nodeType="withEffect">
                                  <p:stCondLst>
                                    <p:cond delay="0"/>
                                  </p:stCondLst>
                                  <p:childTnLst>
                                    <p:animRot by="21600000">
                                      <p:cBhvr>
                                        <p:cTn id="11" dur="2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755576" y="476672"/>
            <a:ext cx="7772400" cy="3744416"/>
          </a:xfrm>
          <a:prstGeom prst="rect">
            <a:avLst/>
          </a:prstGeom>
          <a:ln>
            <a:solidFill>
              <a:schemeClr val="accent2">
                <a:lumMod val="50000"/>
              </a:schemeClr>
            </a:solidFill>
          </a:ln>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br>
              <a:rPr lang="en-GB" sz="5400" b="1" dirty="0">
                <a:latin typeface="Antique Olive Roman" panose="020B0603020204030204" pitchFamily="34" charset="0"/>
              </a:rPr>
            </a:br>
            <a:r>
              <a:rPr lang="en-GB" sz="5400" b="1" dirty="0">
                <a:latin typeface="+mn-lt"/>
              </a:rPr>
              <a:t>‘</a:t>
            </a:r>
            <a:r>
              <a:rPr lang="en-GB" sz="6700" b="1" dirty="0">
                <a:latin typeface="+mn-lt"/>
              </a:rPr>
              <a:t>Hiroshima student activist calls for abolition of nuclear weapons</a:t>
            </a:r>
            <a:r>
              <a:rPr lang="en-GB" sz="6700" b="1" dirty="0">
                <a:latin typeface="Antique Olive Roman" panose="020B0603020204030204" pitchFamily="34" charset="0"/>
              </a:rPr>
              <a:t>’</a:t>
            </a:r>
          </a:p>
          <a:p>
            <a:r>
              <a:rPr lang="en-GB" sz="3800" b="1" dirty="0"/>
              <a:t>The Japan Times, 7</a:t>
            </a:r>
            <a:r>
              <a:rPr lang="en-GB" sz="3800" b="1" baseline="30000" dirty="0"/>
              <a:t>th</a:t>
            </a:r>
            <a:r>
              <a:rPr lang="en-GB" sz="3800" b="1" dirty="0"/>
              <a:t> August 2024</a:t>
            </a:r>
          </a:p>
          <a:p>
            <a:r>
              <a:rPr lang="en-GB" sz="2500" dirty="0">
                <a:latin typeface="Rockwell" panose="02060603020205020403" pitchFamily="18" charset="0"/>
              </a:rPr>
              <a:t>(Full article at https://</a:t>
            </a:r>
            <a:r>
              <a:rPr lang="en-GB" sz="2500" dirty="0" err="1">
                <a:latin typeface="Rockwell" panose="02060603020205020403" pitchFamily="18" charset="0"/>
              </a:rPr>
              <a:t>www.japantimes.co.jp</a:t>
            </a:r>
            <a:r>
              <a:rPr lang="en-GB" sz="2500" dirty="0">
                <a:latin typeface="Rockwell" panose="02060603020205020403" pitchFamily="18" charset="0"/>
              </a:rPr>
              <a:t>/news/2024/08/07/</a:t>
            </a:r>
            <a:r>
              <a:rPr lang="en-GB" sz="2500" dirty="0" err="1">
                <a:latin typeface="Rockwell" panose="02060603020205020403" pitchFamily="18" charset="0"/>
              </a:rPr>
              <a:t>japan</a:t>
            </a:r>
            <a:r>
              <a:rPr lang="en-GB" sz="2500" dirty="0">
                <a:latin typeface="Rockwell" panose="02060603020205020403" pitchFamily="18" charset="0"/>
              </a:rPr>
              <a:t>/society/</a:t>
            </a:r>
            <a:r>
              <a:rPr lang="en-GB" sz="2500" dirty="0" err="1">
                <a:latin typeface="Rockwell" panose="02060603020205020403" pitchFamily="18" charset="0"/>
              </a:rPr>
              <a:t>hiroshima</a:t>
            </a:r>
            <a:r>
              <a:rPr lang="en-GB" sz="2500" dirty="0">
                <a:latin typeface="Rockwell" panose="02060603020205020403" pitchFamily="18" charset="0"/>
              </a:rPr>
              <a:t>-student-activist/)  </a:t>
            </a:r>
          </a:p>
        </p:txBody>
      </p:sp>
    </p:spTree>
    <p:extLst>
      <p:ext uri="{BB962C8B-B14F-4D97-AF65-F5344CB8AC3E}">
        <p14:creationId xmlns:p14="http://schemas.microsoft.com/office/powerpoint/2010/main" val="179212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par>
                                <p:cTn id="10" presetID="8" presetClass="emph" presetSubtype="0" fill="hold" grpId="1" nodeType="withEffect">
                                  <p:stCondLst>
                                    <p:cond delay="0"/>
                                  </p:stCondLst>
                                  <p:childTnLst>
                                    <p:animRot by="21600000">
                                      <p:cBhvr>
                                        <p:cTn id="11" dur="2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11560" y="476672"/>
            <a:ext cx="7916416" cy="3744416"/>
          </a:xfrm>
          <a:prstGeom prst="rect">
            <a:avLst/>
          </a:prstGeom>
          <a:ln>
            <a:solidFill>
              <a:schemeClr val="accent2">
                <a:lumMod val="50000"/>
              </a:schemeClr>
            </a:solidFill>
          </a:ln>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r>
              <a:rPr lang="en-GB" b="1" dirty="0"/>
              <a:t>‘Russia to train troops to use nuclear weapons on the battlefield’</a:t>
            </a:r>
          </a:p>
          <a:p>
            <a:r>
              <a:rPr lang="en-GB" sz="2000" b="1" dirty="0"/>
              <a:t>The Telegraph 31</a:t>
            </a:r>
            <a:r>
              <a:rPr lang="en-GB" sz="2000" b="1" baseline="30000" dirty="0"/>
              <a:t>st</a:t>
            </a:r>
            <a:r>
              <a:rPr lang="en-GB" sz="2000" b="1" dirty="0"/>
              <a:t> July 2024</a:t>
            </a:r>
            <a:br>
              <a:rPr lang="en-GB" sz="2000" dirty="0"/>
            </a:br>
            <a:r>
              <a:rPr lang="en-GB" sz="1200" dirty="0">
                <a:latin typeface="Rockwell" pitchFamily="18" charset="0"/>
              </a:rPr>
              <a:t>(Full article at </a:t>
            </a:r>
            <a:r>
              <a:rPr lang="en-GB" sz="1200" dirty="0">
                <a:hlinkClick r:id="rId3"/>
              </a:rPr>
              <a:t>https://www.telegraph.co.uk/world-news/2024/07/31/russia-train-troops-ukraine-nuclear-weapons-battlefield/</a:t>
            </a:r>
            <a:r>
              <a:rPr lang="en-GB" sz="1200" dirty="0"/>
              <a:t>)</a:t>
            </a:r>
            <a:endParaRPr lang="en-GB" sz="1300" dirty="0">
              <a:latin typeface="Rockwell" pitchFamily="18" charset="0"/>
            </a:endParaRPr>
          </a:p>
        </p:txBody>
      </p:sp>
    </p:spTree>
    <p:extLst>
      <p:ext uri="{BB962C8B-B14F-4D97-AF65-F5344CB8AC3E}">
        <p14:creationId xmlns:p14="http://schemas.microsoft.com/office/powerpoint/2010/main" val="24553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par>
                                <p:cTn id="10" presetID="8" presetClass="emph" presetSubtype="0" fill="hold" grpId="1" nodeType="withEffect">
                                  <p:stCondLst>
                                    <p:cond delay="0"/>
                                  </p:stCondLst>
                                  <p:childTnLst>
                                    <p:animRot by="21600000">
                                      <p:cBhvr>
                                        <p:cTn id="11" dur="2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5536" y="620688"/>
            <a:ext cx="8229600" cy="5544616"/>
          </a:xfrm>
        </p:spPr>
        <p:txBody>
          <a:bodyPr>
            <a:normAutofit fontScale="90000"/>
          </a:bodyPr>
          <a:lstStyle/>
          <a:p>
            <a:r>
              <a:rPr lang="en-GB" dirty="0">
                <a:latin typeface="Rockwell Extra Bold" pitchFamily="18" charset="0"/>
              </a:rPr>
              <a:t>In pairs: Read the newspaper article you’ve been given on the issue, and prepare a 30-second presentation on it for the rest of the class:</a:t>
            </a:r>
            <a:br>
              <a:rPr lang="en-GB" dirty="0">
                <a:latin typeface="Rockwell Extra Bold" pitchFamily="18" charset="0"/>
              </a:rPr>
            </a:br>
            <a:br>
              <a:rPr lang="en-GB" dirty="0">
                <a:latin typeface="Rockwell Extra Bold" pitchFamily="18" charset="0"/>
              </a:rPr>
            </a:br>
            <a:r>
              <a:rPr lang="en-GB" sz="3300" dirty="0">
                <a:latin typeface="Rockwell Extra Bold" pitchFamily="18" charset="0"/>
              </a:rPr>
              <a:t>What are the main points that the article makes?</a:t>
            </a:r>
            <a:br>
              <a:rPr lang="en-GB" sz="3300" dirty="0">
                <a:latin typeface="Rockwell Extra Bold" pitchFamily="18" charset="0"/>
              </a:rPr>
            </a:br>
            <a:br>
              <a:rPr lang="en-GB" sz="3300" dirty="0">
                <a:latin typeface="Rockwell Extra Bold" pitchFamily="18" charset="0"/>
              </a:rPr>
            </a:br>
            <a:r>
              <a:rPr lang="en-GB" sz="3300" dirty="0">
                <a:latin typeface="Rockwell Extra Bold" pitchFamily="18" charset="0"/>
              </a:rPr>
              <a:t>Is it biased? If so, how?</a:t>
            </a:r>
          </a:p>
        </p:txBody>
      </p:sp>
    </p:spTree>
    <p:extLst>
      <p:ext uri="{BB962C8B-B14F-4D97-AF65-F5344CB8AC3E}">
        <p14:creationId xmlns:p14="http://schemas.microsoft.com/office/powerpoint/2010/main" val="1967806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99392"/>
            <a:ext cx="8229600" cy="977255"/>
          </a:xfrm>
        </p:spPr>
        <p:txBody>
          <a:bodyPr>
            <a:normAutofit fontScale="90000"/>
          </a:bodyPr>
          <a:lstStyle/>
          <a:p>
            <a:r>
              <a:rPr lang="en-GB" sz="6000" dirty="0">
                <a:latin typeface="Rockwell Extra Bold" pitchFamily="18" charset="0"/>
              </a:rPr>
              <a:t>YOUR TASK:</a:t>
            </a:r>
          </a:p>
        </p:txBody>
      </p:sp>
      <p:sp>
        <p:nvSpPr>
          <p:cNvPr id="7" name="Content Placeholder 6"/>
          <p:cNvSpPr>
            <a:spLocks noGrp="1"/>
          </p:cNvSpPr>
          <p:nvPr>
            <p:ph idx="1"/>
          </p:nvPr>
        </p:nvSpPr>
        <p:spPr>
          <a:xfrm>
            <a:off x="-180528" y="1052736"/>
            <a:ext cx="8867328" cy="2116831"/>
          </a:xfrm>
        </p:spPr>
        <p:txBody>
          <a:bodyPr>
            <a:normAutofit fontScale="62500" lnSpcReduction="20000"/>
          </a:bodyPr>
          <a:lstStyle/>
          <a:p>
            <a:pPr>
              <a:buNone/>
            </a:pPr>
            <a:r>
              <a:rPr lang="en-GB" sz="3600" dirty="0">
                <a:latin typeface="Rockwell" pitchFamily="18" charset="0"/>
              </a:rPr>
              <a:t>	* </a:t>
            </a:r>
            <a:r>
              <a:rPr lang="en-GB" sz="4000" dirty="0">
                <a:latin typeface="Rockwell" pitchFamily="18" charset="0"/>
              </a:rPr>
              <a:t>In groups, create a one-minute TV/radio report about the bombing of Hiroshima and/or Nagasaki. </a:t>
            </a:r>
            <a:br>
              <a:rPr lang="en-GB" sz="4000" dirty="0">
                <a:latin typeface="Rockwell" pitchFamily="18" charset="0"/>
              </a:rPr>
            </a:br>
            <a:br>
              <a:rPr lang="en-GB" sz="4000" dirty="0">
                <a:latin typeface="Rockwell" pitchFamily="18" charset="0"/>
              </a:rPr>
            </a:br>
            <a:r>
              <a:rPr lang="en-GB" sz="4000" dirty="0">
                <a:latin typeface="Rockwell" pitchFamily="18" charset="0"/>
              </a:rPr>
              <a:t>* You will be given a card with information on your news agency, and the sort of thing you could say. (examples below)</a:t>
            </a:r>
            <a:endParaRPr lang="en-GB" sz="3600" dirty="0">
              <a:latin typeface="Rockwell" pitchFamily="18" charset="0"/>
            </a:endParaRPr>
          </a:p>
          <a:p>
            <a:endParaRPr lang="en-GB" dirty="0"/>
          </a:p>
        </p:txBody>
      </p:sp>
      <p:pic>
        <p:nvPicPr>
          <p:cNvPr id="17" name="Picture 16"/>
          <p:cNvPicPr>
            <a:picLocks noChangeAspect="1"/>
          </p:cNvPicPr>
          <p:nvPr/>
        </p:nvPicPr>
        <p:blipFill rotWithShape="1">
          <a:blip r:embed="rId3"/>
          <a:srcRect l="16118" t="20147" r="35529" b="39558"/>
          <a:stretch/>
        </p:blipFill>
        <p:spPr>
          <a:xfrm>
            <a:off x="251520" y="3212976"/>
            <a:ext cx="3888432" cy="2592288"/>
          </a:xfrm>
          <a:prstGeom prst="rect">
            <a:avLst/>
          </a:prstGeom>
        </p:spPr>
      </p:pic>
      <p:pic>
        <p:nvPicPr>
          <p:cNvPr id="18" name="Picture 17"/>
          <p:cNvPicPr>
            <a:picLocks noChangeAspect="1"/>
          </p:cNvPicPr>
          <p:nvPr/>
        </p:nvPicPr>
        <p:blipFill rotWithShape="1">
          <a:blip r:embed="rId4"/>
          <a:srcRect l="15981" t="27346" r="34299" b="32879"/>
          <a:stretch/>
        </p:blipFill>
        <p:spPr>
          <a:xfrm>
            <a:off x="4644008" y="3789040"/>
            <a:ext cx="4176464" cy="26729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GB" sz="4600" dirty="0">
                <a:latin typeface="Rockwell Extra Bold" pitchFamily="18" charset="0"/>
              </a:rPr>
              <a:t>Things to think about:</a:t>
            </a:r>
          </a:p>
        </p:txBody>
      </p:sp>
      <p:sp>
        <p:nvSpPr>
          <p:cNvPr id="7" name="Content Placeholder 6"/>
          <p:cNvSpPr>
            <a:spLocks noGrp="1"/>
          </p:cNvSpPr>
          <p:nvPr>
            <p:ph idx="1"/>
          </p:nvPr>
        </p:nvSpPr>
        <p:spPr>
          <a:xfrm>
            <a:off x="457200" y="1600200"/>
            <a:ext cx="8229600" cy="4637112"/>
          </a:xfrm>
        </p:spPr>
        <p:txBody>
          <a:bodyPr>
            <a:normAutofit/>
          </a:bodyPr>
          <a:lstStyle/>
          <a:p>
            <a:pPr>
              <a:spcBef>
                <a:spcPct val="50000"/>
              </a:spcBef>
              <a:buFont typeface="Wingdings" pitchFamily="2" charset="2"/>
              <a:buChar char="§"/>
            </a:pPr>
            <a:r>
              <a:rPr lang="en-GB" b="1">
                <a:latin typeface="Rockwell" pitchFamily="18" charset="0"/>
              </a:rPr>
              <a:t>Why</a:t>
            </a:r>
            <a:r>
              <a:rPr lang="en-GB">
                <a:latin typeface="Rockwell" pitchFamily="18" charset="0"/>
              </a:rPr>
              <a:t> </a:t>
            </a:r>
            <a:r>
              <a:rPr lang="en-GB" dirty="0">
                <a:latin typeface="Rockwell" pitchFamily="18" charset="0"/>
              </a:rPr>
              <a:t>are you doing this news report?</a:t>
            </a:r>
            <a:endParaRPr lang="en-GB" b="1" dirty="0">
              <a:latin typeface="Rockwell" pitchFamily="18" charset="0"/>
            </a:endParaRPr>
          </a:p>
          <a:p>
            <a:pPr>
              <a:spcBef>
                <a:spcPct val="50000"/>
              </a:spcBef>
              <a:buFont typeface="Wingdings" pitchFamily="2" charset="2"/>
              <a:buChar char="§"/>
            </a:pPr>
            <a:r>
              <a:rPr lang="en-GB" b="1" dirty="0">
                <a:latin typeface="Rockwell" pitchFamily="18" charset="0"/>
              </a:rPr>
              <a:t>Where </a:t>
            </a:r>
            <a:r>
              <a:rPr lang="en-GB" dirty="0">
                <a:latin typeface="Rockwell" pitchFamily="18" charset="0"/>
              </a:rPr>
              <a:t>will you be reporting from?</a:t>
            </a:r>
          </a:p>
          <a:p>
            <a:pPr>
              <a:spcBef>
                <a:spcPct val="50000"/>
              </a:spcBef>
              <a:buFont typeface="Wingdings" pitchFamily="2" charset="2"/>
              <a:buChar char="§"/>
            </a:pPr>
            <a:r>
              <a:rPr lang="en-GB" b="1" dirty="0">
                <a:latin typeface="Rockwell" pitchFamily="18" charset="0"/>
              </a:rPr>
              <a:t>Who</a:t>
            </a:r>
            <a:r>
              <a:rPr lang="en-GB" dirty="0">
                <a:latin typeface="Rockwell" pitchFamily="18" charset="0"/>
              </a:rPr>
              <a:t> will you interview in your report? </a:t>
            </a:r>
          </a:p>
          <a:p>
            <a:pPr>
              <a:spcBef>
                <a:spcPct val="50000"/>
              </a:spcBef>
              <a:buFont typeface="Wingdings" pitchFamily="2" charset="2"/>
              <a:buChar char="§"/>
            </a:pPr>
            <a:r>
              <a:rPr lang="en-GB" b="1" dirty="0">
                <a:latin typeface="Rockwell" pitchFamily="18" charset="0"/>
              </a:rPr>
              <a:t>What </a:t>
            </a:r>
            <a:r>
              <a:rPr lang="en-GB" dirty="0">
                <a:latin typeface="Rockwell" pitchFamily="18" charset="0"/>
              </a:rPr>
              <a:t>tone and language will you use? (neutral, emotive, </a:t>
            </a:r>
            <a:r>
              <a:rPr lang="en-GB" dirty="0" err="1">
                <a:latin typeface="Rockwell" pitchFamily="18" charset="0"/>
              </a:rPr>
              <a:t>etc</a:t>
            </a:r>
            <a:r>
              <a:rPr lang="en-GB" dirty="0">
                <a:latin typeface="Rockwell" pitchFamily="18" charset="0"/>
              </a:rPr>
              <a:t>) </a:t>
            </a:r>
          </a:p>
          <a:p>
            <a:pPr>
              <a:spcBef>
                <a:spcPct val="50000"/>
              </a:spcBef>
              <a:buFont typeface="Wingdings" pitchFamily="2" charset="2"/>
              <a:buChar char="§"/>
            </a:pPr>
            <a:r>
              <a:rPr lang="en-GB" b="1" dirty="0">
                <a:latin typeface="Rockwell" pitchFamily="18" charset="0"/>
              </a:rPr>
              <a:t>Who</a:t>
            </a:r>
            <a:r>
              <a:rPr lang="en-GB" dirty="0">
                <a:latin typeface="Rockwell" pitchFamily="18" charset="0"/>
              </a:rPr>
              <a:t> is your audience? </a:t>
            </a:r>
            <a:r>
              <a:rPr lang="en-GB" b="1" dirty="0">
                <a:latin typeface="Rockwell" pitchFamily="18" charset="0"/>
              </a:rPr>
              <a:t>How</a:t>
            </a:r>
            <a:r>
              <a:rPr lang="en-GB" dirty="0">
                <a:latin typeface="Rockwell" pitchFamily="18" charset="0"/>
              </a:rPr>
              <a:t> are they likely to feel about the bombings?</a:t>
            </a:r>
            <a:endParaRPr lang="en-US" dirty="0">
              <a:latin typeface="Rockwell" pitchFamily="18" charset="0"/>
            </a:endParaRPr>
          </a:p>
          <a:p>
            <a:pPr>
              <a:buFont typeface="Wingdings" pitchFamily="2" charset="2"/>
              <a:buChar char="§"/>
            </a:pPr>
            <a:endParaRPr lang="en-GB" dirty="0">
              <a:latin typeface="Rockwell"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4" y="2060848"/>
            <a:ext cx="8229600" cy="1143000"/>
          </a:xfrm>
        </p:spPr>
        <p:txBody>
          <a:bodyPr>
            <a:noAutofit/>
          </a:bodyPr>
          <a:lstStyle/>
          <a:p>
            <a:r>
              <a:rPr lang="en-GB" sz="6000" dirty="0">
                <a:latin typeface="Rockwell Extra Bold" pitchFamily="18" charset="0"/>
              </a:rPr>
              <a:t>Present your reports to the class!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latin typeface="Rockwell Extra Bold" pitchFamily="18" charset="0"/>
              </a:rPr>
              <a:t>DISCUSS:</a:t>
            </a:r>
          </a:p>
        </p:txBody>
      </p:sp>
      <p:sp>
        <p:nvSpPr>
          <p:cNvPr id="4" name="Content Placeholder 3"/>
          <p:cNvSpPr>
            <a:spLocks noGrp="1"/>
          </p:cNvSpPr>
          <p:nvPr>
            <p:ph idx="1"/>
          </p:nvPr>
        </p:nvSpPr>
        <p:spPr/>
        <p:txBody>
          <a:bodyPr>
            <a:normAutofit/>
          </a:bodyPr>
          <a:lstStyle/>
          <a:p>
            <a:pPr>
              <a:buFont typeface="Wingdings" pitchFamily="2" charset="2"/>
              <a:buChar char="§"/>
            </a:pPr>
            <a:r>
              <a:rPr lang="en-GB" sz="4000" dirty="0">
                <a:latin typeface="Rockwell" pitchFamily="18" charset="0"/>
              </a:rPr>
              <a:t>How were the bombings described differently depending on who was presenting? Why?</a:t>
            </a:r>
          </a:p>
          <a:p>
            <a:pPr>
              <a:buNone/>
            </a:pPr>
            <a:endParaRPr lang="en-GB" sz="4000" dirty="0">
              <a:latin typeface="Rockwell" pitchFamily="18" charset="0"/>
            </a:endParaRPr>
          </a:p>
          <a:p>
            <a:pPr>
              <a:buFont typeface="Wingdings" pitchFamily="2" charset="2"/>
              <a:buChar char="§"/>
            </a:pPr>
            <a:r>
              <a:rPr lang="en-GB" sz="4000" dirty="0">
                <a:latin typeface="Rockwell" pitchFamily="18" charset="0"/>
              </a:rPr>
              <a:t>Is it possible to report on the bombings in a neutral way?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2">
            <a:extLst>
              <a:ext uri="{FF2B5EF4-FFF2-40B4-BE49-F238E27FC236}">
                <a16:creationId xmlns:a16="http://schemas.microsoft.com/office/drawing/2014/main" id="{998ADE76-A7AE-BB57-B85D-64D239FB35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543300"/>
            <a:ext cx="4216400"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7" name="TextBox 3">
            <a:extLst>
              <a:ext uri="{FF2B5EF4-FFF2-40B4-BE49-F238E27FC236}">
                <a16:creationId xmlns:a16="http://schemas.microsoft.com/office/drawing/2014/main" id="{B95ADA33-4912-EE95-9F44-580F31D39440}"/>
              </a:ext>
            </a:extLst>
          </p:cNvPr>
          <p:cNvSpPr txBox="1">
            <a:spLocks noChangeArrowheads="1"/>
          </p:cNvSpPr>
          <p:nvPr/>
        </p:nvSpPr>
        <p:spPr bwMode="auto">
          <a:xfrm>
            <a:off x="969963" y="6604000"/>
            <a:ext cx="2519362" cy="215900"/>
          </a:xfrm>
          <a:prstGeom prst="rect">
            <a:avLst/>
          </a:prstGeom>
          <a:noFill/>
          <a:ln>
            <a:noFill/>
          </a:ln>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spcBef>
                <a:spcPct val="20000"/>
              </a:spcBef>
              <a:buFont typeface="Arial" pitchFamily="34" charset="0"/>
              <a:buNone/>
              <a:defRPr/>
            </a:pPr>
            <a:r>
              <a:rPr lang="en-GB" altLang="en-US" sz="800" dirty="0">
                <a:solidFill>
                  <a:srgbClr val="000000"/>
                </a:solidFill>
                <a:latin typeface="Calibri" pitchFamily="34" charset="0"/>
                <a:ea typeface="+mn-ea"/>
              </a:rPr>
              <a:t>Public domain ; National Museum of the US Navy</a:t>
            </a:r>
          </a:p>
        </p:txBody>
      </p:sp>
      <p:pic>
        <p:nvPicPr>
          <p:cNvPr id="100355" name="Picture 3">
            <a:extLst>
              <a:ext uri="{FF2B5EF4-FFF2-40B4-BE49-F238E27FC236}">
                <a16:creationId xmlns:a16="http://schemas.microsoft.com/office/drawing/2014/main" id="{50E91C0B-846A-FD4B-608A-B8856E488B82}"/>
              </a:ext>
            </a:extLst>
          </p:cNvPr>
          <p:cNvPicPr>
            <a:picLocks noChangeAspect="1"/>
          </p:cNvPicPr>
          <p:nvPr/>
        </p:nvPicPr>
        <p:blipFill>
          <a:blip r:embed="rId4">
            <a:extLst>
              <a:ext uri="{28A0092B-C50C-407E-A947-70E740481C1C}">
                <a14:useLocalDpi xmlns:a14="http://schemas.microsoft.com/office/drawing/2010/main" val="0"/>
              </a:ext>
            </a:extLst>
          </a:blip>
          <a:srcRect t="16942" r="16927"/>
          <a:stretch>
            <a:fillRect/>
          </a:stretch>
        </p:blipFill>
        <p:spPr bwMode="auto">
          <a:xfrm>
            <a:off x="0" y="-9525"/>
            <a:ext cx="4446588" cy="296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Rectangle 4">
            <a:extLst>
              <a:ext uri="{FF2B5EF4-FFF2-40B4-BE49-F238E27FC236}">
                <a16:creationId xmlns:a16="http://schemas.microsoft.com/office/drawing/2014/main" id="{9310CAD8-30E9-88FA-A993-1222B0F00B2B}"/>
              </a:ext>
            </a:extLst>
          </p:cNvPr>
          <p:cNvSpPr>
            <a:spLocks noChangeArrowheads="1"/>
          </p:cNvSpPr>
          <p:nvPr/>
        </p:nvSpPr>
        <p:spPr bwMode="auto">
          <a:xfrm>
            <a:off x="134938" y="2986088"/>
            <a:ext cx="46624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Arial" panose="020B0604020202020204" pitchFamily="34" charset="0"/>
                <a:ea typeface="ＭＳ Ｐゴシック" panose="020B0600070205080204" pitchFamily="34" charset="-128"/>
              </a:defRPr>
            </a:lvl1pPr>
            <a:lvl2pPr>
              <a:defRPr>
                <a:solidFill>
                  <a:schemeClr val="bg1"/>
                </a:solidFill>
                <a:latin typeface="Arial" panose="020B0604020202020204" pitchFamily="34" charset="0"/>
                <a:ea typeface="ＭＳ Ｐゴシック" panose="020B0600070205080204" pitchFamily="34" charset="-128"/>
              </a:defRPr>
            </a:lvl2pPr>
            <a:lvl3pPr>
              <a:defRPr>
                <a:solidFill>
                  <a:schemeClr val="bg1"/>
                </a:solidFill>
                <a:latin typeface="Arial" panose="020B0604020202020204" pitchFamily="34" charset="0"/>
                <a:ea typeface="ＭＳ Ｐゴシック" panose="020B0600070205080204" pitchFamily="34" charset="-128"/>
              </a:defRPr>
            </a:lvl3pPr>
            <a:lvl4pPr>
              <a:defRPr>
                <a:solidFill>
                  <a:schemeClr val="bg1"/>
                </a:solidFill>
                <a:latin typeface="Arial" panose="020B0604020202020204" pitchFamily="34" charset="0"/>
                <a:ea typeface="ＭＳ Ｐゴシック" panose="020B0600070205080204" pitchFamily="34" charset="-128"/>
              </a:defRPr>
            </a:lvl4pPr>
            <a:lvl5pPr>
              <a:defRPr>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9pPr>
          </a:lstStyle>
          <a:p>
            <a:pPr defTabSz="914400" eaLnBrk="1" hangingPunct="1"/>
            <a:r>
              <a:rPr lang="en-GB" altLang="en-US" sz="800">
                <a:solidFill>
                  <a:srgbClr val="000000"/>
                </a:solidFill>
                <a:latin typeface="Calibri" panose="020F0502020204030204" pitchFamily="34" charset="0"/>
              </a:rPr>
              <a:t>Paul L. McCord Jr. ; https://creativecommons.org/licenses/by-nd/2.0/legalcode ; cropped</a:t>
            </a:r>
          </a:p>
        </p:txBody>
      </p:sp>
      <p:pic>
        <p:nvPicPr>
          <p:cNvPr id="100357" name="Picture 2">
            <a:extLst>
              <a:ext uri="{FF2B5EF4-FFF2-40B4-BE49-F238E27FC236}">
                <a16:creationId xmlns:a16="http://schemas.microsoft.com/office/drawing/2014/main" id="{A95AD739-19B4-B049-56CB-FD9ADF4142A3}"/>
              </a:ext>
            </a:extLst>
          </p:cNvPr>
          <p:cNvPicPr>
            <a:picLocks noChangeAspect="1"/>
          </p:cNvPicPr>
          <p:nvPr/>
        </p:nvPicPr>
        <p:blipFill>
          <a:blip r:embed="rId5">
            <a:extLst>
              <a:ext uri="{28A0092B-C50C-407E-A947-70E740481C1C}">
                <a14:useLocalDpi xmlns:a14="http://schemas.microsoft.com/office/drawing/2010/main" val="0"/>
              </a:ext>
            </a:extLst>
          </a:blip>
          <a:srcRect l="9229" t="3551" r="43967" b="55817"/>
          <a:stretch>
            <a:fillRect/>
          </a:stretch>
        </p:blipFill>
        <p:spPr bwMode="auto">
          <a:xfrm>
            <a:off x="4559300" y="3519488"/>
            <a:ext cx="4584700" cy="318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8" name="Google Shape;213;p9" descr="Image result for nuclear explosion gif">
            <a:extLst>
              <a:ext uri="{FF2B5EF4-FFF2-40B4-BE49-F238E27FC236}">
                <a16:creationId xmlns:a16="http://schemas.microsoft.com/office/drawing/2014/main" id="{83E9E9A9-53F5-C3A8-9BA5-67EE3E810694}"/>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1063" y="0"/>
            <a:ext cx="4481512" cy="29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Content Placeholder 5">
            <a:extLst>
              <a:ext uri="{FF2B5EF4-FFF2-40B4-BE49-F238E27FC236}">
                <a16:creationId xmlns:a16="http://schemas.microsoft.com/office/drawing/2014/main" id="{82E83027-0611-7784-F3F9-2DE322F09F3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49325" y="0"/>
            <a:ext cx="7245350" cy="4856163"/>
          </a:xfrm>
        </p:spPr>
      </p:pic>
      <p:sp>
        <p:nvSpPr>
          <p:cNvPr id="140290" name="TextBox 6">
            <a:extLst>
              <a:ext uri="{FF2B5EF4-FFF2-40B4-BE49-F238E27FC236}">
                <a16:creationId xmlns:a16="http://schemas.microsoft.com/office/drawing/2014/main" id="{CDBAAA0F-E004-107D-B219-E9A5E6554EBD}"/>
              </a:ext>
            </a:extLst>
          </p:cNvPr>
          <p:cNvSpPr txBox="1">
            <a:spLocks noChangeArrowheads="1"/>
          </p:cNvSpPr>
          <p:nvPr/>
        </p:nvSpPr>
        <p:spPr bwMode="auto">
          <a:xfrm>
            <a:off x="2663825" y="3789363"/>
            <a:ext cx="3816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2400">
                <a:solidFill>
                  <a:schemeClr val="tx1"/>
                </a:solidFill>
                <a:latin typeface="Rockwell" panose="02060603020205020403" pitchFamily="18" charset="77"/>
              </a:rPr>
              <a:t>= 12,121 in total</a:t>
            </a:r>
          </a:p>
        </p:txBody>
      </p:sp>
      <p:sp>
        <p:nvSpPr>
          <p:cNvPr id="140291" name="TextBox 8">
            <a:extLst>
              <a:ext uri="{FF2B5EF4-FFF2-40B4-BE49-F238E27FC236}">
                <a16:creationId xmlns:a16="http://schemas.microsoft.com/office/drawing/2014/main" id="{D388800B-C52E-1162-18AE-32CB5F8B33AE}"/>
              </a:ext>
            </a:extLst>
          </p:cNvPr>
          <p:cNvSpPr txBox="1">
            <a:spLocks noChangeArrowheads="1"/>
          </p:cNvSpPr>
          <p:nvPr/>
        </p:nvSpPr>
        <p:spPr bwMode="auto">
          <a:xfrm>
            <a:off x="179388" y="4941888"/>
            <a:ext cx="8964612"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20000"/>
              </a:spcBef>
              <a:buFont typeface="Wingdings" pitchFamily="2" charset="2"/>
              <a:buChar char="§"/>
            </a:pPr>
            <a:r>
              <a:rPr lang="en-GB" altLang="en-US">
                <a:solidFill>
                  <a:srgbClr val="000000"/>
                </a:solidFill>
                <a:latin typeface="Rockwell" panose="02060603020205020403" pitchFamily="18" charset="77"/>
              </a:rPr>
              <a:t>Almost 4000 of them could be used at short notice; 5600 are in storage; and 2500 are ‘retired’ and will be dismantled in the coming years. </a:t>
            </a:r>
          </a:p>
          <a:p>
            <a:pPr eaLnBrk="1" hangingPunct="1">
              <a:buFont typeface="Wingdings" pitchFamily="2" charset="2"/>
              <a:buChar char="§"/>
            </a:pPr>
            <a:r>
              <a:rPr lang="en-GB" altLang="en-US">
                <a:solidFill>
                  <a:srgbClr val="000000"/>
                </a:solidFill>
                <a:latin typeface="Rockwell" panose="02060603020205020403" pitchFamily="18" charset="77"/>
              </a:rPr>
              <a:t> Big decrease since the 1980s (70,000 warheads!), and 400 less than last year</a:t>
            </a:r>
          </a:p>
          <a:p>
            <a:pPr eaLnBrk="1" hangingPunct="1">
              <a:buFont typeface="Wingdings" pitchFamily="2" charset="2"/>
              <a:buChar char="§"/>
            </a:pPr>
            <a:r>
              <a:rPr lang="en-GB" altLang="en-US">
                <a:solidFill>
                  <a:srgbClr val="000000"/>
                </a:solidFill>
                <a:latin typeface="Rockwell" panose="02060603020205020403" pitchFamily="18" charset="77"/>
              </a:rPr>
              <a:t> This is the first time since 1999 that India’s stockpile has surpassed Pakistan’s. China is expanding its nuclear arsenal faster than any other country (from 410 in 2023 to 500 in 2024</a:t>
            </a:r>
          </a:p>
          <a:p>
            <a:pPr eaLnBrk="1" hangingPunct="1">
              <a:buFont typeface="Times New Roman" panose="02020603050405020304" pitchFamily="18" charset="0"/>
              <a:buNone/>
            </a:pPr>
            <a:endParaRPr lang="en-GB" altLang="en-US">
              <a:solidFill>
                <a:srgbClr val="000000"/>
              </a:solidFill>
              <a:latin typeface="Rockwell" panose="02060603020205020403" pitchFamily="18" charset="77"/>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Box 2"/>
          <p:cNvSpPr txBox="1">
            <a:spLocks noChangeArrowheads="1"/>
          </p:cNvSpPr>
          <p:nvPr/>
        </p:nvSpPr>
        <p:spPr bwMode="auto">
          <a:xfrm>
            <a:off x="179389" y="765177"/>
            <a:ext cx="8786812" cy="2316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lnSpc>
                <a:spcPct val="73000"/>
              </a:lnSpc>
              <a:spcBef>
                <a:spcPts val="551"/>
              </a:spcBef>
              <a:spcAft>
                <a:spcPct val="0"/>
              </a:spcAft>
              <a:buFont typeface="Arial" panose="020B0604020202020204" pitchFamily="34" charset="0"/>
              <a:buNone/>
            </a:pPr>
            <a:r>
              <a:rPr lang="en-GB" altLang="en-US" sz="6600" b="1">
                <a:solidFill>
                  <a:prstClr val="black"/>
                </a:solidFill>
                <a:latin typeface="Tahoma" panose="020B0604030504040204" pitchFamily="34" charset="0"/>
                <a:cs typeface="Tahoma" panose="020B0604030504040204" pitchFamily="34" charset="0"/>
              </a:rPr>
              <a:t>Have nuclear weapons ever been used in a war?</a:t>
            </a:r>
          </a:p>
        </p:txBody>
      </p:sp>
    </p:spTree>
    <p:extLst>
      <p:ext uri="{BB962C8B-B14F-4D97-AF65-F5344CB8AC3E}">
        <p14:creationId xmlns:p14="http://schemas.microsoft.com/office/powerpoint/2010/main" val="25951546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p:cNvPicPr>
            <a:picLocks noChangeAspect="1"/>
          </p:cNvPicPr>
          <p:nvPr/>
        </p:nvPicPr>
        <p:blipFill>
          <a:blip r:embed="rId3">
            <a:extLst>
              <a:ext uri="{28A0092B-C50C-407E-A947-70E740481C1C}">
                <a14:useLocalDpi xmlns:a14="http://schemas.microsoft.com/office/drawing/2010/main" val="0"/>
              </a:ext>
            </a:extLst>
          </a:blip>
          <a:srcRect b="6023"/>
          <a:stretch>
            <a:fillRect/>
          </a:stretch>
        </p:blipFill>
        <p:spPr bwMode="auto">
          <a:xfrm>
            <a:off x="30165" y="2"/>
            <a:ext cx="9113837" cy="6853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5309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715000"/>
            <a:ext cx="8740775" cy="855663"/>
          </a:xfrm>
        </p:spPr>
        <p:txBody>
          <a:bodyPr rtlCol="0">
            <a:normAutofit fontScale="90000"/>
          </a:bodyPr>
          <a:lstStyle/>
          <a:p>
            <a:pPr fontAlgn="auto">
              <a:spcAft>
                <a:spcPts val="0"/>
              </a:spcAft>
              <a:defRPr/>
            </a:pPr>
            <a:r>
              <a:rPr lang="en-GB" sz="3000" b="1" dirty="0">
                <a:latin typeface="Rockwell" pitchFamily="18" charset="0"/>
              </a:rPr>
              <a:t>16</a:t>
            </a:r>
            <a:r>
              <a:rPr lang="en-GB" sz="3000" b="1" baseline="30000" dirty="0">
                <a:latin typeface="Rockwell" pitchFamily="18" charset="0"/>
              </a:rPr>
              <a:t>th</a:t>
            </a:r>
            <a:r>
              <a:rPr lang="en-GB" sz="3000" b="1" dirty="0">
                <a:latin typeface="Rockwell" pitchFamily="18" charset="0"/>
              </a:rPr>
              <a:t> July 1945: </a:t>
            </a:r>
            <a:r>
              <a:rPr lang="en-GB" sz="3000" dirty="0">
                <a:latin typeface="Rockwell" pitchFamily="18" charset="0"/>
              </a:rPr>
              <a:t>The United States successfully tests the world’s first ever atomic bomb </a:t>
            </a:r>
            <a:r>
              <a:rPr lang="en-GB" sz="1600" dirty="0">
                <a:latin typeface="Rockwell" pitchFamily="18" charset="0"/>
              </a:rPr>
              <a:t>(researchers 6 miles away are knocked over by the blast wave, and those 10 miles away felt heat on their face. Then, an unbelievably bright flash of light, described as ''beautiful'', then a </a:t>
            </a:r>
            <a:r>
              <a:rPr lang="en-GB" sz="1600" dirty="0" err="1">
                <a:latin typeface="Rockwell" pitchFamily="18" charset="0"/>
              </a:rPr>
              <a:t>defeaning</a:t>
            </a:r>
            <a:r>
              <a:rPr lang="en-GB" sz="1600" dirty="0">
                <a:latin typeface="Rockwell" pitchFamily="18" charset="0"/>
              </a:rPr>
              <a:t> roar, and a mushroom cloud 8 miles high in minutes)</a:t>
            </a:r>
          </a:p>
        </p:txBody>
      </p:sp>
      <p:pic>
        <p:nvPicPr>
          <p:cNvPr id="17715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66813" y="188913"/>
            <a:ext cx="6527800" cy="532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7156" name="TextBox 4"/>
          <p:cNvSpPr txBox="1">
            <a:spLocks noChangeArrowheads="1"/>
          </p:cNvSpPr>
          <p:nvPr/>
        </p:nvSpPr>
        <p:spPr bwMode="auto">
          <a:xfrm>
            <a:off x="7654925" y="5283200"/>
            <a:ext cx="133667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GB" altLang="en-US" sz="800">
                <a:solidFill>
                  <a:srgbClr val="000000"/>
                </a:solidFill>
                <a:latin typeface="Arial" panose="020B0604020202020204" pitchFamily="34" charset="0"/>
                <a:cs typeface="Arial" panose="020B0604020202020204" pitchFamily="34" charset="0"/>
              </a:rPr>
              <a:t>trinityremembered.com</a:t>
            </a:r>
          </a:p>
        </p:txBody>
      </p:sp>
    </p:spTree>
    <p:extLst>
      <p:ext uri="{BB962C8B-B14F-4D97-AF65-F5344CB8AC3E}">
        <p14:creationId xmlns:p14="http://schemas.microsoft.com/office/powerpoint/2010/main" val="3197639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5972175"/>
            <a:ext cx="9144000" cy="1771650"/>
          </a:xfrm>
        </p:spPr>
        <p:txBody>
          <a:bodyPr rtlCol="0">
            <a:normAutofit fontScale="90000"/>
          </a:bodyPr>
          <a:lstStyle/>
          <a:p>
            <a:pPr fontAlgn="auto">
              <a:spcAft>
                <a:spcPts val="0"/>
              </a:spcAft>
              <a:defRPr/>
            </a:pPr>
            <a:r>
              <a:rPr lang="en-GB" sz="3000" b="1" dirty="0">
                <a:latin typeface="Rockwell" pitchFamily="18" charset="0"/>
              </a:rPr>
              <a:t>25</a:t>
            </a:r>
            <a:r>
              <a:rPr lang="en-GB" sz="3000" b="1" baseline="30000" dirty="0">
                <a:latin typeface="Rockwell" pitchFamily="18" charset="0"/>
              </a:rPr>
              <a:t>th</a:t>
            </a:r>
            <a:r>
              <a:rPr lang="en-GB" sz="3000" b="1" dirty="0">
                <a:latin typeface="Rockwell" pitchFamily="18" charset="0"/>
              </a:rPr>
              <a:t> July 1945: </a:t>
            </a:r>
            <a:r>
              <a:rPr lang="en-GB" sz="3000" dirty="0">
                <a:latin typeface="Rockwell" panose="02060603020205020403" pitchFamily="18" charset="0"/>
              </a:rPr>
              <a:t>President Truman gives the order to prepare to drop the atomic bomb on Japan (Britain gave its official consent on 4</a:t>
            </a:r>
            <a:r>
              <a:rPr lang="en-GB" sz="3000" baseline="30000" dirty="0">
                <a:latin typeface="Rockwell" panose="02060603020205020403" pitchFamily="18" charset="0"/>
              </a:rPr>
              <a:t>th</a:t>
            </a:r>
            <a:r>
              <a:rPr lang="en-GB" sz="3000" dirty="0">
                <a:latin typeface="Rockwell" panose="02060603020205020403" pitchFamily="18" charset="0"/>
              </a:rPr>
              <a:t> July; </a:t>
            </a:r>
            <a:r>
              <a:rPr lang="en-GB" sz="1700" dirty="0">
                <a:latin typeface="Rockwell" panose="02060603020205020403" pitchFamily="18" charset="0"/>
              </a:rPr>
              <a:t>Truman took over after Roosevelt died in April. The Manhattan Project was so secret that Truman hadn’t been told about it as Vice-President!</a:t>
            </a:r>
            <a:r>
              <a:rPr lang="en-GB" sz="3000" dirty="0">
                <a:latin typeface="Rockwell" panose="02060603020205020403" pitchFamily="18" charset="0"/>
              </a:rPr>
              <a:t>)</a:t>
            </a:r>
            <a:br>
              <a:rPr lang="en-GB" sz="3000" dirty="0">
                <a:latin typeface="Rockwell" panose="02060603020205020403" pitchFamily="18" charset="0"/>
              </a:rPr>
            </a:br>
            <a:br>
              <a:rPr lang="en-GB" dirty="0"/>
            </a:br>
            <a:br>
              <a:rPr lang="en-GB" dirty="0"/>
            </a:br>
            <a:endParaRPr lang="en-GB" dirty="0"/>
          </a:p>
        </p:txBody>
      </p:sp>
      <p:pic>
        <p:nvPicPr>
          <p:cNvPr id="17920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1288" y="188913"/>
            <a:ext cx="3622675" cy="4535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04" name="TextBox 6"/>
          <p:cNvSpPr txBox="1">
            <a:spLocks noChangeArrowheads="1"/>
          </p:cNvSpPr>
          <p:nvPr/>
        </p:nvSpPr>
        <p:spPr bwMode="auto">
          <a:xfrm>
            <a:off x="827088" y="4724400"/>
            <a:ext cx="3313112"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GB" altLang="en-US" sz="700">
                <a:solidFill>
                  <a:srgbClr val="000000"/>
                </a:solidFill>
                <a:latin typeface="Arial" panose="020B0604020202020204" pitchFamily="34" charset="0"/>
                <a:cs typeface="Arial" panose="020B0604020202020204" pitchFamily="34" charset="0"/>
              </a:rPr>
              <a:t>Lord Mariser, https://creativecommons.org/licenses/by-sa/2.0/legalcode</a:t>
            </a:r>
          </a:p>
        </p:txBody>
      </p:sp>
      <p:pic>
        <p:nvPicPr>
          <p:cNvPr id="17920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27588" y="94116"/>
            <a:ext cx="3959225" cy="4999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06" name="Title 1"/>
          <p:cNvSpPr txBox="1">
            <a:spLocks/>
          </p:cNvSpPr>
          <p:nvPr/>
        </p:nvSpPr>
        <p:spPr bwMode="auto">
          <a:xfrm>
            <a:off x="5759450" y="5016951"/>
            <a:ext cx="33845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lnSpc>
                <a:spcPct val="90000"/>
              </a:lnSpc>
              <a:spcBef>
                <a:spcPct val="0"/>
              </a:spcBef>
              <a:spcAft>
                <a:spcPct val="0"/>
              </a:spcAft>
              <a:buFontTx/>
              <a:buNone/>
            </a:pPr>
            <a:r>
              <a:rPr lang="en-GB" altLang="en-US" sz="700" dirty="0">
                <a:solidFill>
                  <a:srgbClr val="000000"/>
                </a:solidFill>
                <a:latin typeface="Arial" panose="020B0604020202020204" pitchFamily="34" charset="0"/>
                <a:cs typeface="Arial" panose="020B0604020202020204" pitchFamily="34" charset="0"/>
              </a:rPr>
              <a:t>Harry Kidd ; https://creativecommons.org/licenses/by-nc-sa/2.0/legalcode</a:t>
            </a:r>
          </a:p>
        </p:txBody>
      </p:sp>
    </p:spTree>
    <p:extLst>
      <p:ext uri="{BB962C8B-B14F-4D97-AF65-F5344CB8AC3E}">
        <p14:creationId xmlns:p14="http://schemas.microsoft.com/office/powerpoint/2010/main" val="30238277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660</TotalTime>
  <Words>3463</Words>
  <Application>Microsoft Macintosh PowerPoint</Application>
  <PresentationFormat>On-screen Show (4:3)</PresentationFormat>
  <Paragraphs>168</Paragraphs>
  <Slides>37</Slides>
  <Notes>31</Notes>
  <HiddenSlides>0</HiddenSlides>
  <MMClips>1</MMClips>
  <ScaleCrop>false</ScaleCrop>
  <HeadingPairs>
    <vt:vector size="6" baseType="variant">
      <vt:variant>
        <vt:lpstr>Fonts Used</vt:lpstr>
      </vt:variant>
      <vt:variant>
        <vt:i4>11</vt:i4>
      </vt:variant>
      <vt:variant>
        <vt:lpstr>Theme</vt:lpstr>
      </vt:variant>
      <vt:variant>
        <vt:i4>9</vt:i4>
      </vt:variant>
      <vt:variant>
        <vt:lpstr>Slide Titles</vt:lpstr>
      </vt:variant>
      <vt:variant>
        <vt:i4>37</vt:i4>
      </vt:variant>
    </vt:vector>
  </HeadingPairs>
  <TitlesOfParts>
    <vt:vector size="57" baseType="lpstr">
      <vt:lpstr>ＭＳ Ｐゴシック</vt:lpstr>
      <vt:lpstr>Antique Olive Roman</vt:lpstr>
      <vt:lpstr>Arial</vt:lpstr>
      <vt:lpstr>Calibri</vt:lpstr>
      <vt:lpstr>Calibri Light</vt:lpstr>
      <vt:lpstr>Frutiger 95 UltraBlack</vt:lpstr>
      <vt:lpstr>Rockwell</vt:lpstr>
      <vt:lpstr>Rockwell Extra Bold</vt:lpstr>
      <vt:lpstr>Tahoma</vt:lpstr>
      <vt:lpstr>Times New Roman</vt:lpstr>
      <vt:lpstr>Wingdings</vt:lpstr>
      <vt:lpstr>Office Theme</vt:lpstr>
      <vt:lpstr>9_Office Theme</vt:lpstr>
      <vt:lpstr>1_Office Theme</vt:lpstr>
      <vt:lpstr>2_Office Theme</vt:lpstr>
      <vt:lpstr>6_Office Theme</vt:lpstr>
      <vt:lpstr>13_Office Theme</vt:lpstr>
      <vt:lpstr>10_Office Theme</vt:lpstr>
      <vt:lpstr>4_Office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16th July 1945: The United States successfully tests the world’s first ever atomic bomb (researchers 6 miles away are knocked over by the blast wave, and those 10 miles away felt heat on their face. Then, an unbelievably bright flash of light, described as ''beautiful'', then a defeaning roar, and a mushroom cloud 8 miles high in minutes)</vt:lpstr>
      <vt:lpstr>25th July 1945: President Truman gives the order to prepare to drop the atomic bomb on Japan (Britain gave its official consent on 4th July; Truman took over after Roosevelt died in April. The Manhattan Project was so secret that Truman hadn’t been told about it as Vice-President!)   </vt:lpstr>
      <vt:lpstr>26th July 1945: Truman, Churchill and Chiang Kai-shek issue the ‘Potsdam Declaration’ to Japan, which finished with the words:</vt:lpstr>
      <vt:lpstr>PowerPoint Presentation</vt:lpstr>
      <vt:lpstr>PowerPoint Presentation</vt:lpstr>
      <vt:lpstr>PowerPoint Presentation</vt:lpstr>
      <vt:lpstr>PowerPoint Presentation</vt:lpstr>
      <vt:lpstr>PowerPoint Presentation</vt:lpstr>
      <vt:lpstr>Hiroshima video clip (reconstruction)</vt:lpstr>
      <vt:lpstr>6th August 1945: President Truman gives a statement promising further bombs if Japan doesn’t surrender   </vt:lpstr>
      <vt:lpstr>PowerPoint Presentation</vt:lpstr>
      <vt:lpstr>PowerPoint Presentation</vt:lpstr>
      <vt:lpstr>9th August 1945: At midnight, the USSR invades Manchuria, in Northern China, which since 1932 had been part of the Japanese Empire. They go on to capture Northern Korea and other Japanese-occupied territories. </vt:lpstr>
      <vt:lpstr>2nd September 1945: Japan formally surrenders. This is the end of the Second World War.   </vt:lpstr>
      <vt:lpstr>What are the arguments for the bombings?</vt:lpstr>
      <vt:lpstr>What are the arguments against the bombings?</vt:lpstr>
      <vt:lpstr>WHAT DO YOU  THINK? ‘spectrum line’</vt:lpstr>
      <vt:lpstr>Real newspaper headlines after the Hiroshima bomb…</vt:lpstr>
      <vt:lpstr>‘Scientific Gamble Won’ The Manchester Guardian (UK), 7th August 1945 (Full article at www.theguardian.com/world/from-the-archive-blog/2015/aug/06/hiroshima-atomic-bomb-guardian-1945-archive)</vt:lpstr>
      <vt:lpstr>U.S. Announces Atom Bomb: Hope for Earlier End to War The Albuquerque Journal (US), 7th August 1945 (Full article at https://www.newspapers.com/newspage/156894795/)</vt:lpstr>
      <vt:lpstr>New-Type Bombs Used in Raid on Hiroshima... Considerable Damage Caused Nippon Times (Japan), 8th August 1945 (Full article at www.japantimes.co.jp/news/2015/08/05/national/history/japan-times-reported-atomic-bombings-hiroshima-nagasaki/#.WQCurfnyvcs)</vt:lpstr>
      <vt:lpstr>Recent media coverage of the bombings (and of nuclear weapons today)…</vt:lpstr>
      <vt:lpstr>PowerPoint Presentation</vt:lpstr>
      <vt:lpstr>PowerPoint Presentation</vt:lpstr>
      <vt:lpstr>PowerPoint Presentation</vt:lpstr>
      <vt:lpstr>In pairs: Read the newspaper article you’ve been given on the issue, and prepare a 30-second presentation on it for the rest of the class:  What are the main points that the article makes?  Is it biased? If so, how?</vt:lpstr>
      <vt:lpstr>YOUR TASK:</vt:lpstr>
      <vt:lpstr>Things to think about:</vt:lpstr>
      <vt:lpstr>Present your reports to the class!</vt:lpstr>
      <vt:lpstr>DISCUSS: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TRUMAN ON TRIAL:</dc:title>
  <dc:creator>Anna Liddle</dc:creator>
  <cp:lastModifiedBy>NAS OneDrive</cp:lastModifiedBy>
  <cp:revision>43</cp:revision>
  <dcterms:created xsi:type="dcterms:W3CDTF">2013-06-23T14:10:06Z</dcterms:created>
  <dcterms:modified xsi:type="dcterms:W3CDTF">2024-08-07T12:43:18Z</dcterms:modified>
</cp:coreProperties>
</file>