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56" r:id="rId2"/>
    <p:sldId id="257" r:id="rId3"/>
    <p:sldId id="362" r:id="rId4"/>
    <p:sldId id="260" r:id="rId5"/>
    <p:sldId id="261" r:id="rId6"/>
    <p:sldId id="262" r:id="rId7"/>
    <p:sldId id="263" r:id="rId8"/>
    <p:sldId id="385" r:id="rId9"/>
    <p:sldId id="258" r:id="rId10"/>
    <p:sldId id="265" r:id="rId11"/>
    <p:sldId id="266" r:id="rId12"/>
    <p:sldId id="267" r:id="rId13"/>
    <p:sldId id="268" r:id="rId14"/>
    <p:sldId id="269" r:id="rId15"/>
    <p:sldId id="270" r:id="rId16"/>
    <p:sldId id="275" r:id="rId17"/>
    <p:sldId id="271" r:id="rId18"/>
    <p:sldId id="272" r:id="rId19"/>
    <p:sldId id="273" r:id="rId20"/>
    <p:sldId id="274" r:id="rId21"/>
    <p:sldId id="276" r:id="rId22"/>
    <p:sldId id="279" r:id="rId23"/>
    <p:sldId id="280" r:id="rId24"/>
    <p:sldId id="281" r:id="rId25"/>
    <p:sldId id="278" r:id="rId26"/>
    <p:sldId id="283" r:id="rId27"/>
    <p:sldId id="284" r:id="rId28"/>
    <p:sldId id="285" r:id="rId29"/>
    <p:sldId id="286" r:id="rId30"/>
    <p:sldId id="287" r:id="rId31"/>
    <p:sldId id="288"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33"/>
    <a:srgbClr val="CC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00" autoAdjust="0"/>
    <p:restoredTop sz="85802" autoAdjust="0"/>
  </p:normalViewPr>
  <p:slideViewPr>
    <p:cSldViewPr snapToGrid="0">
      <p:cViewPr varScale="1">
        <p:scale>
          <a:sx n="96" d="100"/>
          <a:sy n="96" d="100"/>
        </p:scale>
        <p:origin x="400" y="176"/>
      </p:cViewPr>
      <p:guideLst>
        <p:guide orient="horz" pos="2160"/>
        <p:guide pos="3840"/>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62FF75-6463-460B-807E-37FFCD61EAD0}" type="datetimeFigureOut">
              <a:rPr lang="en-GB" smtClean="0"/>
              <a:t>07/08/2024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37BD91-0E35-406F-8BA8-1C041671C8C3}" type="slidenum">
              <a:rPr lang="en-GB" smtClean="0"/>
              <a:t>‹#›</a:t>
            </a:fld>
            <a:endParaRPr lang="en-GB"/>
          </a:p>
        </p:txBody>
      </p:sp>
    </p:spTree>
    <p:extLst>
      <p:ext uri="{BB962C8B-B14F-4D97-AF65-F5344CB8AC3E}">
        <p14:creationId xmlns:p14="http://schemas.microsoft.com/office/powerpoint/2010/main" val="31743016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australianminesatlas.gov.au/aimr/commodity/uranium.html"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australianminesatlas.gov.au/aimr/commodity/uranium.html"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parksaustralia.gov.au/kakadu/"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www.youtube.com/watch?v=Mgvql5uG66M"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mirarr.net/"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theguardian.com/australia-news/2018/jul/31/northern-territory-reveals-446m-plan-to-save-kakadu-town-of-jabiru"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infrastructuremagazine.com.au/2019/08/16/bold-investment-to-transform-jabiru-nt/"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archdaily.com/909957/naau-and-enlocus-to-transform-australias-jabiru-mining-town"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youtube.com/watch?v=apODDbgFFPI"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www.world-nuclear.org/nuclear-basics/how-is-uranium-ore-made-into-nuclear-fuel.aspx"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upload.wikimedia.org/wikipedia/commons/f/f8/Uranium_Reserves.png"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Image Placeholder 1">
            <a:extLst>
              <a:ext uri="{FF2B5EF4-FFF2-40B4-BE49-F238E27FC236}">
                <a16:creationId xmlns:a16="http://schemas.microsoft.com/office/drawing/2014/main" id="{B7E70BA8-707F-6AE5-3453-7A9F4A4934CF}"/>
              </a:ext>
            </a:extLst>
          </p:cNvPr>
          <p:cNvSpPr>
            <a:spLocks noGrp="1" noRot="1" noChangeAspect="1" noChangeArrowheads="1" noTextEdit="1"/>
          </p:cNvSpPr>
          <p:nvPr>
            <p:ph type="sldImg"/>
          </p:nvPr>
        </p:nvSpPr>
        <p:spPr>
          <a:xfrm>
            <a:off x="1393825" y="1123950"/>
            <a:ext cx="4046538" cy="3035300"/>
          </a:xfrm>
          <a:ln/>
        </p:spPr>
      </p:sp>
      <p:sp>
        <p:nvSpPr>
          <p:cNvPr id="101378" name="Notes Placeholder 2">
            <a:extLst>
              <a:ext uri="{FF2B5EF4-FFF2-40B4-BE49-F238E27FC236}">
                <a16:creationId xmlns:a16="http://schemas.microsoft.com/office/drawing/2014/main" id="{04AE277A-649F-52BF-9CAA-BB10490B6B2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ＭＳ Ｐゴシック" panose="020B0600070205080204" pitchFamily="34" charset="-128"/>
              </a:rPr>
              <a:t>Nuclear weapons can be launched from the ground, air and sea. </a:t>
            </a:r>
          </a:p>
        </p:txBody>
      </p:sp>
      <p:sp>
        <p:nvSpPr>
          <p:cNvPr id="101379" name="Slide Number Placeholder 3">
            <a:extLst>
              <a:ext uri="{FF2B5EF4-FFF2-40B4-BE49-F238E27FC236}">
                <a16:creationId xmlns:a16="http://schemas.microsoft.com/office/drawing/2014/main" id="{D8A0FAA1-AED2-C354-AEB0-23BA38912C23}"/>
              </a:ext>
            </a:extLst>
          </p:cNvPr>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903288" algn="l"/>
                <a:tab pos="1808163" algn="l"/>
                <a:tab pos="2713038" algn="l"/>
                <a:tab pos="3616325" algn="l"/>
                <a:tab pos="4521200" algn="l"/>
                <a:tab pos="5426075" algn="l"/>
                <a:tab pos="6330950" algn="l"/>
                <a:tab pos="7234238" algn="l"/>
                <a:tab pos="8139113" algn="l"/>
                <a:tab pos="9043988" algn="l"/>
                <a:tab pos="9947275" algn="l"/>
              </a:tabLst>
              <a:defRPr>
                <a:solidFill>
                  <a:schemeClr val="bg1"/>
                </a:solidFill>
                <a:latin typeface="Arial" panose="020B0604020202020204" pitchFamily="34" charset="0"/>
                <a:ea typeface="ＭＳ Ｐゴシック" panose="020B0600070205080204" pitchFamily="34" charset="-128"/>
              </a:defRPr>
            </a:lvl1pPr>
            <a:lvl2pPr>
              <a:tabLst>
                <a:tab pos="0" algn="l"/>
                <a:tab pos="903288" algn="l"/>
                <a:tab pos="1808163" algn="l"/>
                <a:tab pos="2713038" algn="l"/>
                <a:tab pos="3616325" algn="l"/>
                <a:tab pos="4521200" algn="l"/>
                <a:tab pos="5426075" algn="l"/>
                <a:tab pos="6330950" algn="l"/>
                <a:tab pos="7234238" algn="l"/>
                <a:tab pos="8139113" algn="l"/>
                <a:tab pos="9043988" algn="l"/>
                <a:tab pos="9947275" algn="l"/>
              </a:tabLst>
              <a:defRPr>
                <a:solidFill>
                  <a:schemeClr val="bg1"/>
                </a:solidFill>
                <a:latin typeface="Arial" panose="020B0604020202020204" pitchFamily="34" charset="0"/>
                <a:ea typeface="ＭＳ Ｐゴシック" panose="020B0600070205080204" pitchFamily="34" charset="-128"/>
              </a:defRPr>
            </a:lvl2pPr>
            <a:lvl3pPr>
              <a:tabLst>
                <a:tab pos="0" algn="l"/>
                <a:tab pos="903288" algn="l"/>
                <a:tab pos="1808163" algn="l"/>
                <a:tab pos="2713038" algn="l"/>
                <a:tab pos="3616325" algn="l"/>
                <a:tab pos="4521200" algn="l"/>
                <a:tab pos="5426075" algn="l"/>
                <a:tab pos="6330950" algn="l"/>
                <a:tab pos="7234238" algn="l"/>
                <a:tab pos="8139113" algn="l"/>
                <a:tab pos="9043988" algn="l"/>
                <a:tab pos="9947275" algn="l"/>
              </a:tabLst>
              <a:defRPr>
                <a:solidFill>
                  <a:schemeClr val="bg1"/>
                </a:solidFill>
                <a:latin typeface="Arial" panose="020B0604020202020204" pitchFamily="34" charset="0"/>
                <a:ea typeface="ＭＳ Ｐゴシック" panose="020B0600070205080204" pitchFamily="34" charset="-128"/>
              </a:defRPr>
            </a:lvl3pPr>
            <a:lvl4pPr>
              <a:tabLst>
                <a:tab pos="0" algn="l"/>
                <a:tab pos="903288" algn="l"/>
                <a:tab pos="1808163" algn="l"/>
                <a:tab pos="2713038" algn="l"/>
                <a:tab pos="3616325" algn="l"/>
                <a:tab pos="4521200" algn="l"/>
                <a:tab pos="5426075" algn="l"/>
                <a:tab pos="6330950" algn="l"/>
                <a:tab pos="7234238" algn="l"/>
                <a:tab pos="8139113" algn="l"/>
                <a:tab pos="9043988" algn="l"/>
                <a:tab pos="9947275" algn="l"/>
              </a:tabLst>
              <a:defRPr>
                <a:solidFill>
                  <a:schemeClr val="bg1"/>
                </a:solidFill>
                <a:latin typeface="Arial" panose="020B0604020202020204" pitchFamily="34" charset="0"/>
                <a:ea typeface="ＭＳ Ｐゴシック" panose="020B0600070205080204" pitchFamily="34" charset="-128"/>
              </a:defRPr>
            </a:lvl4pPr>
            <a:lvl5pPr>
              <a:tabLst>
                <a:tab pos="0" algn="l"/>
                <a:tab pos="903288" algn="l"/>
                <a:tab pos="1808163" algn="l"/>
                <a:tab pos="2713038" algn="l"/>
                <a:tab pos="3616325" algn="l"/>
                <a:tab pos="4521200" algn="l"/>
                <a:tab pos="5426075" algn="l"/>
                <a:tab pos="6330950" algn="l"/>
                <a:tab pos="7234238" algn="l"/>
                <a:tab pos="8139113" algn="l"/>
                <a:tab pos="9043988" algn="l"/>
                <a:tab pos="9947275" algn="l"/>
              </a:tabLst>
              <a:defRPr>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903288" algn="l"/>
                <a:tab pos="1808163" algn="l"/>
                <a:tab pos="2713038" algn="l"/>
                <a:tab pos="3616325" algn="l"/>
                <a:tab pos="4521200" algn="l"/>
                <a:tab pos="5426075" algn="l"/>
                <a:tab pos="6330950" algn="l"/>
                <a:tab pos="7234238" algn="l"/>
                <a:tab pos="8139113" algn="l"/>
                <a:tab pos="9043988" algn="l"/>
                <a:tab pos="9947275" algn="l"/>
              </a:tabLst>
              <a:defRPr>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903288" algn="l"/>
                <a:tab pos="1808163" algn="l"/>
                <a:tab pos="2713038" algn="l"/>
                <a:tab pos="3616325" algn="l"/>
                <a:tab pos="4521200" algn="l"/>
                <a:tab pos="5426075" algn="l"/>
                <a:tab pos="6330950" algn="l"/>
                <a:tab pos="7234238" algn="l"/>
                <a:tab pos="8139113" algn="l"/>
                <a:tab pos="9043988" algn="l"/>
                <a:tab pos="9947275" algn="l"/>
              </a:tabLst>
              <a:defRPr>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903288" algn="l"/>
                <a:tab pos="1808163" algn="l"/>
                <a:tab pos="2713038" algn="l"/>
                <a:tab pos="3616325" algn="l"/>
                <a:tab pos="4521200" algn="l"/>
                <a:tab pos="5426075" algn="l"/>
                <a:tab pos="6330950" algn="l"/>
                <a:tab pos="7234238" algn="l"/>
                <a:tab pos="8139113" algn="l"/>
                <a:tab pos="9043988" algn="l"/>
                <a:tab pos="9947275" algn="l"/>
              </a:tabLst>
              <a:defRPr>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903288" algn="l"/>
                <a:tab pos="1808163" algn="l"/>
                <a:tab pos="2713038" algn="l"/>
                <a:tab pos="3616325" algn="l"/>
                <a:tab pos="4521200" algn="l"/>
                <a:tab pos="5426075" algn="l"/>
                <a:tab pos="6330950" algn="l"/>
                <a:tab pos="7234238" algn="l"/>
                <a:tab pos="8139113" algn="l"/>
                <a:tab pos="9043988" algn="l"/>
                <a:tab pos="9947275" algn="l"/>
              </a:tabLst>
              <a:defRPr>
                <a:solidFill>
                  <a:schemeClr val="bg1"/>
                </a:solidFill>
                <a:latin typeface="Arial" panose="020B0604020202020204" pitchFamily="34" charset="0"/>
                <a:ea typeface="ＭＳ Ｐゴシック" panose="020B0600070205080204" pitchFamily="34" charset="-128"/>
              </a:defRPr>
            </a:lvl9pPr>
          </a:lstStyle>
          <a:p>
            <a:fld id="{B7F1E608-FF86-D745-89A5-CA9483FD4EF7}" type="slidenum">
              <a:rPr lang="en-GB" altLang="en-US" smtClean="0">
                <a:solidFill>
                  <a:srgbClr val="000000"/>
                </a:solidFill>
                <a:latin typeface="Calibri" panose="020F0502020204030204" pitchFamily="34" charset="0"/>
              </a:rPr>
              <a:pPr/>
              <a:t>3</a:t>
            </a:fld>
            <a:endParaRPr lang="en-GB" altLang="en-US">
              <a:solidFill>
                <a:srgbClr val="000000"/>
              </a:solidFill>
              <a:latin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a:t>
            </a:r>
            <a:r>
              <a:rPr lang="en-GB" dirty="0">
                <a:hlinkClick r:id="rId3"/>
              </a:rPr>
              <a:t>http://www.australianminesatlas.gov.au/aimr/commodity/uranium.html</a:t>
            </a:r>
            <a:r>
              <a:rPr lang="en-GB" dirty="0"/>
              <a:t> </a:t>
            </a:r>
          </a:p>
        </p:txBody>
      </p:sp>
      <p:sp>
        <p:nvSpPr>
          <p:cNvPr id="4" name="Slide Number Placeholder 3"/>
          <p:cNvSpPr>
            <a:spLocks noGrp="1"/>
          </p:cNvSpPr>
          <p:nvPr>
            <p:ph type="sldNum" sz="quarter" idx="10"/>
          </p:nvPr>
        </p:nvSpPr>
        <p:spPr/>
        <p:txBody>
          <a:bodyPr/>
          <a:lstStyle/>
          <a:p>
            <a:fld id="{C637BD91-0E35-406F-8BA8-1C041671C8C3}" type="slidenum">
              <a:rPr lang="en-GB" smtClean="0"/>
              <a:t>14</a:t>
            </a:fld>
            <a:endParaRPr lang="en-GB"/>
          </a:p>
        </p:txBody>
      </p:sp>
    </p:spTree>
    <p:extLst>
      <p:ext uri="{BB962C8B-B14F-4D97-AF65-F5344CB8AC3E}">
        <p14:creationId xmlns:p14="http://schemas.microsoft.com/office/powerpoint/2010/main" val="28751188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a:t>
            </a:r>
            <a:r>
              <a:rPr lang="en-GB" dirty="0">
                <a:hlinkClick r:id="rId3"/>
              </a:rPr>
              <a:t>http://www.australianminesatlas.gov.au/aimr/commodity/uranium.html</a:t>
            </a:r>
            <a:r>
              <a:rPr lang="en-GB" dirty="0"/>
              <a:t> </a:t>
            </a:r>
          </a:p>
        </p:txBody>
      </p:sp>
      <p:sp>
        <p:nvSpPr>
          <p:cNvPr id="4" name="Slide Number Placeholder 3"/>
          <p:cNvSpPr>
            <a:spLocks noGrp="1"/>
          </p:cNvSpPr>
          <p:nvPr>
            <p:ph type="sldNum" sz="quarter" idx="10"/>
          </p:nvPr>
        </p:nvSpPr>
        <p:spPr/>
        <p:txBody>
          <a:bodyPr/>
          <a:lstStyle/>
          <a:p>
            <a:fld id="{C637BD91-0E35-406F-8BA8-1C041671C8C3}" type="slidenum">
              <a:rPr lang="en-GB" smtClean="0"/>
              <a:t>15</a:t>
            </a:fld>
            <a:endParaRPr lang="en-GB"/>
          </a:p>
        </p:txBody>
      </p:sp>
    </p:spTree>
    <p:extLst>
      <p:ext uri="{BB962C8B-B14F-4D97-AF65-F5344CB8AC3E}">
        <p14:creationId xmlns:p14="http://schemas.microsoft.com/office/powerpoint/2010/main" val="41081771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right is a map showing</a:t>
            </a:r>
            <a:r>
              <a:rPr lang="en-US" baseline="0" dirty="0"/>
              <a:t> the distribution of Indigenous Australians in Australia – is the a correlation between where uranium mines are, and where indigenous Australians (commonly known as Aboriginal people) live?</a:t>
            </a:r>
            <a:endParaRPr lang="en-GB" dirty="0"/>
          </a:p>
        </p:txBody>
      </p:sp>
      <p:sp>
        <p:nvSpPr>
          <p:cNvPr id="4" name="Slide Number Placeholder 3"/>
          <p:cNvSpPr>
            <a:spLocks noGrp="1"/>
          </p:cNvSpPr>
          <p:nvPr>
            <p:ph type="sldNum" sz="quarter" idx="10"/>
          </p:nvPr>
        </p:nvSpPr>
        <p:spPr/>
        <p:txBody>
          <a:bodyPr/>
          <a:lstStyle/>
          <a:p>
            <a:fld id="{C637BD91-0E35-406F-8BA8-1C041671C8C3}" type="slidenum">
              <a:rPr lang="en-GB" smtClean="0"/>
              <a:t>16</a:t>
            </a:fld>
            <a:endParaRPr lang="en-GB"/>
          </a:p>
        </p:txBody>
      </p:sp>
    </p:spTree>
    <p:extLst>
      <p:ext uri="{BB962C8B-B14F-4D97-AF65-F5344CB8AC3E}">
        <p14:creationId xmlns:p14="http://schemas.microsoft.com/office/powerpoint/2010/main" val="6013320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the</a:t>
            </a:r>
            <a:r>
              <a:rPr lang="en-US" baseline="0" dirty="0"/>
              <a:t> mine is 230km East of Darwin (one of Australia’s major cities), and is located in a National park. At this point you might want to give the students a feel of what the area looks like (locational knowledge), and could show this tourism advert: </a:t>
            </a:r>
            <a:r>
              <a:rPr lang="en-GB" dirty="0">
                <a:hlinkClick r:id="rId3"/>
              </a:rPr>
              <a:t>https://parksaustralia.gov.au/kakadu/</a:t>
            </a:r>
            <a:r>
              <a:rPr lang="en-GB" dirty="0"/>
              <a:t>, or </a:t>
            </a:r>
            <a:r>
              <a:rPr lang="en-GB" dirty="0">
                <a:hlinkClick r:id="rId4"/>
              </a:rPr>
              <a:t>https://www.youtube.com/watch?v=Mgvql5uG66M</a:t>
            </a:r>
            <a:r>
              <a:rPr lang="en-GB" dirty="0"/>
              <a:t> </a:t>
            </a:r>
          </a:p>
        </p:txBody>
      </p:sp>
      <p:sp>
        <p:nvSpPr>
          <p:cNvPr id="4" name="Slide Number Placeholder 3"/>
          <p:cNvSpPr>
            <a:spLocks noGrp="1"/>
          </p:cNvSpPr>
          <p:nvPr>
            <p:ph type="sldNum" sz="quarter" idx="10"/>
          </p:nvPr>
        </p:nvSpPr>
        <p:spPr/>
        <p:txBody>
          <a:bodyPr/>
          <a:lstStyle/>
          <a:p>
            <a:fld id="{C637BD91-0E35-406F-8BA8-1C041671C8C3}" type="slidenum">
              <a:rPr lang="en-GB" smtClean="0"/>
              <a:t>19</a:t>
            </a:fld>
            <a:endParaRPr lang="en-GB"/>
          </a:p>
        </p:txBody>
      </p:sp>
    </p:spTree>
    <p:extLst>
      <p:ext uri="{BB962C8B-B14F-4D97-AF65-F5344CB8AC3E}">
        <p14:creationId xmlns:p14="http://schemas.microsoft.com/office/powerpoint/2010/main" val="27244325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637BD91-0E35-406F-8BA8-1C041671C8C3}" type="slidenum">
              <a:rPr lang="en-GB" smtClean="0"/>
              <a:t>20</a:t>
            </a:fld>
            <a:endParaRPr lang="en-GB"/>
          </a:p>
        </p:txBody>
      </p:sp>
    </p:spTree>
    <p:extLst>
      <p:ext uri="{BB962C8B-B14F-4D97-AF65-F5344CB8AC3E}">
        <p14:creationId xmlns:p14="http://schemas.microsoft.com/office/powerpoint/2010/main" val="15287449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may choose not to allow</a:t>
            </a:r>
            <a:r>
              <a:rPr lang="en-US" baseline="0" dirty="0"/>
              <a:t> students to do their own research on phones or computers. Please choose what is right for your class.</a:t>
            </a:r>
            <a:endParaRPr lang="en-GB" dirty="0"/>
          </a:p>
        </p:txBody>
      </p:sp>
      <p:sp>
        <p:nvSpPr>
          <p:cNvPr id="4" name="Slide Number Placeholder 3"/>
          <p:cNvSpPr>
            <a:spLocks noGrp="1"/>
          </p:cNvSpPr>
          <p:nvPr>
            <p:ph type="sldNum" sz="quarter" idx="10"/>
          </p:nvPr>
        </p:nvSpPr>
        <p:spPr/>
        <p:txBody>
          <a:bodyPr/>
          <a:lstStyle/>
          <a:p>
            <a:fld id="{C637BD91-0E35-406F-8BA8-1C041671C8C3}" type="slidenum">
              <a:rPr lang="en-GB" smtClean="0"/>
              <a:t>21</a:t>
            </a:fld>
            <a:endParaRPr lang="en-GB"/>
          </a:p>
        </p:txBody>
      </p:sp>
    </p:spTree>
    <p:extLst>
      <p:ext uri="{BB962C8B-B14F-4D97-AF65-F5344CB8AC3E}">
        <p14:creationId xmlns:p14="http://schemas.microsoft.com/office/powerpoint/2010/main" val="5392459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dirty="0" err="1"/>
              <a:t>Mirrar</a:t>
            </a:r>
            <a:r>
              <a:rPr lang="en-US" baseline="0" dirty="0"/>
              <a:t> are the traditional owners of the land (both for the mine, and for the nearby town of </a:t>
            </a:r>
            <a:r>
              <a:rPr lang="en-US" baseline="0" dirty="0" err="1"/>
              <a:t>Jabiru</a:t>
            </a:r>
            <a:r>
              <a:rPr lang="en-US" baseline="0" dirty="0"/>
              <a:t>), more info here: </a:t>
            </a:r>
            <a:r>
              <a:rPr lang="en-GB" dirty="0">
                <a:hlinkClick r:id="rId3"/>
              </a:rPr>
              <a:t>http://www.mirarr.net/</a:t>
            </a:r>
            <a:r>
              <a:rPr lang="en-GB" dirty="0"/>
              <a:t> </a:t>
            </a:r>
          </a:p>
        </p:txBody>
      </p:sp>
      <p:sp>
        <p:nvSpPr>
          <p:cNvPr id="4" name="Slide Number Placeholder 3"/>
          <p:cNvSpPr>
            <a:spLocks noGrp="1"/>
          </p:cNvSpPr>
          <p:nvPr>
            <p:ph type="sldNum" sz="quarter" idx="10"/>
          </p:nvPr>
        </p:nvSpPr>
        <p:spPr/>
        <p:txBody>
          <a:bodyPr/>
          <a:lstStyle/>
          <a:p>
            <a:fld id="{C637BD91-0E35-406F-8BA8-1C041671C8C3}" type="slidenum">
              <a:rPr lang="en-GB" smtClean="0"/>
              <a:t>22</a:t>
            </a:fld>
            <a:endParaRPr lang="en-GB"/>
          </a:p>
        </p:txBody>
      </p:sp>
    </p:spTree>
    <p:extLst>
      <p:ext uri="{BB962C8B-B14F-4D97-AF65-F5344CB8AC3E}">
        <p14:creationId xmlns:p14="http://schemas.microsoft.com/office/powerpoint/2010/main" val="38367033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a:t>
            </a:r>
            <a:r>
              <a:rPr lang="en-US" baseline="0" dirty="0"/>
              <a:t> you might wish to change the timings, or the line on student-led research, at your discretion.</a:t>
            </a:r>
            <a:endParaRPr lang="en-GB" dirty="0"/>
          </a:p>
        </p:txBody>
      </p:sp>
      <p:sp>
        <p:nvSpPr>
          <p:cNvPr id="4" name="Slide Number Placeholder 3"/>
          <p:cNvSpPr>
            <a:spLocks noGrp="1"/>
          </p:cNvSpPr>
          <p:nvPr>
            <p:ph type="sldNum" sz="quarter" idx="10"/>
          </p:nvPr>
        </p:nvSpPr>
        <p:spPr/>
        <p:txBody>
          <a:bodyPr/>
          <a:lstStyle/>
          <a:p>
            <a:fld id="{C637BD91-0E35-406F-8BA8-1C041671C8C3}" type="slidenum">
              <a:rPr lang="en-GB" smtClean="0"/>
              <a:t>24</a:t>
            </a:fld>
            <a:endParaRPr lang="en-GB"/>
          </a:p>
        </p:txBody>
      </p:sp>
    </p:spTree>
    <p:extLst>
      <p:ext uri="{BB962C8B-B14F-4D97-AF65-F5344CB8AC3E}">
        <p14:creationId xmlns:p14="http://schemas.microsoft.com/office/powerpoint/2010/main" val="26684244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teacher would chair this meeting and could write each group’s suggestions and ‘red lines’ on the board. Students could also do this by themselves in their books.</a:t>
            </a:r>
          </a:p>
          <a:p>
            <a:r>
              <a:rPr lang="en-US" baseline="0" dirty="0"/>
              <a:t>If possible, factor in some time for students to ask questions of each other’s suggestions.</a:t>
            </a:r>
            <a:endParaRPr lang="en-GB" dirty="0"/>
          </a:p>
        </p:txBody>
      </p:sp>
      <p:sp>
        <p:nvSpPr>
          <p:cNvPr id="4" name="Slide Number Placeholder 3"/>
          <p:cNvSpPr>
            <a:spLocks noGrp="1"/>
          </p:cNvSpPr>
          <p:nvPr>
            <p:ph type="sldNum" sz="quarter" idx="10"/>
          </p:nvPr>
        </p:nvSpPr>
        <p:spPr/>
        <p:txBody>
          <a:bodyPr/>
          <a:lstStyle/>
          <a:p>
            <a:fld id="{C637BD91-0E35-406F-8BA8-1C041671C8C3}" type="slidenum">
              <a:rPr lang="en-GB" smtClean="0"/>
              <a:t>25</a:t>
            </a:fld>
            <a:endParaRPr lang="en-GB"/>
          </a:p>
        </p:txBody>
      </p:sp>
    </p:spTree>
    <p:extLst>
      <p:ext uri="{BB962C8B-B14F-4D97-AF65-F5344CB8AC3E}">
        <p14:creationId xmlns:p14="http://schemas.microsoft.com/office/powerpoint/2010/main" val="31032137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research may have uncovered this already, so</a:t>
            </a:r>
            <a:r>
              <a:rPr lang="en-US" baseline="0" dirty="0"/>
              <a:t> it’s worth asking the question above.</a:t>
            </a:r>
            <a:endParaRPr lang="en-GB" dirty="0"/>
          </a:p>
        </p:txBody>
      </p:sp>
      <p:sp>
        <p:nvSpPr>
          <p:cNvPr id="4" name="Slide Number Placeholder 3"/>
          <p:cNvSpPr>
            <a:spLocks noGrp="1"/>
          </p:cNvSpPr>
          <p:nvPr>
            <p:ph type="sldNum" sz="quarter" idx="10"/>
          </p:nvPr>
        </p:nvSpPr>
        <p:spPr/>
        <p:txBody>
          <a:bodyPr/>
          <a:lstStyle/>
          <a:p>
            <a:fld id="{C637BD91-0E35-406F-8BA8-1C041671C8C3}" type="slidenum">
              <a:rPr lang="en-GB" smtClean="0"/>
              <a:t>26</a:t>
            </a:fld>
            <a:endParaRPr lang="en-GB"/>
          </a:p>
        </p:txBody>
      </p:sp>
    </p:spTree>
    <p:extLst>
      <p:ext uri="{BB962C8B-B14F-4D97-AF65-F5344CB8AC3E}">
        <p14:creationId xmlns:p14="http://schemas.microsoft.com/office/powerpoint/2010/main" val="31454854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5106" name="Rectangle 7"/>
          <p:cNvSpPr txBox="1">
            <a:spLocks noGrp="1" noChangeArrowheads="1"/>
          </p:cNvSpPr>
          <p:nvPr/>
        </p:nvSpPr>
        <p:spPr bwMode="auto">
          <a:xfrm>
            <a:off x="3901808" y="9518740"/>
            <a:ext cx="2986352" cy="501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5582" tIns="47791" rIns="95582" bIns="47791" anchor="b"/>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03DB3CD5-F915-4D19-9B2F-253A18C6C86E}" type="slidenum">
              <a:rPr lang="en-GB" altLang="en-US" sz="1300">
                <a:solidFill>
                  <a:srgbClr val="000000"/>
                </a:solidFill>
                <a:latin typeface="Calibri" pitchFamily="34" charset="0"/>
              </a:rPr>
              <a:pPr algn="r" eaLnBrk="1" hangingPunct="1"/>
              <a:t>4</a:t>
            </a:fld>
            <a:endParaRPr lang="en-GB" altLang="en-US" sz="1300">
              <a:solidFill>
                <a:srgbClr val="000000"/>
              </a:solidFill>
              <a:latin typeface="Calibri" pitchFamily="34" charset="0"/>
            </a:endParaRPr>
          </a:p>
        </p:txBody>
      </p:sp>
      <p:sp>
        <p:nvSpPr>
          <p:cNvPr id="175107" name="Text Box 1"/>
          <p:cNvSpPr txBox="1">
            <a:spLocks noChangeArrowheads="1"/>
          </p:cNvSpPr>
          <p:nvPr/>
        </p:nvSpPr>
        <p:spPr bwMode="auto">
          <a:xfrm>
            <a:off x="926581" y="816332"/>
            <a:ext cx="4993678" cy="4085083"/>
          </a:xfrm>
          <a:prstGeom prst="rect">
            <a:avLst/>
          </a:prstGeom>
          <a:solidFill>
            <a:srgbClr val="FFFFFF"/>
          </a:solidFill>
          <a:ln w="9360">
            <a:solidFill>
              <a:srgbClr val="000000"/>
            </a:solidFill>
            <a:miter lim="800000"/>
            <a:headEnd/>
            <a:tailEnd/>
          </a:ln>
        </p:spPr>
        <p:txBody>
          <a:bodyPr wrap="none" lIns="83796" tIns="41899" rIns="83796" bIns="41899"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altLang="en-US">
              <a:solidFill>
                <a:srgbClr val="000000"/>
              </a:solidFill>
              <a:latin typeface="Calibri" pitchFamily="34" charset="0"/>
            </a:endParaRPr>
          </a:p>
        </p:txBody>
      </p:sp>
      <p:sp>
        <p:nvSpPr>
          <p:cNvPr id="175108" name="Rectangle 2"/>
          <p:cNvSpPr>
            <a:spLocks noGrp="1" noChangeArrowheads="1"/>
          </p:cNvSpPr>
          <p:nvPr>
            <p:ph type="body"/>
          </p:nvPr>
        </p:nvSpPr>
        <p:spPr bwMode="auto">
          <a:xfrm>
            <a:off x="689770" y="4761082"/>
            <a:ext cx="5508621" cy="4507796"/>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numCol="1" anchor="ctr"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5475292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a:t>
            </a:r>
            <a:r>
              <a:rPr lang="en-GB" dirty="0">
                <a:hlinkClick r:id="rId3"/>
              </a:rPr>
              <a:t>https://www.theguardian.com/australia-news/2018/jul/31/northern-territory-reveals-446m-plan-to-save-kakadu-town-of-jabiru</a:t>
            </a:r>
            <a:endParaRPr lang="en-GB" dirty="0"/>
          </a:p>
        </p:txBody>
      </p:sp>
      <p:sp>
        <p:nvSpPr>
          <p:cNvPr id="4" name="Slide Number Placeholder 3"/>
          <p:cNvSpPr>
            <a:spLocks noGrp="1"/>
          </p:cNvSpPr>
          <p:nvPr>
            <p:ph type="sldNum" sz="quarter" idx="10"/>
          </p:nvPr>
        </p:nvSpPr>
        <p:spPr/>
        <p:txBody>
          <a:bodyPr/>
          <a:lstStyle/>
          <a:p>
            <a:fld id="{C637BD91-0E35-406F-8BA8-1C041671C8C3}" type="slidenum">
              <a:rPr lang="en-GB" smtClean="0"/>
              <a:t>27</a:t>
            </a:fld>
            <a:endParaRPr lang="en-GB"/>
          </a:p>
        </p:txBody>
      </p:sp>
    </p:spTree>
    <p:extLst>
      <p:ext uri="{BB962C8B-B14F-4D97-AF65-F5344CB8AC3E}">
        <p14:creationId xmlns:p14="http://schemas.microsoft.com/office/powerpoint/2010/main" val="28957241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a:t>
            </a:r>
            <a:r>
              <a:rPr lang="en-GB" dirty="0">
                <a:hlinkClick r:id="rId3"/>
              </a:rPr>
              <a:t>https://infrastructuremagazine.com.au/2019/08/16/bold-investment-to-transform-jabiru-nt/</a:t>
            </a:r>
            <a:endParaRPr lang="en-GB" dirty="0"/>
          </a:p>
        </p:txBody>
      </p:sp>
      <p:sp>
        <p:nvSpPr>
          <p:cNvPr id="4" name="Slide Number Placeholder 3"/>
          <p:cNvSpPr>
            <a:spLocks noGrp="1"/>
          </p:cNvSpPr>
          <p:nvPr>
            <p:ph type="sldNum" sz="quarter" idx="10"/>
          </p:nvPr>
        </p:nvSpPr>
        <p:spPr/>
        <p:txBody>
          <a:bodyPr/>
          <a:lstStyle/>
          <a:p>
            <a:fld id="{C637BD91-0E35-406F-8BA8-1C041671C8C3}" type="slidenum">
              <a:rPr lang="en-GB" smtClean="0"/>
              <a:t>28</a:t>
            </a:fld>
            <a:endParaRPr lang="en-GB"/>
          </a:p>
        </p:txBody>
      </p:sp>
    </p:spTree>
    <p:extLst>
      <p:ext uri="{BB962C8B-B14F-4D97-AF65-F5344CB8AC3E}">
        <p14:creationId xmlns:p14="http://schemas.microsoft.com/office/powerpoint/2010/main" val="13776994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NB these pictures</a:t>
            </a:r>
            <a:r>
              <a:rPr lang="en-US" baseline="0" dirty="0"/>
              <a:t> are an artists’ impression of the developments in </a:t>
            </a:r>
            <a:r>
              <a:rPr lang="en-US" baseline="0" dirty="0" err="1"/>
              <a:t>Jabiru</a:t>
            </a:r>
            <a:r>
              <a:rPr lang="en-US" baseline="0" dirty="0"/>
              <a:t>.</a:t>
            </a:r>
          </a:p>
          <a:p>
            <a:r>
              <a:rPr lang="en-US" baseline="0" dirty="0"/>
              <a:t>Source: </a:t>
            </a:r>
            <a:r>
              <a:rPr lang="en-GB" dirty="0">
                <a:hlinkClick r:id="rId3"/>
              </a:rPr>
              <a:t>https://www.archdaily.com/909957/naau-and-enlocus-to-transform-australias-jabiru-mining-town</a:t>
            </a:r>
            <a:r>
              <a:rPr lang="en-GB" dirty="0"/>
              <a:t> </a:t>
            </a:r>
          </a:p>
        </p:txBody>
      </p:sp>
      <p:sp>
        <p:nvSpPr>
          <p:cNvPr id="4" name="Slide Number Placeholder 3"/>
          <p:cNvSpPr>
            <a:spLocks noGrp="1"/>
          </p:cNvSpPr>
          <p:nvPr>
            <p:ph type="sldNum" sz="quarter" idx="10"/>
          </p:nvPr>
        </p:nvSpPr>
        <p:spPr/>
        <p:txBody>
          <a:bodyPr/>
          <a:lstStyle/>
          <a:p>
            <a:fld id="{C637BD91-0E35-406F-8BA8-1C041671C8C3}" type="slidenum">
              <a:rPr lang="en-GB" smtClean="0"/>
              <a:t>29</a:t>
            </a:fld>
            <a:endParaRPr lang="en-GB"/>
          </a:p>
        </p:txBody>
      </p:sp>
    </p:spTree>
    <p:extLst>
      <p:ext uri="{BB962C8B-B14F-4D97-AF65-F5344CB8AC3E}">
        <p14:creationId xmlns:p14="http://schemas.microsoft.com/office/powerpoint/2010/main" val="23898019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Trick question! A: All but Radon.</a:t>
            </a:r>
          </a:p>
          <a:p>
            <a:endParaRPr lang="en-US" dirty="0"/>
          </a:p>
          <a:p>
            <a:r>
              <a:rPr lang="en-US" dirty="0"/>
              <a:t>Both</a:t>
            </a:r>
            <a:r>
              <a:rPr lang="en-US" baseline="0" dirty="0"/>
              <a:t> uranium and plutonium are used in nuclear weapons. The Hiroshima bomb was used uranium for example, whilst the Nagasaki bomb used plutonium. Thorium can be said to be a nuclear fuel, as it produces heavy uranium ready for use in nuclear weapons as a by-product of it’s use in nuclear energy production.</a:t>
            </a:r>
            <a:endParaRPr lang="en-GB" dirty="0"/>
          </a:p>
        </p:txBody>
      </p:sp>
      <p:sp>
        <p:nvSpPr>
          <p:cNvPr id="4" name="Slide Number Placeholder 3"/>
          <p:cNvSpPr>
            <a:spLocks noGrp="1"/>
          </p:cNvSpPr>
          <p:nvPr>
            <p:ph type="sldNum" sz="quarter" idx="10"/>
          </p:nvPr>
        </p:nvSpPr>
        <p:spPr/>
        <p:txBody>
          <a:bodyPr/>
          <a:lstStyle/>
          <a:p>
            <a:fld id="{C637BD91-0E35-406F-8BA8-1C041671C8C3}" type="slidenum">
              <a:rPr lang="en-GB" smtClean="0"/>
              <a:t>30</a:t>
            </a:fld>
            <a:endParaRPr lang="en-GB"/>
          </a:p>
        </p:txBody>
      </p:sp>
    </p:spTree>
    <p:extLst>
      <p:ext uri="{BB962C8B-B14F-4D97-AF65-F5344CB8AC3E}">
        <p14:creationId xmlns:p14="http://schemas.microsoft.com/office/powerpoint/2010/main" val="1091241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7154" name="Rectangle 7"/>
          <p:cNvSpPr txBox="1">
            <a:spLocks noGrp="1" noChangeArrowheads="1"/>
          </p:cNvSpPr>
          <p:nvPr/>
        </p:nvSpPr>
        <p:spPr bwMode="auto">
          <a:xfrm>
            <a:off x="3901808" y="9518740"/>
            <a:ext cx="2986352" cy="501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5582" tIns="47791" rIns="95582" bIns="47791" anchor="b"/>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A20D4A5F-0B02-4EE2-AA82-ED1C518CD998}" type="slidenum">
              <a:rPr lang="en-GB" altLang="en-US" sz="1300">
                <a:solidFill>
                  <a:srgbClr val="000000"/>
                </a:solidFill>
                <a:latin typeface="Calibri" pitchFamily="34" charset="0"/>
              </a:rPr>
              <a:pPr algn="r" eaLnBrk="1" hangingPunct="1"/>
              <a:t>5</a:t>
            </a:fld>
            <a:endParaRPr lang="en-GB" altLang="en-US" sz="1300">
              <a:solidFill>
                <a:srgbClr val="000000"/>
              </a:solidFill>
              <a:latin typeface="Calibri" pitchFamily="34" charset="0"/>
            </a:endParaRPr>
          </a:p>
        </p:txBody>
      </p:sp>
      <p:sp>
        <p:nvSpPr>
          <p:cNvPr id="177155" name="Text Box 1"/>
          <p:cNvSpPr txBox="1">
            <a:spLocks noChangeArrowheads="1"/>
          </p:cNvSpPr>
          <p:nvPr/>
        </p:nvSpPr>
        <p:spPr bwMode="auto">
          <a:xfrm>
            <a:off x="926581" y="816332"/>
            <a:ext cx="4993678" cy="4085083"/>
          </a:xfrm>
          <a:prstGeom prst="rect">
            <a:avLst/>
          </a:prstGeom>
          <a:solidFill>
            <a:srgbClr val="FFFFFF"/>
          </a:solidFill>
          <a:ln w="9360">
            <a:solidFill>
              <a:srgbClr val="000000"/>
            </a:solidFill>
            <a:miter lim="800000"/>
            <a:headEnd/>
            <a:tailEnd/>
          </a:ln>
        </p:spPr>
        <p:txBody>
          <a:bodyPr wrap="none" lIns="83796" tIns="41899" rIns="83796" bIns="41899"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altLang="en-US">
              <a:solidFill>
                <a:srgbClr val="000000"/>
              </a:solidFill>
              <a:latin typeface="Calibri" pitchFamily="34" charset="0"/>
            </a:endParaRPr>
          </a:p>
        </p:txBody>
      </p:sp>
      <p:sp>
        <p:nvSpPr>
          <p:cNvPr id="177156" name="Rectangle 2"/>
          <p:cNvSpPr>
            <a:spLocks noGrp="1" noChangeArrowheads="1"/>
          </p:cNvSpPr>
          <p:nvPr>
            <p:ph type="body"/>
          </p:nvPr>
        </p:nvSpPr>
        <p:spPr bwMode="auto">
          <a:xfrm>
            <a:off x="689770" y="4761082"/>
            <a:ext cx="5508621" cy="4507796"/>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numCol="1" anchor="ctr"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7218533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9202" name="Rectangle 7"/>
          <p:cNvSpPr txBox="1">
            <a:spLocks noGrp="1" noChangeArrowheads="1"/>
          </p:cNvSpPr>
          <p:nvPr/>
        </p:nvSpPr>
        <p:spPr bwMode="auto">
          <a:xfrm>
            <a:off x="3901808" y="9518740"/>
            <a:ext cx="2986352" cy="501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5582" tIns="47791" rIns="95582" bIns="47791" anchor="b"/>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132B415C-C016-4100-B2DA-64A70CF42CC4}" type="slidenum">
              <a:rPr lang="en-GB" altLang="en-US" sz="1300">
                <a:solidFill>
                  <a:srgbClr val="000000"/>
                </a:solidFill>
                <a:latin typeface="Calibri" pitchFamily="34" charset="0"/>
              </a:rPr>
              <a:pPr algn="r" eaLnBrk="1" hangingPunct="1"/>
              <a:t>6</a:t>
            </a:fld>
            <a:endParaRPr lang="en-GB" altLang="en-US" sz="1300">
              <a:solidFill>
                <a:srgbClr val="000000"/>
              </a:solidFill>
              <a:latin typeface="Calibri" pitchFamily="34" charset="0"/>
            </a:endParaRPr>
          </a:p>
        </p:txBody>
      </p:sp>
      <p:sp>
        <p:nvSpPr>
          <p:cNvPr id="179203" name="Text Box 1"/>
          <p:cNvSpPr txBox="1">
            <a:spLocks noChangeArrowheads="1"/>
          </p:cNvSpPr>
          <p:nvPr/>
        </p:nvSpPr>
        <p:spPr bwMode="auto">
          <a:xfrm>
            <a:off x="926581" y="816332"/>
            <a:ext cx="4993678" cy="4085083"/>
          </a:xfrm>
          <a:prstGeom prst="rect">
            <a:avLst/>
          </a:prstGeom>
          <a:solidFill>
            <a:srgbClr val="FFFFFF"/>
          </a:solidFill>
          <a:ln w="9360">
            <a:solidFill>
              <a:srgbClr val="000000"/>
            </a:solidFill>
            <a:miter lim="800000"/>
            <a:headEnd/>
            <a:tailEnd/>
          </a:ln>
        </p:spPr>
        <p:txBody>
          <a:bodyPr wrap="none" lIns="83796" tIns="41899" rIns="83796" bIns="41899"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altLang="en-US">
              <a:solidFill>
                <a:srgbClr val="000000"/>
              </a:solidFill>
              <a:latin typeface="Calibri" pitchFamily="34" charset="0"/>
            </a:endParaRPr>
          </a:p>
        </p:txBody>
      </p:sp>
      <p:sp>
        <p:nvSpPr>
          <p:cNvPr id="179204" name="Notes Placeholder 1"/>
          <p:cNvSpPr>
            <a:spLocks noGrp="1"/>
          </p:cNvSpPr>
          <p:nvPr>
            <p:ph type="body" idx="1"/>
          </p:nvPr>
        </p:nvSpPr>
        <p:spPr bwMode="auto">
          <a:xfrm>
            <a:off x="926581" y="5168392"/>
            <a:ext cx="5252738" cy="450950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Tree>
    <p:extLst>
      <p:ext uri="{BB962C8B-B14F-4D97-AF65-F5344CB8AC3E}">
        <p14:creationId xmlns:p14="http://schemas.microsoft.com/office/powerpoint/2010/main" val="39151110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1250" name="Rectangle 7"/>
          <p:cNvSpPr txBox="1">
            <a:spLocks noGrp="1" noChangeArrowheads="1"/>
          </p:cNvSpPr>
          <p:nvPr/>
        </p:nvSpPr>
        <p:spPr bwMode="auto">
          <a:xfrm>
            <a:off x="3901808" y="9518740"/>
            <a:ext cx="2986352" cy="501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5582" tIns="47791" rIns="95582" bIns="47791" anchor="b"/>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F375FE3E-3A8F-4C08-85C1-6DE8C20AF0C1}" type="slidenum">
              <a:rPr lang="en-GB" altLang="en-US" sz="1300">
                <a:solidFill>
                  <a:srgbClr val="000000"/>
                </a:solidFill>
                <a:latin typeface="Calibri" pitchFamily="34" charset="0"/>
              </a:rPr>
              <a:pPr algn="r" eaLnBrk="1" hangingPunct="1"/>
              <a:t>7</a:t>
            </a:fld>
            <a:endParaRPr lang="en-GB" altLang="en-US" sz="1300">
              <a:solidFill>
                <a:srgbClr val="000000"/>
              </a:solidFill>
              <a:latin typeface="Calibri" pitchFamily="34" charset="0"/>
            </a:endParaRPr>
          </a:p>
        </p:txBody>
      </p:sp>
      <p:sp>
        <p:nvSpPr>
          <p:cNvPr id="181251" name="Text Box 1"/>
          <p:cNvSpPr txBox="1">
            <a:spLocks noChangeArrowheads="1"/>
          </p:cNvSpPr>
          <p:nvPr/>
        </p:nvSpPr>
        <p:spPr bwMode="auto">
          <a:xfrm>
            <a:off x="926581" y="816332"/>
            <a:ext cx="4993678" cy="4085083"/>
          </a:xfrm>
          <a:prstGeom prst="rect">
            <a:avLst/>
          </a:prstGeom>
          <a:solidFill>
            <a:srgbClr val="FFFFFF"/>
          </a:solidFill>
          <a:ln w="9360">
            <a:solidFill>
              <a:srgbClr val="000000"/>
            </a:solidFill>
            <a:miter lim="800000"/>
            <a:headEnd/>
            <a:tailEnd/>
          </a:ln>
        </p:spPr>
        <p:txBody>
          <a:bodyPr wrap="none" lIns="83796" tIns="41899" rIns="83796" bIns="41899"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altLang="en-US">
              <a:solidFill>
                <a:srgbClr val="000000"/>
              </a:solidFill>
              <a:latin typeface="Calibri" pitchFamily="34" charset="0"/>
            </a:endParaRPr>
          </a:p>
        </p:txBody>
      </p:sp>
      <p:sp>
        <p:nvSpPr>
          <p:cNvPr id="181252" name="Rectangle 2"/>
          <p:cNvSpPr>
            <a:spLocks noGrp="1" noChangeArrowheads="1"/>
          </p:cNvSpPr>
          <p:nvPr>
            <p:ph type="body"/>
          </p:nvPr>
        </p:nvSpPr>
        <p:spPr bwMode="auto">
          <a:xfrm>
            <a:off x="689770" y="4761082"/>
            <a:ext cx="5508621" cy="4507796"/>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numCol="1" anchor="ctr"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9633679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Trick question! A: All but Radon.</a:t>
            </a:r>
          </a:p>
          <a:p>
            <a:endParaRPr lang="en-US" dirty="0"/>
          </a:p>
          <a:p>
            <a:r>
              <a:rPr lang="en-US" dirty="0"/>
              <a:t>Both</a:t>
            </a:r>
            <a:r>
              <a:rPr lang="en-US" baseline="0" dirty="0"/>
              <a:t> uranium and plutonium are used in nuclear weapons. The Hiroshima bomb was used uranium for example, whilst the Nagasaki bomb used plutonium. Thorium can be said to be a nuclear fuel, as it produces heavy uranium ready for use in nuclear weapons as a by-product of it’s use in nuclear energy production.</a:t>
            </a:r>
            <a:endParaRPr lang="en-GB" dirty="0"/>
          </a:p>
        </p:txBody>
      </p:sp>
      <p:sp>
        <p:nvSpPr>
          <p:cNvPr id="4" name="Slide Number Placeholder 3"/>
          <p:cNvSpPr>
            <a:spLocks noGrp="1"/>
          </p:cNvSpPr>
          <p:nvPr>
            <p:ph type="sldNum" sz="quarter" idx="10"/>
          </p:nvPr>
        </p:nvSpPr>
        <p:spPr/>
        <p:txBody>
          <a:bodyPr/>
          <a:lstStyle/>
          <a:p>
            <a:fld id="{C637BD91-0E35-406F-8BA8-1C041671C8C3}" type="slidenum">
              <a:rPr lang="en-GB" smtClean="0"/>
              <a:t>9</a:t>
            </a:fld>
            <a:endParaRPr lang="en-GB"/>
          </a:p>
        </p:txBody>
      </p:sp>
    </p:spTree>
    <p:extLst>
      <p:ext uri="{BB962C8B-B14F-4D97-AF65-F5344CB8AC3E}">
        <p14:creationId xmlns:p14="http://schemas.microsoft.com/office/powerpoint/2010/main" val="39188971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Trick question! A: </a:t>
            </a:r>
            <a:r>
              <a:rPr lang="en-US"/>
              <a:t>All but Radon.</a:t>
            </a:r>
          </a:p>
          <a:p>
            <a:endParaRPr lang="en-US" dirty="0"/>
          </a:p>
          <a:p>
            <a:r>
              <a:rPr lang="en-US" dirty="0"/>
              <a:t>Both</a:t>
            </a:r>
            <a:r>
              <a:rPr lang="en-US" baseline="0" dirty="0"/>
              <a:t> uranium and plutonium are used in nuclear weapons. The Hiroshima bomb was used uranium for example, whilst the Nagasaki bomb used plutonium. Thorium can be said to be a nuclear fuel, as it produces heavy uranium ready for use in nuclear weapons as a by-product of it’s use in nuclear energy production.</a:t>
            </a:r>
            <a:endParaRPr lang="en-GB" dirty="0"/>
          </a:p>
        </p:txBody>
      </p:sp>
      <p:sp>
        <p:nvSpPr>
          <p:cNvPr id="4" name="Slide Number Placeholder 3"/>
          <p:cNvSpPr>
            <a:spLocks noGrp="1"/>
          </p:cNvSpPr>
          <p:nvPr>
            <p:ph type="sldNum" sz="quarter" idx="10"/>
          </p:nvPr>
        </p:nvSpPr>
        <p:spPr/>
        <p:txBody>
          <a:bodyPr/>
          <a:lstStyle/>
          <a:p>
            <a:fld id="{C637BD91-0E35-406F-8BA8-1C041671C8C3}" type="slidenum">
              <a:rPr lang="en-GB" smtClean="0"/>
              <a:t>10</a:t>
            </a:fld>
            <a:endParaRPr lang="en-GB"/>
          </a:p>
        </p:txBody>
      </p:sp>
    </p:spTree>
    <p:extLst>
      <p:ext uri="{BB962C8B-B14F-4D97-AF65-F5344CB8AC3E}">
        <p14:creationId xmlns:p14="http://schemas.microsoft.com/office/powerpoint/2010/main" val="32257835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more information on how uranium becomes a</a:t>
            </a:r>
            <a:r>
              <a:rPr lang="en-US" baseline="0" dirty="0"/>
              <a:t> fuel:</a:t>
            </a:r>
          </a:p>
          <a:p>
            <a:r>
              <a:rPr lang="en-US" baseline="0" dirty="0"/>
              <a:t>Video – </a:t>
            </a:r>
            <a:r>
              <a:rPr lang="en-GB" dirty="0">
                <a:hlinkClick r:id="rId3"/>
              </a:rPr>
              <a:t>https://www.youtube.com/watch?v=apODDbgFFPI</a:t>
            </a:r>
            <a:r>
              <a:rPr lang="en-GB" dirty="0"/>
              <a:t> </a:t>
            </a:r>
            <a:endParaRPr lang="en-US" baseline="0" dirty="0"/>
          </a:p>
          <a:p>
            <a:r>
              <a:rPr lang="en-US" baseline="0" dirty="0"/>
              <a:t>Website - </a:t>
            </a:r>
            <a:r>
              <a:rPr lang="en-GB" dirty="0">
                <a:hlinkClick r:id="rId4"/>
              </a:rPr>
              <a:t>https://www.world-nuclear.org/nuclear-basics/how-is-uranium-ore-made-into-nuclear-fuel.aspx</a:t>
            </a:r>
            <a:endParaRPr lang="en-GB" dirty="0"/>
          </a:p>
        </p:txBody>
      </p:sp>
      <p:sp>
        <p:nvSpPr>
          <p:cNvPr id="4" name="Slide Number Placeholder 3"/>
          <p:cNvSpPr>
            <a:spLocks noGrp="1"/>
          </p:cNvSpPr>
          <p:nvPr>
            <p:ph type="sldNum" sz="quarter" idx="10"/>
          </p:nvPr>
        </p:nvSpPr>
        <p:spPr/>
        <p:txBody>
          <a:bodyPr/>
          <a:lstStyle/>
          <a:p>
            <a:fld id="{C637BD91-0E35-406F-8BA8-1C041671C8C3}" type="slidenum">
              <a:rPr lang="en-GB" smtClean="0"/>
              <a:t>11</a:t>
            </a:fld>
            <a:endParaRPr lang="en-GB"/>
          </a:p>
        </p:txBody>
      </p:sp>
    </p:spTree>
    <p:extLst>
      <p:ext uri="{BB962C8B-B14F-4D97-AF65-F5344CB8AC3E}">
        <p14:creationId xmlns:p14="http://schemas.microsoft.com/office/powerpoint/2010/main" val="9424484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Map: world uranium reserves 2010. You</a:t>
            </a:r>
            <a:r>
              <a:rPr lang="en-US" baseline="0" dirty="0"/>
              <a:t> may want to remind students of the difference between resources and reserves (the latter being accessible resources which can be extracted!).</a:t>
            </a:r>
            <a:endParaRPr lang="en-US" dirty="0"/>
          </a:p>
          <a:p>
            <a:r>
              <a:rPr lang="en-US" dirty="0"/>
              <a:t>Indicate</a:t>
            </a:r>
            <a:r>
              <a:rPr lang="en-US" baseline="0" dirty="0"/>
              <a:t> Australia on the map: did you know that Australia has one-third of the world’s uranium resources? And according to this map, published in 2010, it has the most reserves.</a:t>
            </a:r>
            <a:endParaRPr lang="en-US" dirty="0"/>
          </a:p>
          <a:p>
            <a:endParaRPr lang="en-US" dirty="0"/>
          </a:p>
          <a:p>
            <a:r>
              <a:rPr lang="en-US" dirty="0"/>
              <a:t>Source: </a:t>
            </a:r>
            <a:r>
              <a:rPr lang="en-GB" dirty="0">
                <a:hlinkClick r:id="rId3"/>
              </a:rPr>
              <a:t>https://upload.wikimedia.org/wikipedia/commons/f/f8/Uranium_Reserves.png</a:t>
            </a:r>
            <a:endParaRPr lang="en-GB" dirty="0"/>
          </a:p>
        </p:txBody>
      </p:sp>
      <p:sp>
        <p:nvSpPr>
          <p:cNvPr id="4" name="Slide Number Placeholder 3"/>
          <p:cNvSpPr>
            <a:spLocks noGrp="1"/>
          </p:cNvSpPr>
          <p:nvPr>
            <p:ph type="sldNum" sz="quarter" idx="10"/>
          </p:nvPr>
        </p:nvSpPr>
        <p:spPr/>
        <p:txBody>
          <a:bodyPr/>
          <a:lstStyle/>
          <a:p>
            <a:fld id="{C637BD91-0E35-406F-8BA8-1C041671C8C3}" type="slidenum">
              <a:rPr lang="en-GB" smtClean="0"/>
              <a:t>13</a:t>
            </a:fld>
            <a:endParaRPr lang="en-GB"/>
          </a:p>
        </p:txBody>
      </p:sp>
    </p:spTree>
    <p:extLst>
      <p:ext uri="{BB962C8B-B14F-4D97-AF65-F5344CB8AC3E}">
        <p14:creationId xmlns:p14="http://schemas.microsoft.com/office/powerpoint/2010/main" val="6545683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BC7F631B-A578-4D26-80C7-AF0EF6075ACE}" type="datetimeFigureOut">
              <a:rPr lang="en-GB" smtClean="0"/>
              <a:t>07/08/2024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652D05F-B437-4869-AAB7-84D97846B3E1}" type="slidenum">
              <a:rPr lang="en-GB" smtClean="0"/>
              <a:t>‹#›</a:t>
            </a:fld>
            <a:endParaRPr lang="en-GB"/>
          </a:p>
        </p:txBody>
      </p:sp>
    </p:spTree>
    <p:extLst>
      <p:ext uri="{BB962C8B-B14F-4D97-AF65-F5344CB8AC3E}">
        <p14:creationId xmlns:p14="http://schemas.microsoft.com/office/powerpoint/2010/main" val="9618636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C7F631B-A578-4D26-80C7-AF0EF6075ACE}" type="datetimeFigureOut">
              <a:rPr lang="en-GB" smtClean="0"/>
              <a:t>07/08/2024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652D05F-B437-4869-AAB7-84D97846B3E1}" type="slidenum">
              <a:rPr lang="en-GB" smtClean="0"/>
              <a:t>‹#›</a:t>
            </a:fld>
            <a:endParaRPr lang="en-GB"/>
          </a:p>
        </p:txBody>
      </p:sp>
    </p:spTree>
    <p:extLst>
      <p:ext uri="{BB962C8B-B14F-4D97-AF65-F5344CB8AC3E}">
        <p14:creationId xmlns:p14="http://schemas.microsoft.com/office/powerpoint/2010/main" val="16151259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C7F631B-A578-4D26-80C7-AF0EF6075ACE}" type="datetimeFigureOut">
              <a:rPr lang="en-GB" smtClean="0"/>
              <a:t>07/08/2024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652D05F-B437-4869-AAB7-84D97846B3E1}" type="slidenum">
              <a:rPr lang="en-GB" smtClean="0"/>
              <a:t>‹#›</a:t>
            </a:fld>
            <a:endParaRPr lang="en-GB"/>
          </a:p>
        </p:txBody>
      </p:sp>
    </p:spTree>
    <p:extLst>
      <p:ext uri="{BB962C8B-B14F-4D97-AF65-F5344CB8AC3E}">
        <p14:creationId xmlns:p14="http://schemas.microsoft.com/office/powerpoint/2010/main" val="24748877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66451" cy="1138237"/>
          </a:xfrm>
        </p:spPr>
        <p:txBody>
          <a:bodyPr/>
          <a:lstStyle/>
          <a:p>
            <a:r>
              <a:rPr lang="en-US"/>
              <a:t>Click to edit Master title style</a:t>
            </a:r>
            <a:endParaRPr lang="en-GB"/>
          </a:p>
        </p:txBody>
      </p:sp>
      <p:sp>
        <p:nvSpPr>
          <p:cNvPr id="3" name="Date Placeholder 2"/>
          <p:cNvSpPr>
            <a:spLocks noGrp="1"/>
          </p:cNvSpPr>
          <p:nvPr>
            <p:ph type="dt" idx="10"/>
          </p:nvPr>
        </p:nvSpPr>
        <p:spPr>
          <a:xfrm>
            <a:off x="609600" y="6245225"/>
            <a:ext cx="2838451" cy="471488"/>
          </a:xfrm>
        </p:spPr>
        <p:txBody>
          <a:bodyPr/>
          <a:lstStyle>
            <a:lvl1pPr>
              <a:defRPr/>
            </a:lvl1pPr>
          </a:lstStyle>
          <a:p>
            <a:pPr>
              <a:defRPr/>
            </a:pPr>
            <a:endParaRPr lang="en-GB">
              <a:solidFill>
                <a:prstClr val="black">
                  <a:tint val="75000"/>
                </a:prstClr>
              </a:solidFill>
            </a:endParaRPr>
          </a:p>
        </p:txBody>
      </p:sp>
      <p:sp>
        <p:nvSpPr>
          <p:cNvPr id="4" name="Footer Placeholder 3"/>
          <p:cNvSpPr>
            <a:spLocks noGrp="1"/>
          </p:cNvSpPr>
          <p:nvPr>
            <p:ph type="ftr" idx="11"/>
          </p:nvPr>
        </p:nvSpPr>
        <p:spPr>
          <a:xfrm>
            <a:off x="4165600" y="6245225"/>
            <a:ext cx="3854451" cy="471488"/>
          </a:xfrm>
        </p:spPr>
        <p:txBody>
          <a:bodyPr/>
          <a:lstStyle>
            <a:lvl1pPr>
              <a:defRPr/>
            </a:lvl1pPr>
          </a:lstStyle>
          <a:p>
            <a:pPr>
              <a:defRPr/>
            </a:pPr>
            <a:endParaRPr lang="en-GB">
              <a:solidFill>
                <a:prstClr val="black">
                  <a:tint val="75000"/>
                </a:prstClr>
              </a:solidFill>
            </a:endParaRPr>
          </a:p>
        </p:txBody>
      </p:sp>
      <p:sp>
        <p:nvSpPr>
          <p:cNvPr id="5" name="Slide Number Placeholder 4"/>
          <p:cNvSpPr>
            <a:spLocks noGrp="1"/>
          </p:cNvSpPr>
          <p:nvPr>
            <p:ph type="sldNum" idx="12"/>
          </p:nvPr>
        </p:nvSpPr>
        <p:spPr>
          <a:xfrm>
            <a:off x="8737600" y="6245225"/>
            <a:ext cx="2838451" cy="471488"/>
          </a:xfrm>
        </p:spPr>
        <p:txBody>
          <a:bodyPr/>
          <a:lstStyle>
            <a:lvl1pPr>
              <a:defRPr/>
            </a:lvl1pPr>
          </a:lstStyle>
          <a:p>
            <a:pPr>
              <a:defRPr/>
            </a:pPr>
            <a:fld id="{8D8FDF1A-58F8-4169-A71B-F2EB87E99323}"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5857078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C7F631B-A578-4D26-80C7-AF0EF6075ACE}" type="datetimeFigureOut">
              <a:rPr lang="en-GB" smtClean="0"/>
              <a:t>07/08/2024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652D05F-B437-4869-AAB7-84D97846B3E1}" type="slidenum">
              <a:rPr lang="en-GB" smtClean="0"/>
              <a:t>‹#›</a:t>
            </a:fld>
            <a:endParaRPr lang="en-GB"/>
          </a:p>
        </p:txBody>
      </p:sp>
    </p:spTree>
    <p:extLst>
      <p:ext uri="{BB962C8B-B14F-4D97-AF65-F5344CB8AC3E}">
        <p14:creationId xmlns:p14="http://schemas.microsoft.com/office/powerpoint/2010/main" val="2913660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C7F631B-A578-4D26-80C7-AF0EF6075ACE}" type="datetimeFigureOut">
              <a:rPr lang="en-GB" smtClean="0"/>
              <a:t>07/08/2024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652D05F-B437-4869-AAB7-84D97846B3E1}" type="slidenum">
              <a:rPr lang="en-GB" smtClean="0"/>
              <a:t>‹#›</a:t>
            </a:fld>
            <a:endParaRPr lang="en-GB"/>
          </a:p>
        </p:txBody>
      </p:sp>
    </p:spTree>
    <p:extLst>
      <p:ext uri="{BB962C8B-B14F-4D97-AF65-F5344CB8AC3E}">
        <p14:creationId xmlns:p14="http://schemas.microsoft.com/office/powerpoint/2010/main" val="25596021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BC7F631B-A578-4D26-80C7-AF0EF6075ACE}" type="datetimeFigureOut">
              <a:rPr lang="en-GB" smtClean="0"/>
              <a:t>07/08/2024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652D05F-B437-4869-AAB7-84D97846B3E1}" type="slidenum">
              <a:rPr lang="en-GB" smtClean="0"/>
              <a:t>‹#›</a:t>
            </a:fld>
            <a:endParaRPr lang="en-GB"/>
          </a:p>
        </p:txBody>
      </p:sp>
    </p:spTree>
    <p:extLst>
      <p:ext uri="{BB962C8B-B14F-4D97-AF65-F5344CB8AC3E}">
        <p14:creationId xmlns:p14="http://schemas.microsoft.com/office/powerpoint/2010/main" val="4678689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BC7F631B-A578-4D26-80C7-AF0EF6075ACE}" type="datetimeFigureOut">
              <a:rPr lang="en-GB" smtClean="0"/>
              <a:t>07/08/2024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652D05F-B437-4869-AAB7-84D97846B3E1}" type="slidenum">
              <a:rPr lang="en-GB" smtClean="0"/>
              <a:t>‹#›</a:t>
            </a:fld>
            <a:endParaRPr lang="en-GB"/>
          </a:p>
        </p:txBody>
      </p:sp>
    </p:spTree>
    <p:extLst>
      <p:ext uri="{BB962C8B-B14F-4D97-AF65-F5344CB8AC3E}">
        <p14:creationId xmlns:p14="http://schemas.microsoft.com/office/powerpoint/2010/main" val="18846568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C7F631B-A578-4D26-80C7-AF0EF6075ACE}" type="datetimeFigureOut">
              <a:rPr lang="en-GB" smtClean="0"/>
              <a:t>07/08/2024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652D05F-B437-4869-AAB7-84D97846B3E1}" type="slidenum">
              <a:rPr lang="en-GB" smtClean="0"/>
              <a:t>‹#›</a:t>
            </a:fld>
            <a:endParaRPr lang="en-GB"/>
          </a:p>
        </p:txBody>
      </p:sp>
    </p:spTree>
    <p:extLst>
      <p:ext uri="{BB962C8B-B14F-4D97-AF65-F5344CB8AC3E}">
        <p14:creationId xmlns:p14="http://schemas.microsoft.com/office/powerpoint/2010/main" val="39158079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7F631B-A578-4D26-80C7-AF0EF6075ACE}" type="datetimeFigureOut">
              <a:rPr lang="en-GB" smtClean="0"/>
              <a:t>07/08/2024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652D05F-B437-4869-AAB7-84D97846B3E1}" type="slidenum">
              <a:rPr lang="en-GB" smtClean="0"/>
              <a:t>‹#›</a:t>
            </a:fld>
            <a:endParaRPr lang="en-GB"/>
          </a:p>
        </p:txBody>
      </p:sp>
    </p:spTree>
    <p:extLst>
      <p:ext uri="{BB962C8B-B14F-4D97-AF65-F5344CB8AC3E}">
        <p14:creationId xmlns:p14="http://schemas.microsoft.com/office/powerpoint/2010/main" val="3420399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C7F631B-A578-4D26-80C7-AF0EF6075ACE}" type="datetimeFigureOut">
              <a:rPr lang="en-GB" smtClean="0"/>
              <a:t>07/08/2024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652D05F-B437-4869-AAB7-84D97846B3E1}" type="slidenum">
              <a:rPr lang="en-GB" smtClean="0"/>
              <a:t>‹#›</a:t>
            </a:fld>
            <a:endParaRPr lang="en-GB"/>
          </a:p>
        </p:txBody>
      </p:sp>
    </p:spTree>
    <p:extLst>
      <p:ext uri="{BB962C8B-B14F-4D97-AF65-F5344CB8AC3E}">
        <p14:creationId xmlns:p14="http://schemas.microsoft.com/office/powerpoint/2010/main" val="4234575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C7F631B-A578-4D26-80C7-AF0EF6075ACE}" type="datetimeFigureOut">
              <a:rPr lang="en-GB" smtClean="0"/>
              <a:t>07/08/2024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652D05F-B437-4869-AAB7-84D97846B3E1}" type="slidenum">
              <a:rPr lang="en-GB" smtClean="0"/>
              <a:t>‹#›</a:t>
            </a:fld>
            <a:endParaRPr lang="en-GB"/>
          </a:p>
        </p:txBody>
      </p:sp>
    </p:spTree>
    <p:extLst>
      <p:ext uri="{BB962C8B-B14F-4D97-AF65-F5344CB8AC3E}">
        <p14:creationId xmlns:p14="http://schemas.microsoft.com/office/powerpoint/2010/main" val="20638728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CFF99">
            <a:alpha val="52941"/>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7F631B-A578-4D26-80C7-AF0EF6075ACE}" type="datetimeFigureOut">
              <a:rPr lang="en-GB" smtClean="0"/>
              <a:t>07/08/2024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52D05F-B437-4869-AAB7-84D97846B3E1}" type="slidenum">
              <a:rPr lang="en-GB" smtClean="0"/>
              <a:t>‹#›</a:t>
            </a:fld>
            <a:endParaRPr lang="en-GB"/>
          </a:p>
        </p:txBody>
      </p:sp>
    </p:spTree>
    <p:extLst>
      <p:ext uri="{BB962C8B-B14F-4D97-AF65-F5344CB8AC3E}">
        <p14:creationId xmlns:p14="http://schemas.microsoft.com/office/powerpoint/2010/main" val="1371767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jpe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3.png"/><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4.png"/><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gif"/><Relationship Id="rId5" Type="http://schemas.openxmlformats.org/officeDocument/2006/relationships/image" Target="../media/image4.png"/><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Lst>
          </a:blip>
          <a:stretch>
            <a:fillRect/>
          </a:stretch>
        </p:blipFill>
        <p:spPr>
          <a:xfrm>
            <a:off x="0" y="0"/>
            <a:ext cx="12192000" cy="6858000"/>
          </a:xfrm>
          <a:prstGeom prst="rect">
            <a:avLst/>
          </a:prstGeom>
        </p:spPr>
      </p:pic>
      <p:grpSp>
        <p:nvGrpSpPr>
          <p:cNvPr id="5" name="Group 4"/>
          <p:cNvGrpSpPr/>
          <p:nvPr/>
        </p:nvGrpSpPr>
        <p:grpSpPr>
          <a:xfrm>
            <a:off x="0" y="538843"/>
            <a:ext cx="12358914" cy="566057"/>
            <a:chOff x="-152400" y="2247900"/>
            <a:chExt cx="11684000" cy="1384300"/>
          </a:xfrm>
        </p:grpSpPr>
        <p:sp>
          <p:nvSpPr>
            <p:cNvPr id="6" name="Rectangle 5"/>
            <p:cNvSpPr/>
            <p:nvPr/>
          </p:nvSpPr>
          <p:spPr>
            <a:xfrm>
              <a:off x="-152400" y="2247900"/>
              <a:ext cx="11684000" cy="13843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7" name="TextBox 6"/>
            <p:cNvSpPr txBox="1"/>
            <p:nvPr/>
          </p:nvSpPr>
          <p:spPr>
            <a:xfrm>
              <a:off x="51605" y="2393640"/>
              <a:ext cx="11275990" cy="1129008"/>
            </a:xfrm>
            <a:prstGeom prst="rect">
              <a:avLst/>
            </a:prstGeom>
            <a:noFill/>
          </p:spPr>
          <p:txBody>
            <a:bodyPr wrap="square" rtlCol="0">
              <a:spAutoFit/>
            </a:bodyPr>
            <a:lstStyle/>
            <a:p>
              <a:r>
                <a:rPr lang="en-US" sz="2400" b="1" dirty="0">
                  <a:solidFill>
                    <a:schemeClr val="bg1"/>
                  </a:solidFill>
                  <a:latin typeface="Rockwell Extra Bold" panose="02060903040505020403" pitchFamily="18" charset="0"/>
                </a:rPr>
                <a:t>Uranium Mining in Northern Australia</a:t>
              </a:r>
            </a:p>
          </p:txBody>
        </p:sp>
      </p:grpSp>
    </p:spTree>
    <p:extLst>
      <p:ext uri="{BB962C8B-B14F-4D97-AF65-F5344CB8AC3E}">
        <p14:creationId xmlns:p14="http://schemas.microsoft.com/office/powerpoint/2010/main" val="34125947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1981200" y="274638"/>
            <a:ext cx="8229600" cy="1346200"/>
          </a:xfrm>
          <a:prstGeom prst="rect">
            <a:avLst/>
          </a:prstGeom>
          <a:solidFill>
            <a:srgbClr val="00B050"/>
          </a:solidFill>
          <a:ln>
            <a:noFill/>
          </a:ln>
        </p:spPr>
        <p:txBody>
          <a:bodyPr lIns="81639" tIns="42452" rIns="81639" bIns="42452" anchor="ctr"/>
          <a:lstStyle>
            <a:lvl1pPr>
              <a:spcBef>
                <a:spcPct val="20000"/>
              </a:spcBef>
              <a:buFont typeface="Arial" pitchFamily="34" charset="0"/>
              <a:buChar cha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3200">
                <a:solidFill>
                  <a:schemeClr val="tx1"/>
                </a:solidFill>
                <a:latin typeface="Calibri" pitchFamily="34" charset="0"/>
              </a:defRPr>
            </a:lvl1pPr>
            <a:lvl2pPr marL="742950" indent="-285750">
              <a:spcBef>
                <a:spcPct val="20000"/>
              </a:spcBef>
              <a:buFont typeface="Arial" pitchFamily="34" charset="0"/>
              <a:buChar cha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800">
                <a:solidFill>
                  <a:schemeClr val="tx1"/>
                </a:solidFill>
                <a:latin typeface="Calibri" pitchFamily="34" charset="0"/>
              </a:defRPr>
            </a:lvl2pPr>
            <a:lvl3pPr marL="1143000" indent="-228600">
              <a:spcBef>
                <a:spcPct val="20000"/>
              </a:spcBef>
              <a:buFont typeface="Arial" pitchFamily="34" charset="0"/>
              <a:buChar cha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alibri" pitchFamily="34" charset="0"/>
              </a:defRPr>
            </a:lvl3pPr>
            <a:lvl4pPr marL="1600200" indent="-228600">
              <a:spcBef>
                <a:spcPct val="20000"/>
              </a:spcBef>
              <a:buFont typeface="Arial" pitchFamily="34" charset="0"/>
              <a:buChar cha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000">
                <a:solidFill>
                  <a:schemeClr val="tx1"/>
                </a:solidFill>
                <a:latin typeface="Calibri" pitchFamily="34" charset="0"/>
              </a:defRPr>
            </a:lvl4pPr>
            <a:lvl5pPr marL="2057400" indent="-228600">
              <a:spcBef>
                <a:spcPct val="20000"/>
              </a:spcBef>
              <a:buFont typeface="Arial" pitchFamily="34" charset="0"/>
              <a:buChar cha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000">
                <a:solidFill>
                  <a:schemeClr val="tx1"/>
                </a:solidFill>
                <a:latin typeface="Calibri" pitchFamily="34" charset="0"/>
              </a:defRPr>
            </a:lvl9pPr>
          </a:lstStyle>
          <a:p>
            <a:pPr algn="ctr" eaLnBrk="1" hangingPunct="1">
              <a:spcBef>
                <a:spcPct val="0"/>
              </a:spcBef>
              <a:buFontTx/>
              <a:buNone/>
            </a:pPr>
            <a:r>
              <a:rPr lang="en-GB" altLang="en-US" sz="3600" b="1" dirty="0">
                <a:solidFill>
                  <a:srgbClr val="000000"/>
                </a:solidFill>
                <a:latin typeface="Rockwell" pitchFamily="18" charset="0"/>
              </a:rPr>
              <a:t>8. Which of these are nuclear weapons made from?</a:t>
            </a:r>
          </a:p>
        </p:txBody>
      </p:sp>
      <p:sp>
        <p:nvSpPr>
          <p:cNvPr id="5" name="Rectangle 2"/>
          <p:cNvSpPr>
            <a:spLocks noChangeArrowheads="1"/>
          </p:cNvSpPr>
          <p:nvPr/>
        </p:nvSpPr>
        <p:spPr bwMode="auto">
          <a:xfrm>
            <a:off x="2063750" y="2160588"/>
            <a:ext cx="8147050" cy="2563812"/>
          </a:xfrm>
          <a:prstGeom prst="rect">
            <a:avLst/>
          </a:prstGeom>
          <a:solidFill>
            <a:schemeClr val="accent6">
              <a:lumMod val="75000"/>
              <a:alpha val="50000"/>
            </a:schemeClr>
          </a:solidFill>
          <a:ln>
            <a:noFill/>
          </a:ln>
        </p:spPr>
        <p:txBody>
          <a:bodyPr lIns="81639" tIns="42452" rIns="81639" bIns="42452"/>
          <a:lstStyle>
            <a:lvl1pPr marL="525463" indent="-525463">
              <a:spcBef>
                <a:spcPct val="20000"/>
              </a:spcBef>
              <a:buFont typeface="Arial" pitchFamily="34" charset="0"/>
              <a:buChar char="•"/>
              <a:tabLst>
                <a:tab pos="525463" algn="l"/>
                <a:tab pos="930275" algn="l"/>
                <a:tab pos="1338263" algn="l"/>
                <a:tab pos="1746250" algn="l"/>
                <a:tab pos="2154238" algn="l"/>
                <a:tab pos="2560638" algn="l"/>
                <a:tab pos="2968625" algn="l"/>
                <a:tab pos="3376613" algn="l"/>
                <a:tab pos="3783013" algn="l"/>
                <a:tab pos="4191000" algn="l"/>
                <a:tab pos="4598988" algn="l"/>
                <a:tab pos="5005388" algn="l"/>
                <a:tab pos="5413375" algn="l"/>
                <a:tab pos="5821363" algn="l"/>
                <a:tab pos="6229350" algn="l"/>
                <a:tab pos="6635750" algn="l"/>
                <a:tab pos="7043738" algn="l"/>
                <a:tab pos="7451725" algn="l"/>
                <a:tab pos="7858125" algn="l"/>
                <a:tab pos="8266113" algn="l"/>
                <a:tab pos="8674100" algn="l"/>
              </a:tabLst>
              <a:defRPr sz="3200">
                <a:solidFill>
                  <a:schemeClr val="tx1"/>
                </a:solidFill>
                <a:latin typeface="Calibri" pitchFamily="34" charset="0"/>
              </a:defRPr>
            </a:lvl1pPr>
            <a:lvl2pPr marL="742950" indent="-285750">
              <a:spcBef>
                <a:spcPct val="20000"/>
              </a:spcBef>
              <a:buFont typeface="Arial" pitchFamily="34" charset="0"/>
              <a:buChar char="–"/>
              <a:tabLst>
                <a:tab pos="525463" algn="l"/>
                <a:tab pos="930275" algn="l"/>
                <a:tab pos="1338263" algn="l"/>
                <a:tab pos="1746250" algn="l"/>
                <a:tab pos="2154238" algn="l"/>
                <a:tab pos="2560638" algn="l"/>
                <a:tab pos="2968625" algn="l"/>
                <a:tab pos="3376613" algn="l"/>
                <a:tab pos="3783013" algn="l"/>
                <a:tab pos="4191000" algn="l"/>
                <a:tab pos="4598988" algn="l"/>
                <a:tab pos="5005388" algn="l"/>
                <a:tab pos="5413375" algn="l"/>
                <a:tab pos="5821363" algn="l"/>
                <a:tab pos="6229350" algn="l"/>
                <a:tab pos="6635750" algn="l"/>
                <a:tab pos="7043738" algn="l"/>
                <a:tab pos="7451725" algn="l"/>
                <a:tab pos="7858125" algn="l"/>
                <a:tab pos="8266113" algn="l"/>
                <a:tab pos="8674100" algn="l"/>
              </a:tabLst>
              <a:defRPr sz="2800">
                <a:solidFill>
                  <a:schemeClr val="tx1"/>
                </a:solidFill>
                <a:latin typeface="Calibri" pitchFamily="34" charset="0"/>
              </a:defRPr>
            </a:lvl2pPr>
            <a:lvl3pPr marL="1143000" indent="-228600">
              <a:spcBef>
                <a:spcPct val="20000"/>
              </a:spcBef>
              <a:buFont typeface="Arial" pitchFamily="34" charset="0"/>
              <a:buChar char="•"/>
              <a:tabLst>
                <a:tab pos="525463" algn="l"/>
                <a:tab pos="930275" algn="l"/>
                <a:tab pos="1338263" algn="l"/>
                <a:tab pos="1746250" algn="l"/>
                <a:tab pos="2154238" algn="l"/>
                <a:tab pos="2560638" algn="l"/>
                <a:tab pos="2968625" algn="l"/>
                <a:tab pos="3376613" algn="l"/>
                <a:tab pos="3783013" algn="l"/>
                <a:tab pos="4191000" algn="l"/>
                <a:tab pos="4598988" algn="l"/>
                <a:tab pos="5005388" algn="l"/>
                <a:tab pos="5413375" algn="l"/>
                <a:tab pos="5821363" algn="l"/>
                <a:tab pos="6229350" algn="l"/>
                <a:tab pos="6635750" algn="l"/>
                <a:tab pos="7043738" algn="l"/>
                <a:tab pos="7451725" algn="l"/>
                <a:tab pos="7858125" algn="l"/>
                <a:tab pos="8266113" algn="l"/>
                <a:tab pos="8674100" algn="l"/>
              </a:tabLst>
              <a:defRPr sz="2400">
                <a:solidFill>
                  <a:schemeClr val="tx1"/>
                </a:solidFill>
                <a:latin typeface="Calibri" pitchFamily="34" charset="0"/>
              </a:defRPr>
            </a:lvl3pPr>
            <a:lvl4pPr marL="1600200" indent="-228600">
              <a:spcBef>
                <a:spcPct val="20000"/>
              </a:spcBef>
              <a:buFont typeface="Arial" pitchFamily="34" charset="0"/>
              <a:buChar char="–"/>
              <a:tabLst>
                <a:tab pos="525463" algn="l"/>
                <a:tab pos="930275" algn="l"/>
                <a:tab pos="1338263" algn="l"/>
                <a:tab pos="1746250" algn="l"/>
                <a:tab pos="2154238" algn="l"/>
                <a:tab pos="2560638" algn="l"/>
                <a:tab pos="2968625" algn="l"/>
                <a:tab pos="3376613" algn="l"/>
                <a:tab pos="3783013" algn="l"/>
                <a:tab pos="4191000" algn="l"/>
                <a:tab pos="4598988" algn="l"/>
                <a:tab pos="5005388" algn="l"/>
                <a:tab pos="5413375" algn="l"/>
                <a:tab pos="5821363" algn="l"/>
                <a:tab pos="6229350" algn="l"/>
                <a:tab pos="6635750" algn="l"/>
                <a:tab pos="7043738" algn="l"/>
                <a:tab pos="7451725" algn="l"/>
                <a:tab pos="7858125" algn="l"/>
                <a:tab pos="8266113" algn="l"/>
                <a:tab pos="8674100" algn="l"/>
              </a:tabLst>
              <a:defRPr sz="2000">
                <a:solidFill>
                  <a:schemeClr val="tx1"/>
                </a:solidFill>
                <a:latin typeface="Calibri" pitchFamily="34" charset="0"/>
              </a:defRPr>
            </a:lvl4pPr>
            <a:lvl5pPr marL="2057400" indent="-228600">
              <a:spcBef>
                <a:spcPct val="20000"/>
              </a:spcBef>
              <a:buFont typeface="Arial" pitchFamily="34" charset="0"/>
              <a:buChar char="»"/>
              <a:tabLst>
                <a:tab pos="525463" algn="l"/>
                <a:tab pos="930275" algn="l"/>
                <a:tab pos="1338263" algn="l"/>
                <a:tab pos="1746250" algn="l"/>
                <a:tab pos="2154238" algn="l"/>
                <a:tab pos="2560638" algn="l"/>
                <a:tab pos="2968625" algn="l"/>
                <a:tab pos="3376613" algn="l"/>
                <a:tab pos="3783013" algn="l"/>
                <a:tab pos="4191000" algn="l"/>
                <a:tab pos="4598988" algn="l"/>
                <a:tab pos="5005388" algn="l"/>
                <a:tab pos="5413375" algn="l"/>
                <a:tab pos="5821363" algn="l"/>
                <a:tab pos="6229350" algn="l"/>
                <a:tab pos="6635750" algn="l"/>
                <a:tab pos="7043738" algn="l"/>
                <a:tab pos="7451725" algn="l"/>
                <a:tab pos="7858125" algn="l"/>
                <a:tab pos="8266113" algn="l"/>
                <a:tab pos="8674100" algn="l"/>
              </a:tabLst>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tabLst>
                <a:tab pos="525463" algn="l"/>
                <a:tab pos="930275" algn="l"/>
                <a:tab pos="1338263" algn="l"/>
                <a:tab pos="1746250" algn="l"/>
                <a:tab pos="2154238" algn="l"/>
                <a:tab pos="2560638" algn="l"/>
                <a:tab pos="2968625" algn="l"/>
                <a:tab pos="3376613" algn="l"/>
                <a:tab pos="3783013" algn="l"/>
                <a:tab pos="4191000" algn="l"/>
                <a:tab pos="4598988" algn="l"/>
                <a:tab pos="5005388" algn="l"/>
                <a:tab pos="5413375" algn="l"/>
                <a:tab pos="5821363" algn="l"/>
                <a:tab pos="6229350" algn="l"/>
                <a:tab pos="6635750" algn="l"/>
                <a:tab pos="7043738" algn="l"/>
                <a:tab pos="7451725" algn="l"/>
                <a:tab pos="7858125" algn="l"/>
                <a:tab pos="8266113" algn="l"/>
                <a:tab pos="8674100" algn="l"/>
              </a:tabLst>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tabLst>
                <a:tab pos="525463" algn="l"/>
                <a:tab pos="930275" algn="l"/>
                <a:tab pos="1338263" algn="l"/>
                <a:tab pos="1746250" algn="l"/>
                <a:tab pos="2154238" algn="l"/>
                <a:tab pos="2560638" algn="l"/>
                <a:tab pos="2968625" algn="l"/>
                <a:tab pos="3376613" algn="l"/>
                <a:tab pos="3783013" algn="l"/>
                <a:tab pos="4191000" algn="l"/>
                <a:tab pos="4598988" algn="l"/>
                <a:tab pos="5005388" algn="l"/>
                <a:tab pos="5413375" algn="l"/>
                <a:tab pos="5821363" algn="l"/>
                <a:tab pos="6229350" algn="l"/>
                <a:tab pos="6635750" algn="l"/>
                <a:tab pos="7043738" algn="l"/>
                <a:tab pos="7451725" algn="l"/>
                <a:tab pos="7858125" algn="l"/>
                <a:tab pos="8266113" algn="l"/>
                <a:tab pos="8674100" algn="l"/>
              </a:tabLst>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tabLst>
                <a:tab pos="525463" algn="l"/>
                <a:tab pos="930275" algn="l"/>
                <a:tab pos="1338263" algn="l"/>
                <a:tab pos="1746250" algn="l"/>
                <a:tab pos="2154238" algn="l"/>
                <a:tab pos="2560638" algn="l"/>
                <a:tab pos="2968625" algn="l"/>
                <a:tab pos="3376613" algn="l"/>
                <a:tab pos="3783013" algn="l"/>
                <a:tab pos="4191000" algn="l"/>
                <a:tab pos="4598988" algn="l"/>
                <a:tab pos="5005388" algn="l"/>
                <a:tab pos="5413375" algn="l"/>
                <a:tab pos="5821363" algn="l"/>
                <a:tab pos="6229350" algn="l"/>
                <a:tab pos="6635750" algn="l"/>
                <a:tab pos="7043738" algn="l"/>
                <a:tab pos="7451725" algn="l"/>
                <a:tab pos="7858125" algn="l"/>
                <a:tab pos="8266113" algn="l"/>
                <a:tab pos="8674100" algn="l"/>
              </a:tabLst>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tabLst>
                <a:tab pos="525463" algn="l"/>
                <a:tab pos="930275" algn="l"/>
                <a:tab pos="1338263" algn="l"/>
                <a:tab pos="1746250" algn="l"/>
                <a:tab pos="2154238" algn="l"/>
                <a:tab pos="2560638" algn="l"/>
                <a:tab pos="2968625" algn="l"/>
                <a:tab pos="3376613" algn="l"/>
                <a:tab pos="3783013" algn="l"/>
                <a:tab pos="4191000" algn="l"/>
                <a:tab pos="4598988" algn="l"/>
                <a:tab pos="5005388" algn="l"/>
                <a:tab pos="5413375" algn="l"/>
                <a:tab pos="5821363" algn="l"/>
                <a:tab pos="6229350" algn="l"/>
                <a:tab pos="6635750" algn="l"/>
                <a:tab pos="7043738" algn="l"/>
                <a:tab pos="7451725" algn="l"/>
                <a:tab pos="7858125" algn="l"/>
                <a:tab pos="8266113" algn="l"/>
                <a:tab pos="8674100" algn="l"/>
              </a:tabLst>
              <a:defRPr sz="2000">
                <a:solidFill>
                  <a:schemeClr val="tx1"/>
                </a:solidFill>
                <a:latin typeface="Calibri" pitchFamily="34" charset="0"/>
              </a:defRPr>
            </a:lvl9pPr>
          </a:lstStyle>
          <a:p>
            <a:pPr>
              <a:spcBef>
                <a:spcPts val="725"/>
              </a:spcBef>
              <a:buFont typeface="Wingdings" pitchFamily="2" charset="2"/>
              <a:buAutoNum type="alphaLcParenR"/>
            </a:pPr>
            <a:r>
              <a:rPr lang="en-GB" altLang="en-US" sz="2900" dirty="0">
                <a:solidFill>
                  <a:srgbClr val="000000"/>
                </a:solidFill>
                <a:latin typeface="Rockwell" pitchFamily="18" charset="0"/>
              </a:rPr>
              <a:t>Radon</a:t>
            </a:r>
          </a:p>
          <a:p>
            <a:pPr>
              <a:spcBef>
                <a:spcPts val="725"/>
              </a:spcBef>
              <a:buFont typeface="Wingdings" pitchFamily="2" charset="2"/>
              <a:buAutoNum type="alphaLcParenR"/>
            </a:pPr>
            <a:r>
              <a:rPr lang="en-GB" altLang="en-US" sz="2900" dirty="0">
                <a:solidFill>
                  <a:srgbClr val="66FF33"/>
                </a:solidFill>
                <a:latin typeface="Rockwell" pitchFamily="18" charset="0"/>
              </a:rPr>
              <a:t>Plutonium</a:t>
            </a:r>
          </a:p>
          <a:p>
            <a:pPr>
              <a:spcBef>
                <a:spcPts val="725"/>
              </a:spcBef>
              <a:buFont typeface="Wingdings" pitchFamily="2" charset="2"/>
              <a:buAutoNum type="alphaLcParenR"/>
            </a:pPr>
            <a:r>
              <a:rPr lang="en-GB" altLang="en-US" sz="2900" dirty="0">
                <a:solidFill>
                  <a:srgbClr val="66FF33"/>
                </a:solidFill>
                <a:latin typeface="Rockwell" pitchFamily="18" charset="0"/>
              </a:rPr>
              <a:t>Thorium</a:t>
            </a:r>
          </a:p>
          <a:p>
            <a:pPr>
              <a:spcBef>
                <a:spcPts val="725"/>
              </a:spcBef>
              <a:buFont typeface="Wingdings" pitchFamily="2" charset="2"/>
              <a:buAutoNum type="alphaLcParenR"/>
            </a:pPr>
            <a:r>
              <a:rPr lang="en-GB" altLang="en-US" sz="2900" dirty="0">
                <a:solidFill>
                  <a:srgbClr val="66FF33"/>
                </a:solidFill>
                <a:latin typeface="Rockwell" pitchFamily="18" charset="0"/>
              </a:rPr>
              <a:t>Uranium</a:t>
            </a:r>
          </a:p>
        </p:txBody>
      </p:sp>
    </p:spTree>
    <p:extLst>
      <p:ext uri="{BB962C8B-B14F-4D97-AF65-F5344CB8AC3E}">
        <p14:creationId xmlns:p14="http://schemas.microsoft.com/office/powerpoint/2010/main" val="1999374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a:xfrm>
            <a:off x="2159907" y="230188"/>
            <a:ext cx="7872186" cy="837453"/>
          </a:xfrm>
          <a:prstGeom prst="rect">
            <a:avLst/>
          </a:prstGeom>
          <a:solidFill>
            <a:schemeClr val="tx1"/>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01000"/>
              </a:lnSpc>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sz="4000" dirty="0">
                <a:solidFill>
                  <a:srgbClr val="FFFFFF"/>
                </a:solidFill>
                <a:effectLst>
                  <a:outerShdw dist="139700" dir="2400000" algn="tl">
                    <a:prstClr val="black"/>
                  </a:outerShdw>
                </a:effectLst>
                <a:latin typeface="Rockwell Extra Bold" pitchFamily="18" charset="0"/>
              </a:rPr>
              <a:t>What is Uranium?</a:t>
            </a:r>
          </a:p>
        </p:txBody>
      </p:sp>
      <p:grpSp>
        <p:nvGrpSpPr>
          <p:cNvPr id="5" name="Group 4"/>
          <p:cNvGrpSpPr/>
          <p:nvPr/>
        </p:nvGrpSpPr>
        <p:grpSpPr>
          <a:xfrm>
            <a:off x="635000" y="1720850"/>
            <a:ext cx="4221932" cy="3779912"/>
            <a:chOff x="0" y="1047750"/>
            <a:chExt cx="4221932" cy="3779912"/>
          </a:xfrm>
        </p:grpSpPr>
        <p:pic>
          <p:nvPicPr>
            <p:cNvPr id="6"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1351"/>
            <a:stretch/>
          </p:blipFill>
          <p:spPr bwMode="auto">
            <a:xfrm>
              <a:off x="0" y="1047750"/>
              <a:ext cx="4221932" cy="23812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429000"/>
              <a:ext cx="1398662" cy="139866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8" name="Content Placeholder 2"/>
          <p:cNvSpPr txBox="1">
            <a:spLocks/>
          </p:cNvSpPr>
          <p:nvPr/>
        </p:nvSpPr>
        <p:spPr bwMode="auto">
          <a:xfrm>
            <a:off x="5232400" y="1422400"/>
            <a:ext cx="6235700" cy="2978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ts val="800"/>
              </a:spcBef>
              <a:buClr>
                <a:srgbClr val="000000"/>
              </a:buClr>
              <a:buSzPct val="100000"/>
              <a:buFont typeface="Times New Roman" panose="02020603050405020304" pitchFamily="18" charset="0"/>
              <a:defRPr sz="3200">
                <a:solidFill>
                  <a:srgbClr val="000000"/>
                </a:solidFill>
                <a:latin typeface="Calibri" panose="020F0502020204030204" pitchFamily="34"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defRPr sz="2800">
                <a:solidFill>
                  <a:srgbClr val="000000"/>
                </a:solidFill>
                <a:latin typeface="Calibri" panose="020F0502020204030204" pitchFamily="34"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defRPr sz="2400">
                <a:solidFill>
                  <a:srgbClr val="000000"/>
                </a:solidFill>
                <a:latin typeface="Calibri" panose="020F0502020204030204" pitchFamily="34"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Noto Sans CJK SC Regular" charset="0"/>
                <a:cs typeface="Noto Sans CJK SC Regular"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Noto Sans CJK SC Regular" charset="0"/>
                <a:cs typeface="Noto Sans CJK SC Regular"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Noto Sans CJK SC Regular" charset="0"/>
                <a:cs typeface="Noto Sans CJK SC Regular"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Noto Sans CJK SC Regular" charset="0"/>
                <a:cs typeface="Noto Sans CJK SC Regular"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Noto Sans CJK SC Regular" charset="0"/>
                <a:cs typeface="Noto Sans CJK SC Regular" charset="0"/>
              </a:defRPr>
            </a:lvl9pPr>
          </a:lstStyle>
          <a:p>
            <a:pPr defTabSz="449263">
              <a:spcBef>
                <a:spcPct val="20000"/>
              </a:spcBef>
              <a:buClrTx/>
              <a:buSzTx/>
              <a:buFont typeface="Wingdings" panose="05000000000000000000" pitchFamily="2" charset="2"/>
              <a:buChar char="§"/>
              <a:defRPr/>
            </a:pPr>
            <a:r>
              <a:rPr lang="en-GB" altLang="en-US" sz="1750" dirty="0">
                <a:latin typeface="Rockwell" panose="02060603020205020403" pitchFamily="18" charset="0"/>
              </a:rPr>
              <a:t>A metal, and a radioactive element.</a:t>
            </a:r>
          </a:p>
          <a:p>
            <a:pPr defTabSz="449263">
              <a:spcBef>
                <a:spcPct val="20000"/>
              </a:spcBef>
              <a:buClrTx/>
              <a:buSzTx/>
              <a:defRPr/>
            </a:pPr>
            <a:endParaRPr lang="en-GB" altLang="en-US" sz="1750" dirty="0">
              <a:latin typeface="Rockwell" panose="02060603020205020403" pitchFamily="18" charset="0"/>
            </a:endParaRPr>
          </a:p>
          <a:p>
            <a:pPr defTabSz="449263">
              <a:spcBef>
                <a:spcPct val="20000"/>
              </a:spcBef>
              <a:buClrTx/>
              <a:buSzTx/>
              <a:buFont typeface="Wingdings" panose="05000000000000000000" pitchFamily="2" charset="2"/>
              <a:buChar char="§"/>
              <a:defRPr/>
            </a:pPr>
            <a:r>
              <a:rPr lang="en-GB" altLang="en-US" sz="1750" dirty="0">
                <a:latin typeface="Rockwell" panose="02060603020205020403" pitchFamily="18" charset="0"/>
              </a:rPr>
              <a:t> Occurs in an ‘ore’ (a mixture in the ground)</a:t>
            </a:r>
          </a:p>
          <a:p>
            <a:pPr defTabSz="449263">
              <a:spcBef>
                <a:spcPts val="0"/>
              </a:spcBef>
              <a:buClrTx/>
              <a:buSzTx/>
              <a:defRPr/>
            </a:pPr>
            <a:endParaRPr lang="en-GB" altLang="en-US" sz="1750" dirty="0">
              <a:latin typeface="Rockwell" panose="02060603020205020403" pitchFamily="18" charset="0"/>
            </a:endParaRPr>
          </a:p>
          <a:p>
            <a:pPr defTabSz="449263">
              <a:spcBef>
                <a:spcPct val="20000"/>
              </a:spcBef>
              <a:buClrTx/>
              <a:buSzTx/>
              <a:buFont typeface="Wingdings" panose="05000000000000000000" pitchFamily="2" charset="2"/>
              <a:buChar char="§"/>
              <a:defRPr/>
            </a:pPr>
            <a:r>
              <a:rPr lang="en-GB" altLang="en-US" sz="1750" dirty="0">
                <a:latin typeface="Rockwell" panose="02060603020205020403" pitchFamily="18" charset="0"/>
              </a:rPr>
              <a:t> Can be enriched and refined when it’s turned into highly-enriched uranium</a:t>
            </a:r>
          </a:p>
          <a:p>
            <a:pPr defTabSz="449263">
              <a:spcBef>
                <a:spcPct val="20000"/>
              </a:spcBef>
              <a:buClrTx/>
              <a:buSzTx/>
              <a:buFont typeface="Wingdings" panose="05000000000000000000" pitchFamily="2" charset="2"/>
              <a:buChar char="§"/>
              <a:defRPr/>
            </a:pPr>
            <a:endParaRPr lang="en-US" altLang="en-US" sz="1750" dirty="0">
              <a:latin typeface="Rockwell" panose="02060603020205020403" pitchFamily="18" charset="0"/>
            </a:endParaRPr>
          </a:p>
          <a:p>
            <a:pPr defTabSz="449263">
              <a:spcBef>
                <a:spcPct val="20000"/>
              </a:spcBef>
              <a:buClrTx/>
              <a:buSzTx/>
              <a:buFont typeface="Wingdings" panose="05000000000000000000" pitchFamily="2" charset="2"/>
              <a:buChar char="§"/>
              <a:defRPr/>
            </a:pPr>
            <a:r>
              <a:rPr lang="en-US" altLang="en-US" sz="1750" dirty="0">
                <a:latin typeface="Rockwell" panose="02060603020205020403" pitchFamily="18" charset="0"/>
              </a:rPr>
              <a:t>It can also become plutonium (another element) once highly-enriched.</a:t>
            </a:r>
            <a:endParaRPr lang="en-GB" altLang="en-US" sz="1750" dirty="0">
              <a:latin typeface="Rockwell" panose="02060603020205020403" pitchFamily="18" charset="0"/>
            </a:endParaRPr>
          </a:p>
        </p:txBody>
      </p:sp>
      <p:pic>
        <p:nvPicPr>
          <p:cNvPr id="13" name="Picture 6"/>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5422" t="8571" b="5122"/>
          <a:stretch/>
        </p:blipFill>
        <p:spPr bwMode="auto">
          <a:xfrm>
            <a:off x="2916189" y="4929467"/>
            <a:ext cx="2485685" cy="145054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4"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r="25509" b="14010"/>
          <a:stretch/>
        </p:blipFill>
        <p:spPr bwMode="auto">
          <a:xfrm>
            <a:off x="8600612" y="4102100"/>
            <a:ext cx="2856929" cy="242921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2555883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a:xfrm>
            <a:off x="4038599" y="2084388"/>
            <a:ext cx="3974193" cy="2017712"/>
          </a:xfrm>
          <a:prstGeom prst="rect">
            <a:avLst/>
          </a:prstGeom>
          <a:solidFill>
            <a:schemeClr val="tx1"/>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01000"/>
              </a:lnSpc>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sz="2000" dirty="0">
                <a:solidFill>
                  <a:srgbClr val="FFFFFF"/>
                </a:solidFill>
                <a:effectLst>
                  <a:outerShdw dist="139700" dir="2400000" algn="tl">
                    <a:prstClr val="black"/>
                  </a:outerShdw>
                </a:effectLst>
                <a:latin typeface="Rockwell Extra Bold" pitchFamily="18" charset="0"/>
              </a:rPr>
              <a:t>What are the pro’s and con’s of using uranium?</a:t>
            </a:r>
          </a:p>
        </p:txBody>
      </p:sp>
      <p:sp>
        <p:nvSpPr>
          <p:cNvPr id="5" name="Rectangle 4"/>
          <p:cNvSpPr/>
          <p:nvPr/>
        </p:nvSpPr>
        <p:spPr>
          <a:xfrm>
            <a:off x="2834464" y="1684278"/>
            <a:ext cx="679994" cy="400110"/>
          </a:xfrm>
          <a:prstGeom prst="rect">
            <a:avLst/>
          </a:prstGeom>
        </p:spPr>
        <p:txBody>
          <a:bodyPr wrap="none">
            <a:spAutoFit/>
          </a:bodyPr>
          <a:lstStyle/>
          <a:p>
            <a:r>
              <a:rPr lang="en-GB" altLang="en-US" sz="2000" dirty="0">
                <a:latin typeface="Rockwell" panose="02060603020205020403" pitchFamily="18" charset="0"/>
              </a:rPr>
              <a:t>Risk</a:t>
            </a:r>
            <a:endParaRPr lang="en-GB" dirty="0"/>
          </a:p>
        </p:txBody>
      </p:sp>
      <p:sp>
        <p:nvSpPr>
          <p:cNvPr id="6" name="Rectangle 5"/>
          <p:cNvSpPr/>
          <p:nvPr/>
        </p:nvSpPr>
        <p:spPr>
          <a:xfrm>
            <a:off x="1035353" y="640834"/>
            <a:ext cx="2227597" cy="369332"/>
          </a:xfrm>
          <a:prstGeom prst="rect">
            <a:avLst/>
          </a:prstGeom>
        </p:spPr>
        <p:txBody>
          <a:bodyPr wrap="none">
            <a:spAutoFit/>
          </a:bodyPr>
          <a:lstStyle/>
          <a:p>
            <a:r>
              <a:rPr lang="en-GB" altLang="en-US" dirty="0">
                <a:latin typeface="Rockwell" panose="02060603020205020403" pitchFamily="18" charset="0"/>
              </a:rPr>
              <a:t>Radiation exposure</a:t>
            </a:r>
            <a:endParaRPr lang="en-GB" dirty="0"/>
          </a:p>
        </p:txBody>
      </p:sp>
      <p:sp>
        <p:nvSpPr>
          <p:cNvPr id="7" name="Rectangle 6"/>
          <p:cNvSpPr/>
          <p:nvPr/>
        </p:nvSpPr>
        <p:spPr>
          <a:xfrm>
            <a:off x="445660" y="4766270"/>
            <a:ext cx="4142609" cy="369332"/>
          </a:xfrm>
          <a:prstGeom prst="rect">
            <a:avLst/>
          </a:prstGeom>
        </p:spPr>
        <p:txBody>
          <a:bodyPr wrap="none">
            <a:spAutoFit/>
          </a:bodyPr>
          <a:lstStyle/>
          <a:p>
            <a:r>
              <a:rPr lang="en-GB" altLang="en-US" dirty="0">
                <a:latin typeface="Rockwell" panose="02060603020205020403" pitchFamily="18" charset="0"/>
              </a:rPr>
              <a:t>Environmental damage via quarrying</a:t>
            </a:r>
            <a:endParaRPr lang="en-GB" dirty="0"/>
          </a:p>
        </p:txBody>
      </p:sp>
      <p:sp>
        <p:nvSpPr>
          <p:cNvPr id="8" name="Rectangle 7"/>
          <p:cNvSpPr/>
          <p:nvPr/>
        </p:nvSpPr>
        <p:spPr>
          <a:xfrm>
            <a:off x="267716" y="2169914"/>
            <a:ext cx="2566748" cy="923330"/>
          </a:xfrm>
          <a:prstGeom prst="rect">
            <a:avLst/>
          </a:prstGeom>
        </p:spPr>
        <p:txBody>
          <a:bodyPr wrap="square">
            <a:spAutoFit/>
          </a:bodyPr>
          <a:lstStyle/>
          <a:p>
            <a:r>
              <a:rPr lang="en-GB" altLang="en-US" dirty="0">
                <a:latin typeface="Rockwell" panose="02060603020205020403" pitchFamily="18" charset="0"/>
              </a:rPr>
              <a:t>Unexpected reaction or explosion e.g. Fukushima</a:t>
            </a:r>
            <a:endParaRPr lang="en-GB" dirty="0"/>
          </a:p>
        </p:txBody>
      </p:sp>
      <p:sp>
        <p:nvSpPr>
          <p:cNvPr id="9" name="Rectangle 8"/>
          <p:cNvSpPr/>
          <p:nvPr/>
        </p:nvSpPr>
        <p:spPr>
          <a:xfrm>
            <a:off x="4694383" y="693877"/>
            <a:ext cx="3318409" cy="369332"/>
          </a:xfrm>
          <a:prstGeom prst="rect">
            <a:avLst/>
          </a:prstGeom>
        </p:spPr>
        <p:txBody>
          <a:bodyPr wrap="none">
            <a:spAutoFit/>
          </a:bodyPr>
          <a:lstStyle/>
          <a:p>
            <a:r>
              <a:rPr lang="en-GB" altLang="en-US" dirty="0">
                <a:latin typeface="Rockwell" panose="02060603020205020403" pitchFamily="18" charset="0"/>
              </a:rPr>
              <a:t>Can be very costly to process</a:t>
            </a:r>
            <a:endParaRPr lang="en-GB" dirty="0"/>
          </a:p>
        </p:txBody>
      </p:sp>
      <p:sp>
        <p:nvSpPr>
          <p:cNvPr id="11" name="Rectangle 10"/>
          <p:cNvSpPr/>
          <p:nvPr/>
        </p:nvSpPr>
        <p:spPr>
          <a:xfrm>
            <a:off x="8408560" y="1361112"/>
            <a:ext cx="3504040" cy="646331"/>
          </a:xfrm>
          <a:prstGeom prst="rect">
            <a:avLst/>
          </a:prstGeom>
        </p:spPr>
        <p:txBody>
          <a:bodyPr wrap="square">
            <a:spAutoFit/>
          </a:bodyPr>
          <a:lstStyle/>
          <a:p>
            <a:r>
              <a:rPr lang="en-GB" altLang="en-US" dirty="0">
                <a:latin typeface="Rockwell" panose="02060603020205020403" pitchFamily="18" charset="0"/>
              </a:rPr>
              <a:t>Produces very few emissions (when used as an energy fuel)</a:t>
            </a:r>
            <a:endParaRPr lang="en-GB" dirty="0"/>
          </a:p>
        </p:txBody>
      </p:sp>
      <p:sp>
        <p:nvSpPr>
          <p:cNvPr id="12" name="Rectangle 11"/>
          <p:cNvSpPr/>
          <p:nvPr/>
        </p:nvSpPr>
        <p:spPr>
          <a:xfrm>
            <a:off x="7049660" y="4766270"/>
            <a:ext cx="4245008" cy="369332"/>
          </a:xfrm>
          <a:prstGeom prst="rect">
            <a:avLst/>
          </a:prstGeom>
        </p:spPr>
        <p:txBody>
          <a:bodyPr wrap="none">
            <a:spAutoFit/>
          </a:bodyPr>
          <a:lstStyle/>
          <a:p>
            <a:r>
              <a:rPr lang="en-GB" altLang="en-US" dirty="0">
                <a:latin typeface="Rockwell" panose="02060603020205020403" pitchFamily="18" charset="0"/>
              </a:rPr>
              <a:t>Linked to nuclear weapons production</a:t>
            </a:r>
            <a:endParaRPr lang="en-GB" dirty="0"/>
          </a:p>
        </p:txBody>
      </p:sp>
      <p:sp>
        <p:nvSpPr>
          <p:cNvPr id="13" name="Rectangle 12"/>
          <p:cNvSpPr/>
          <p:nvPr/>
        </p:nvSpPr>
        <p:spPr>
          <a:xfrm>
            <a:off x="3620602" y="5854590"/>
            <a:ext cx="5019259" cy="461665"/>
          </a:xfrm>
          <a:prstGeom prst="rect">
            <a:avLst/>
          </a:prstGeom>
        </p:spPr>
        <p:txBody>
          <a:bodyPr wrap="none">
            <a:spAutoFit/>
          </a:bodyPr>
          <a:lstStyle/>
          <a:p>
            <a:r>
              <a:rPr lang="en-GB" altLang="en-US" sz="2400" dirty="0">
                <a:latin typeface="Rockwell" panose="02060603020205020403" pitchFamily="18" charset="0"/>
              </a:rPr>
              <a:t>Produces vast quantities of energy</a:t>
            </a:r>
            <a:endParaRPr lang="en-GB" sz="2400" dirty="0"/>
          </a:p>
        </p:txBody>
      </p:sp>
      <p:sp>
        <p:nvSpPr>
          <p:cNvPr id="14" name="Rectangle 13"/>
          <p:cNvSpPr/>
          <p:nvPr/>
        </p:nvSpPr>
        <p:spPr>
          <a:xfrm>
            <a:off x="9172164" y="3163901"/>
            <a:ext cx="1681614" cy="369332"/>
          </a:xfrm>
          <a:prstGeom prst="rect">
            <a:avLst/>
          </a:prstGeom>
        </p:spPr>
        <p:txBody>
          <a:bodyPr wrap="none">
            <a:spAutoFit/>
          </a:bodyPr>
          <a:lstStyle/>
          <a:p>
            <a:r>
              <a:rPr lang="en-GB" altLang="en-US" dirty="0">
                <a:latin typeface="Rockwell" panose="02060603020205020403" pitchFamily="18" charset="0"/>
              </a:rPr>
              <a:t>Nuclear waste</a:t>
            </a:r>
            <a:endParaRPr lang="en-GB" dirty="0"/>
          </a:p>
        </p:txBody>
      </p:sp>
      <p:cxnSp>
        <p:nvCxnSpPr>
          <p:cNvPr id="16" name="Straight Connector 15"/>
          <p:cNvCxnSpPr/>
          <p:nvPr/>
        </p:nvCxnSpPr>
        <p:spPr>
          <a:xfrm flipH="1" flipV="1">
            <a:off x="3619500" y="2022312"/>
            <a:ext cx="508000" cy="1894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flipV="1">
            <a:off x="2834464" y="1143923"/>
            <a:ext cx="99236" cy="5403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7617209" y="1858458"/>
            <a:ext cx="802464" cy="2855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5803900" y="1109712"/>
            <a:ext cx="326331" cy="11020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2184400" y="2036733"/>
            <a:ext cx="802464" cy="2855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flipV="1">
            <a:off x="7815001" y="2802692"/>
            <a:ext cx="1357163" cy="5458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flipV="1">
            <a:off x="7282699" y="3907727"/>
            <a:ext cx="1149192" cy="8530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2006600" y="3836879"/>
            <a:ext cx="2337428" cy="9238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5588118" y="4025879"/>
            <a:ext cx="104380" cy="18287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0585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00"/>
                                        <p:tgtEl>
                                          <p:spTgt spid="31"/>
                                        </p:tgtEl>
                                      </p:cBhvr>
                                    </p:animEffect>
                                  </p:childTnLst>
                                </p:cTn>
                              </p:par>
                              <p:par>
                                <p:cTn id="8" presetID="22" presetClass="entr" presetSubtype="4"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ipe(down)">
                                      <p:cBhvr>
                                        <p:cTn id="10" dur="500"/>
                                        <p:tgtEl>
                                          <p:spTgt spid="29"/>
                                        </p:tgtEl>
                                      </p:cBhvr>
                                    </p:animEffect>
                                  </p:childTnLst>
                                </p:cTn>
                              </p:par>
                              <p:par>
                                <p:cTn id="11" presetID="22" presetClass="entr" presetSubtype="4"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500"/>
                                        <p:tgtEl>
                                          <p:spTgt spid="16"/>
                                        </p:tgtEl>
                                      </p:cBhvr>
                                    </p:animEffect>
                                  </p:childTnLst>
                                </p:cTn>
                              </p:par>
                              <p:par>
                                <p:cTn id="14" presetID="22" presetClass="entr" presetSubtype="4"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down)">
                                      <p:cBhvr>
                                        <p:cTn id="16" dur="500"/>
                                        <p:tgtEl>
                                          <p:spTgt spid="17"/>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par>
                                <p:cTn id="20" presetID="22" presetClass="entr" presetSubtype="4"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00"/>
                                        <p:tgtEl>
                                          <p:spTgt spid="24"/>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down)">
                                      <p:cBhvr>
                                        <p:cTn id="28" dur="500"/>
                                        <p:tgtEl>
                                          <p:spTgt spid="5"/>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down)">
                                      <p:cBhvr>
                                        <p:cTn id="31" dur="500"/>
                                        <p:tgtEl>
                                          <p:spTgt spid="9"/>
                                        </p:tgtEl>
                                      </p:cBhvr>
                                    </p:animEffect>
                                  </p:childTnLst>
                                </p:cTn>
                              </p:par>
                              <p:par>
                                <p:cTn id="32" presetID="22" presetClass="entr" presetSubtype="4" fill="hold"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ipe(down)">
                                      <p:cBhvr>
                                        <p:cTn id="34" dur="500"/>
                                        <p:tgtEl>
                                          <p:spTgt spid="22"/>
                                        </p:tgtEl>
                                      </p:cBhvr>
                                    </p:animEffect>
                                  </p:childTnLst>
                                </p:cTn>
                              </p:par>
                              <p:par>
                                <p:cTn id="35" presetID="22" presetClass="entr" presetSubtype="4"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down)">
                                      <p:cBhvr>
                                        <p:cTn id="37" dur="500"/>
                                        <p:tgtEl>
                                          <p:spTgt spid="19"/>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down)">
                                      <p:cBhvr>
                                        <p:cTn id="40" dur="500"/>
                                        <p:tgtEl>
                                          <p:spTgt spid="11"/>
                                        </p:tgtEl>
                                      </p:cBhvr>
                                    </p:animEffect>
                                  </p:childTnLst>
                                </p:cTn>
                              </p:par>
                              <p:par>
                                <p:cTn id="41" presetID="22" presetClass="entr" presetSubtype="4"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down)">
                                      <p:cBhvr>
                                        <p:cTn id="43" dur="500"/>
                                        <p:tgtEl>
                                          <p:spTgt spid="25"/>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wipe(down)">
                                      <p:cBhvr>
                                        <p:cTn id="46" dur="500"/>
                                        <p:tgtEl>
                                          <p:spTgt spid="14"/>
                                        </p:tgtEl>
                                      </p:cBhvr>
                                    </p:animEffect>
                                  </p:childTnLst>
                                </p:cTn>
                              </p:par>
                              <p:par>
                                <p:cTn id="47" presetID="22" presetClass="entr" presetSubtype="4" fill="hold" nodeType="with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wipe(down)">
                                      <p:cBhvr>
                                        <p:cTn id="49" dur="500"/>
                                        <p:tgtEl>
                                          <p:spTgt spid="27"/>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down)">
                                      <p:cBhvr>
                                        <p:cTn id="52" dur="500"/>
                                        <p:tgtEl>
                                          <p:spTgt spid="12"/>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wipe(down)">
                                      <p:cBhvr>
                                        <p:cTn id="55" dur="500"/>
                                        <p:tgtEl>
                                          <p:spTgt spid="13"/>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7"/>
                                        </p:tgtEl>
                                        <p:attrNameLst>
                                          <p:attrName>style.visibility</p:attrName>
                                        </p:attrNameLst>
                                      </p:cBhvr>
                                      <p:to>
                                        <p:strVal val="visible"/>
                                      </p:to>
                                    </p:set>
                                    <p:animEffect transition="in" filter="wipe(down)">
                                      <p:cBhvr>
                                        <p:cTn id="5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1" grpId="0"/>
      <p:bldP spid="12" grpId="0"/>
      <p:bldP spid="13"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33350" y="506730"/>
            <a:ext cx="12687300" cy="5779770"/>
          </a:xfrm>
          <a:prstGeom prst="rect">
            <a:avLst/>
          </a:prstGeom>
        </p:spPr>
      </p:pic>
    </p:spTree>
    <p:extLst>
      <p:ext uri="{BB962C8B-B14F-4D97-AF65-F5344CB8AC3E}">
        <p14:creationId xmlns:p14="http://schemas.microsoft.com/office/powerpoint/2010/main" val="818826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a:xfrm>
            <a:off x="2159907" y="230188"/>
            <a:ext cx="7872186" cy="837453"/>
          </a:xfrm>
          <a:prstGeom prst="rect">
            <a:avLst/>
          </a:prstGeom>
          <a:solidFill>
            <a:schemeClr val="tx1"/>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01000"/>
              </a:lnSpc>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sz="4000" dirty="0">
                <a:solidFill>
                  <a:srgbClr val="FFFFFF"/>
                </a:solidFill>
                <a:effectLst>
                  <a:outerShdw dist="139700" dir="2400000" algn="tl">
                    <a:prstClr val="black"/>
                  </a:outerShdw>
                </a:effectLst>
                <a:latin typeface="Rockwell Extra Bold" pitchFamily="18" charset="0"/>
              </a:rPr>
              <a:t>Australia and Uranium</a:t>
            </a:r>
          </a:p>
        </p:txBody>
      </p:sp>
      <p:pic>
        <p:nvPicPr>
          <p:cNvPr id="6" name="Picture 5"/>
          <p:cNvPicPr>
            <a:picLocks noChangeAspect="1"/>
          </p:cNvPicPr>
          <p:nvPr/>
        </p:nvPicPr>
        <p:blipFill>
          <a:blip r:embed="rId3"/>
          <a:stretch>
            <a:fillRect/>
          </a:stretch>
        </p:blipFill>
        <p:spPr>
          <a:xfrm>
            <a:off x="6396978" y="1519239"/>
            <a:ext cx="5318771" cy="4657724"/>
          </a:xfrm>
          <a:prstGeom prst="rect">
            <a:avLst/>
          </a:prstGeom>
        </p:spPr>
      </p:pic>
      <p:sp>
        <p:nvSpPr>
          <p:cNvPr id="7" name="Content Placeholder 2"/>
          <p:cNvSpPr txBox="1">
            <a:spLocks/>
          </p:cNvSpPr>
          <p:nvPr/>
        </p:nvSpPr>
        <p:spPr bwMode="auto">
          <a:xfrm>
            <a:off x="542278" y="1634286"/>
            <a:ext cx="5287022" cy="2978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ts val="800"/>
              </a:spcBef>
              <a:buClr>
                <a:srgbClr val="000000"/>
              </a:buClr>
              <a:buSzPct val="100000"/>
              <a:buFont typeface="Times New Roman" panose="02020603050405020304" pitchFamily="18" charset="0"/>
              <a:defRPr sz="3200">
                <a:solidFill>
                  <a:srgbClr val="000000"/>
                </a:solidFill>
                <a:latin typeface="Calibri" panose="020F0502020204030204" pitchFamily="34"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defRPr sz="2800">
                <a:solidFill>
                  <a:srgbClr val="000000"/>
                </a:solidFill>
                <a:latin typeface="Calibri" panose="020F0502020204030204" pitchFamily="34"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defRPr sz="2400">
                <a:solidFill>
                  <a:srgbClr val="000000"/>
                </a:solidFill>
                <a:latin typeface="Calibri" panose="020F0502020204030204" pitchFamily="34"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Noto Sans CJK SC Regular" charset="0"/>
                <a:cs typeface="Noto Sans CJK SC Regular"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Noto Sans CJK SC Regular" charset="0"/>
                <a:cs typeface="Noto Sans CJK SC Regular"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Noto Sans CJK SC Regular" charset="0"/>
                <a:cs typeface="Noto Sans CJK SC Regular"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Noto Sans CJK SC Regular" charset="0"/>
                <a:cs typeface="Noto Sans CJK SC Regular"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Noto Sans CJK SC Regular" charset="0"/>
                <a:cs typeface="Noto Sans CJK SC Regular" charset="0"/>
              </a:defRPr>
            </a:lvl9pPr>
          </a:lstStyle>
          <a:p>
            <a:pPr defTabSz="449263">
              <a:spcBef>
                <a:spcPct val="20000"/>
              </a:spcBef>
              <a:buClrTx/>
              <a:buSzTx/>
              <a:buFont typeface="Wingdings" panose="05000000000000000000" pitchFamily="2" charset="2"/>
              <a:buChar char="§"/>
              <a:defRPr/>
            </a:pPr>
            <a:r>
              <a:rPr lang="en-US" altLang="en-US" sz="1750" dirty="0">
                <a:latin typeface="Rockwell" panose="02060603020205020403" pitchFamily="18" charset="0"/>
              </a:rPr>
              <a:t> Ever since 1906 uranium has been mined in Australia – it was begun by the British.</a:t>
            </a:r>
          </a:p>
          <a:p>
            <a:pPr defTabSz="449263">
              <a:spcBef>
                <a:spcPct val="20000"/>
              </a:spcBef>
              <a:buClrTx/>
              <a:buSzTx/>
              <a:buFont typeface="Wingdings" panose="05000000000000000000" pitchFamily="2" charset="2"/>
              <a:buChar char="§"/>
              <a:defRPr/>
            </a:pPr>
            <a:endParaRPr lang="en-US" altLang="en-US" sz="1750" dirty="0">
              <a:latin typeface="Rockwell" panose="02060603020205020403" pitchFamily="18" charset="0"/>
            </a:endParaRPr>
          </a:p>
          <a:p>
            <a:pPr defTabSz="449263">
              <a:spcBef>
                <a:spcPct val="20000"/>
              </a:spcBef>
              <a:buClrTx/>
              <a:buSzTx/>
              <a:buFont typeface="Wingdings" panose="05000000000000000000" pitchFamily="2" charset="2"/>
              <a:buChar char="§"/>
              <a:defRPr/>
            </a:pPr>
            <a:r>
              <a:rPr lang="en-US" altLang="en-US" sz="1750" dirty="0">
                <a:latin typeface="Rockwell" panose="02060603020205020403" pitchFamily="18" charset="0"/>
              </a:rPr>
              <a:t>Even before this uranium was mined elsewhere.</a:t>
            </a:r>
          </a:p>
          <a:p>
            <a:pPr defTabSz="449263">
              <a:spcBef>
                <a:spcPct val="20000"/>
              </a:spcBef>
              <a:buClrTx/>
              <a:buSzTx/>
              <a:buFont typeface="Wingdings" panose="05000000000000000000" pitchFamily="2" charset="2"/>
              <a:buChar char="§"/>
              <a:defRPr/>
            </a:pPr>
            <a:endParaRPr lang="en-US" altLang="en-US" sz="1750" dirty="0">
              <a:latin typeface="Rockwell" panose="02060603020205020403" pitchFamily="18" charset="0"/>
            </a:endParaRPr>
          </a:p>
          <a:p>
            <a:pPr defTabSz="449263">
              <a:spcBef>
                <a:spcPct val="20000"/>
              </a:spcBef>
              <a:buClrTx/>
              <a:buSzTx/>
              <a:buFont typeface="Wingdings" panose="05000000000000000000" pitchFamily="2" charset="2"/>
              <a:buChar char="§"/>
              <a:defRPr/>
            </a:pPr>
            <a:r>
              <a:rPr lang="en-US" altLang="en-US" sz="1750" dirty="0">
                <a:latin typeface="Rockwell" panose="02060603020205020403" pitchFamily="18" charset="0"/>
              </a:rPr>
              <a:t>Demand skyrocketed in WWII, as countries tried to develop nuclear weapons technology.</a:t>
            </a:r>
          </a:p>
          <a:p>
            <a:pPr defTabSz="449263">
              <a:spcBef>
                <a:spcPct val="20000"/>
              </a:spcBef>
              <a:buClrTx/>
              <a:buSzTx/>
              <a:buFont typeface="Wingdings" panose="05000000000000000000" pitchFamily="2" charset="2"/>
              <a:buChar char="§"/>
              <a:defRPr/>
            </a:pPr>
            <a:endParaRPr lang="en-US" altLang="en-US" sz="1750" dirty="0">
              <a:latin typeface="Rockwell" panose="02060603020205020403" pitchFamily="18" charset="0"/>
            </a:endParaRPr>
          </a:p>
          <a:p>
            <a:pPr defTabSz="449263">
              <a:spcBef>
                <a:spcPct val="20000"/>
              </a:spcBef>
              <a:buClrTx/>
              <a:buSzTx/>
              <a:buFont typeface="Wingdings" panose="05000000000000000000" pitchFamily="2" charset="2"/>
              <a:buChar char="§"/>
              <a:defRPr/>
            </a:pPr>
            <a:r>
              <a:rPr lang="en-US" altLang="en-US" sz="1750" dirty="0">
                <a:latin typeface="Rockwell" panose="02060603020205020403" pitchFamily="18" charset="0"/>
              </a:rPr>
              <a:t>Australia is the world’s 3</a:t>
            </a:r>
            <a:r>
              <a:rPr lang="en-US" altLang="en-US" sz="1750" baseline="30000" dirty="0">
                <a:latin typeface="Rockwell" panose="02060603020205020403" pitchFamily="18" charset="0"/>
              </a:rPr>
              <a:t>rd</a:t>
            </a:r>
            <a:r>
              <a:rPr lang="en-US" altLang="en-US" sz="1750" dirty="0">
                <a:latin typeface="Rockwell" panose="02060603020205020403" pitchFamily="18" charset="0"/>
              </a:rPr>
              <a:t> biggest producer of uranium (after Kazakhstan and Canada). </a:t>
            </a:r>
          </a:p>
          <a:p>
            <a:pPr lvl="1" defTabSz="449263">
              <a:spcBef>
                <a:spcPct val="20000"/>
              </a:spcBef>
              <a:buClrTx/>
              <a:buSzTx/>
              <a:buFont typeface="Wingdings" panose="05000000000000000000" pitchFamily="2" charset="2"/>
              <a:buChar char="§"/>
              <a:defRPr/>
            </a:pPr>
            <a:r>
              <a:rPr lang="en-US" altLang="en-US" sz="1600" dirty="0">
                <a:latin typeface="Rockwell" panose="02060603020205020403" pitchFamily="18" charset="0"/>
              </a:rPr>
              <a:t>It doesn’t have nuclear weapons or nuclear power stations, so it must export what it produces.</a:t>
            </a:r>
            <a:endParaRPr lang="en-GB" altLang="en-US" sz="1600" dirty="0">
              <a:latin typeface="Rockwell" panose="02060603020205020403" pitchFamily="18" charset="0"/>
            </a:endParaRPr>
          </a:p>
        </p:txBody>
      </p:sp>
    </p:spTree>
    <p:extLst>
      <p:ext uri="{BB962C8B-B14F-4D97-AF65-F5344CB8AC3E}">
        <p14:creationId xmlns:p14="http://schemas.microsoft.com/office/powerpoint/2010/main" val="1034254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a:xfrm>
            <a:off x="2159907" y="230188"/>
            <a:ext cx="7872186" cy="837453"/>
          </a:xfrm>
          <a:prstGeom prst="rect">
            <a:avLst/>
          </a:prstGeom>
          <a:solidFill>
            <a:schemeClr val="tx1"/>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01000"/>
              </a:lnSpc>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sz="4000" dirty="0">
                <a:solidFill>
                  <a:srgbClr val="FFFFFF"/>
                </a:solidFill>
                <a:effectLst>
                  <a:outerShdw dist="139700" dir="2400000" algn="tl">
                    <a:prstClr val="black"/>
                  </a:outerShdw>
                </a:effectLst>
                <a:latin typeface="Rockwell Extra Bold" pitchFamily="18" charset="0"/>
              </a:rPr>
              <a:t>Australia and Uranium</a:t>
            </a:r>
          </a:p>
        </p:txBody>
      </p:sp>
      <p:pic>
        <p:nvPicPr>
          <p:cNvPr id="6" name="Picture 5"/>
          <p:cNvPicPr>
            <a:picLocks noChangeAspect="1"/>
          </p:cNvPicPr>
          <p:nvPr/>
        </p:nvPicPr>
        <p:blipFill>
          <a:blip r:embed="rId3"/>
          <a:stretch>
            <a:fillRect/>
          </a:stretch>
        </p:blipFill>
        <p:spPr>
          <a:xfrm>
            <a:off x="6396978" y="1519239"/>
            <a:ext cx="5318771" cy="4657724"/>
          </a:xfrm>
          <a:prstGeom prst="rect">
            <a:avLst/>
          </a:prstGeom>
        </p:spPr>
      </p:pic>
      <p:sp>
        <p:nvSpPr>
          <p:cNvPr id="7" name="Content Placeholder 2"/>
          <p:cNvSpPr txBox="1">
            <a:spLocks/>
          </p:cNvSpPr>
          <p:nvPr/>
        </p:nvSpPr>
        <p:spPr bwMode="auto">
          <a:xfrm>
            <a:off x="808978" y="1519239"/>
            <a:ext cx="5287022" cy="2978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ts val="800"/>
              </a:spcBef>
              <a:buClr>
                <a:srgbClr val="000000"/>
              </a:buClr>
              <a:buSzPct val="100000"/>
              <a:buFont typeface="Times New Roman" panose="02020603050405020304" pitchFamily="18" charset="0"/>
              <a:defRPr sz="3200">
                <a:solidFill>
                  <a:srgbClr val="000000"/>
                </a:solidFill>
                <a:latin typeface="Calibri" panose="020F0502020204030204" pitchFamily="34"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defRPr sz="2800">
                <a:solidFill>
                  <a:srgbClr val="000000"/>
                </a:solidFill>
                <a:latin typeface="Calibri" panose="020F0502020204030204" pitchFamily="34"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defRPr sz="2400">
                <a:solidFill>
                  <a:srgbClr val="000000"/>
                </a:solidFill>
                <a:latin typeface="Calibri" panose="020F0502020204030204" pitchFamily="34"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Noto Sans CJK SC Regular" charset="0"/>
                <a:cs typeface="Noto Sans CJK SC Regular"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Noto Sans CJK SC Regular" charset="0"/>
                <a:cs typeface="Noto Sans CJK SC Regular"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Noto Sans CJK SC Regular" charset="0"/>
                <a:cs typeface="Noto Sans CJK SC Regular"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Noto Sans CJK SC Regular" charset="0"/>
                <a:cs typeface="Noto Sans CJK SC Regular"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Noto Sans CJK SC Regular" charset="0"/>
                <a:cs typeface="Noto Sans CJK SC Regular" charset="0"/>
              </a:defRPr>
            </a:lvl9pPr>
          </a:lstStyle>
          <a:p>
            <a:pPr defTabSz="449263">
              <a:spcBef>
                <a:spcPct val="20000"/>
              </a:spcBef>
              <a:buClrTx/>
              <a:buSzTx/>
              <a:buFont typeface="Wingdings" panose="05000000000000000000" pitchFamily="2" charset="2"/>
              <a:buChar char="§"/>
              <a:defRPr/>
            </a:pPr>
            <a:r>
              <a:rPr lang="en-US" altLang="en-US" sz="1750" dirty="0">
                <a:latin typeface="Rockwell" panose="02060603020205020403" pitchFamily="18" charset="0"/>
              </a:rPr>
              <a:t> Today we’re going to learn about RANGER URANIUM MINE</a:t>
            </a:r>
          </a:p>
          <a:p>
            <a:pPr defTabSz="449263">
              <a:spcBef>
                <a:spcPct val="20000"/>
              </a:spcBef>
              <a:buClrTx/>
              <a:buSzTx/>
              <a:buFont typeface="Wingdings" panose="05000000000000000000" pitchFamily="2" charset="2"/>
              <a:buChar char="§"/>
              <a:defRPr/>
            </a:pPr>
            <a:endParaRPr lang="en-US" altLang="en-US" sz="1750" dirty="0">
              <a:latin typeface="Rockwell" panose="02060603020205020403" pitchFamily="18" charset="0"/>
            </a:endParaRPr>
          </a:p>
          <a:p>
            <a:pPr defTabSz="449263">
              <a:spcBef>
                <a:spcPct val="20000"/>
              </a:spcBef>
              <a:buClrTx/>
              <a:buSzTx/>
              <a:buFont typeface="Wingdings" panose="05000000000000000000" pitchFamily="2" charset="2"/>
              <a:buChar char="§"/>
              <a:defRPr/>
            </a:pPr>
            <a:r>
              <a:rPr lang="en-US" altLang="en-US" sz="1750" dirty="0">
                <a:latin typeface="Rockwell" panose="02060603020205020403" pitchFamily="18" charset="0"/>
              </a:rPr>
              <a:t>Located in the Northern Territory, Australia</a:t>
            </a:r>
            <a:endParaRPr lang="en-GB" altLang="en-US" sz="1600" dirty="0">
              <a:latin typeface="Rockwell" panose="02060603020205020403" pitchFamily="18" charset="0"/>
            </a:endParaRPr>
          </a:p>
        </p:txBody>
      </p:sp>
      <p:cxnSp>
        <p:nvCxnSpPr>
          <p:cNvPr id="3" name="Straight Arrow Connector 2"/>
          <p:cNvCxnSpPr/>
          <p:nvPr/>
        </p:nvCxnSpPr>
        <p:spPr>
          <a:xfrm>
            <a:off x="4965700" y="1859337"/>
            <a:ext cx="3860800" cy="13335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438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Picture 3"/>
          <p:cNvPicPr>
            <a:picLocks noChangeAspect="1"/>
          </p:cNvPicPr>
          <p:nvPr/>
        </p:nvPicPr>
        <p:blipFill>
          <a:blip r:embed="rId3"/>
          <a:stretch>
            <a:fillRect/>
          </a:stretch>
        </p:blipFill>
        <p:spPr>
          <a:xfrm>
            <a:off x="5614987" y="604837"/>
            <a:ext cx="6448425" cy="5419725"/>
          </a:xfrm>
          <a:prstGeom prst="rect">
            <a:avLst/>
          </a:prstGeom>
        </p:spPr>
      </p:pic>
      <p:pic>
        <p:nvPicPr>
          <p:cNvPr id="5" name="Content Placeholder 4"/>
          <p:cNvPicPr>
            <a:picLocks noGrp="1" noChangeAspect="1"/>
          </p:cNvPicPr>
          <p:nvPr>
            <p:ph idx="1"/>
          </p:nvPr>
        </p:nvPicPr>
        <p:blipFill>
          <a:blip r:embed="rId4"/>
          <a:stretch>
            <a:fillRect/>
          </a:stretch>
        </p:blipFill>
        <p:spPr>
          <a:xfrm>
            <a:off x="385749" y="1139030"/>
            <a:ext cx="4968901" cy="4351338"/>
          </a:xfrm>
          <a:prstGeom prst="rect">
            <a:avLst/>
          </a:prstGeom>
        </p:spPr>
      </p:pic>
    </p:spTree>
    <p:extLst>
      <p:ext uri="{BB962C8B-B14F-4D97-AF65-F5344CB8AC3E}">
        <p14:creationId xmlns:p14="http://schemas.microsoft.com/office/powerpoint/2010/main" val="2905685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a:xfrm>
            <a:off x="2159907" y="230188"/>
            <a:ext cx="7872186" cy="837453"/>
          </a:xfrm>
          <a:prstGeom prst="rect">
            <a:avLst/>
          </a:prstGeom>
          <a:solidFill>
            <a:schemeClr val="tx1"/>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01000"/>
              </a:lnSpc>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sz="4000" dirty="0">
                <a:solidFill>
                  <a:srgbClr val="FFFFFF"/>
                </a:solidFill>
                <a:effectLst>
                  <a:outerShdw dist="139700" dir="2400000" algn="tl">
                    <a:prstClr val="black"/>
                  </a:outerShdw>
                </a:effectLst>
                <a:latin typeface="Rockwell Extra Bold" pitchFamily="18" charset="0"/>
              </a:rPr>
              <a:t>Ranger Uranium Mine</a:t>
            </a:r>
          </a:p>
        </p:txBody>
      </p:sp>
      <p:pic>
        <p:nvPicPr>
          <p:cNvPr id="5" name="Picture 4"/>
          <p:cNvPicPr>
            <a:picLocks noChangeAspect="1"/>
          </p:cNvPicPr>
          <p:nvPr/>
        </p:nvPicPr>
        <p:blipFill>
          <a:blip r:embed="rId2"/>
          <a:stretch>
            <a:fillRect/>
          </a:stretch>
        </p:blipFill>
        <p:spPr>
          <a:xfrm>
            <a:off x="2820194" y="1521953"/>
            <a:ext cx="6551612" cy="5009021"/>
          </a:xfrm>
          <a:prstGeom prst="rect">
            <a:avLst/>
          </a:prstGeom>
        </p:spPr>
      </p:pic>
    </p:spTree>
    <p:extLst>
      <p:ext uri="{BB962C8B-B14F-4D97-AF65-F5344CB8AC3E}">
        <p14:creationId xmlns:p14="http://schemas.microsoft.com/office/powerpoint/2010/main" val="37189154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a:xfrm>
            <a:off x="2159907" y="230188"/>
            <a:ext cx="7872186" cy="837453"/>
          </a:xfrm>
          <a:prstGeom prst="rect">
            <a:avLst/>
          </a:prstGeom>
          <a:solidFill>
            <a:schemeClr val="tx1"/>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01000"/>
              </a:lnSpc>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sz="4000" dirty="0">
                <a:solidFill>
                  <a:srgbClr val="FFFFFF"/>
                </a:solidFill>
                <a:effectLst>
                  <a:outerShdw dist="139700" dir="2400000" algn="tl">
                    <a:prstClr val="black"/>
                  </a:outerShdw>
                </a:effectLst>
                <a:latin typeface="Rockwell Extra Bold" pitchFamily="18" charset="0"/>
              </a:rPr>
              <a:t>Ranger Uranium Mine</a:t>
            </a:r>
          </a:p>
        </p:txBody>
      </p:sp>
      <p:pic>
        <p:nvPicPr>
          <p:cNvPr id="2" name="Picture 1"/>
          <p:cNvPicPr>
            <a:picLocks noChangeAspect="1"/>
          </p:cNvPicPr>
          <p:nvPr/>
        </p:nvPicPr>
        <p:blipFill>
          <a:blip r:embed="rId2"/>
          <a:stretch>
            <a:fillRect/>
          </a:stretch>
        </p:blipFill>
        <p:spPr>
          <a:xfrm>
            <a:off x="2291443" y="1135691"/>
            <a:ext cx="7753350" cy="5658809"/>
          </a:xfrm>
          <a:prstGeom prst="rect">
            <a:avLst/>
          </a:prstGeom>
        </p:spPr>
      </p:pic>
    </p:spTree>
    <p:extLst>
      <p:ext uri="{BB962C8B-B14F-4D97-AF65-F5344CB8AC3E}">
        <p14:creationId xmlns:p14="http://schemas.microsoft.com/office/powerpoint/2010/main" val="17771165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a:xfrm>
            <a:off x="2159907" y="230188"/>
            <a:ext cx="7872186" cy="837453"/>
          </a:xfrm>
          <a:prstGeom prst="rect">
            <a:avLst/>
          </a:prstGeom>
          <a:solidFill>
            <a:schemeClr val="tx1"/>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01000"/>
              </a:lnSpc>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sz="4000" dirty="0">
                <a:solidFill>
                  <a:srgbClr val="FFFFFF"/>
                </a:solidFill>
                <a:effectLst>
                  <a:outerShdw dist="139700" dir="2400000" algn="tl">
                    <a:prstClr val="black"/>
                  </a:outerShdw>
                </a:effectLst>
                <a:latin typeface="Rockwell Extra Bold" pitchFamily="18" charset="0"/>
              </a:rPr>
              <a:t>Ranger Uranium Mine</a:t>
            </a:r>
          </a:p>
        </p:txBody>
      </p:sp>
      <p:pic>
        <p:nvPicPr>
          <p:cNvPr id="6" name="Picture 5"/>
          <p:cNvPicPr>
            <a:picLocks noChangeAspect="1"/>
          </p:cNvPicPr>
          <p:nvPr/>
        </p:nvPicPr>
        <p:blipFill>
          <a:blip r:embed="rId3"/>
          <a:stretch>
            <a:fillRect/>
          </a:stretch>
        </p:blipFill>
        <p:spPr>
          <a:xfrm>
            <a:off x="2159907" y="1274836"/>
            <a:ext cx="7872186" cy="5359931"/>
          </a:xfrm>
          <a:prstGeom prst="rect">
            <a:avLst/>
          </a:prstGeom>
        </p:spPr>
      </p:pic>
    </p:spTree>
    <p:extLst>
      <p:ext uri="{BB962C8B-B14F-4D97-AF65-F5344CB8AC3E}">
        <p14:creationId xmlns:p14="http://schemas.microsoft.com/office/powerpoint/2010/main" val="9721373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a:xfrm>
            <a:off x="310243" y="143276"/>
            <a:ext cx="11625943" cy="837453"/>
          </a:xfrm>
          <a:prstGeom prst="rect">
            <a:avLst/>
          </a:prstGeom>
          <a:solidFill>
            <a:schemeClr val="tx1"/>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01000"/>
              </a:lnSpc>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sz="4000" dirty="0">
                <a:solidFill>
                  <a:srgbClr val="FFFFFF"/>
                </a:solidFill>
                <a:effectLst>
                  <a:outerShdw dist="139700" dir="2400000" algn="tl">
                    <a:prstClr val="black"/>
                  </a:outerShdw>
                </a:effectLst>
                <a:latin typeface="Rockwell Extra Bold" pitchFamily="18" charset="0"/>
              </a:rPr>
              <a:t>What we’re going to do in this session</a:t>
            </a:r>
          </a:p>
        </p:txBody>
      </p:sp>
      <p:sp>
        <p:nvSpPr>
          <p:cNvPr id="5" name="Content Placeholder 2"/>
          <p:cNvSpPr>
            <a:spLocks noGrp="1"/>
          </p:cNvSpPr>
          <p:nvPr>
            <p:ph idx="1"/>
          </p:nvPr>
        </p:nvSpPr>
        <p:spPr>
          <a:xfrm>
            <a:off x="1911580" y="1196752"/>
            <a:ext cx="8229600" cy="4896544"/>
          </a:xfrm>
        </p:spPr>
        <p:txBody>
          <a:bodyPr>
            <a:normAutofit/>
          </a:bodyPr>
          <a:lstStyle/>
          <a:p>
            <a:r>
              <a:rPr lang="en-GB" dirty="0"/>
              <a:t>Learn some facts about uranium mining</a:t>
            </a:r>
          </a:p>
          <a:p>
            <a:pPr marL="0" indent="0">
              <a:buNone/>
            </a:pPr>
            <a:r>
              <a:rPr lang="en-GB" dirty="0"/>
              <a:t>  </a:t>
            </a:r>
          </a:p>
          <a:p>
            <a:r>
              <a:rPr lang="en-US" dirty="0"/>
              <a:t>Find out more about Ranger Uranium Mine and Indigenous Australians’ land</a:t>
            </a:r>
            <a:endParaRPr lang="en-GB" dirty="0"/>
          </a:p>
          <a:p>
            <a:endParaRPr lang="en-US" dirty="0"/>
          </a:p>
          <a:p>
            <a:r>
              <a:rPr lang="en-GB" dirty="0"/>
              <a:t>Hold an emergency meeting to decide the future of a town affected by uranium mining</a:t>
            </a:r>
          </a:p>
          <a:p>
            <a:pPr marL="0" indent="0">
              <a:buNone/>
            </a:pPr>
            <a:endParaRPr lang="en-GB" dirty="0"/>
          </a:p>
          <a:p>
            <a:endParaRPr lang="en-GB" dirty="0"/>
          </a:p>
          <a:p>
            <a:pPr marL="0" indent="0">
              <a:buNone/>
            </a:pPr>
            <a:endParaRPr lang="en-GB" dirty="0"/>
          </a:p>
        </p:txBody>
      </p:sp>
    </p:spTree>
    <p:extLst>
      <p:ext uri="{BB962C8B-B14F-4D97-AF65-F5344CB8AC3E}">
        <p14:creationId xmlns:p14="http://schemas.microsoft.com/office/powerpoint/2010/main" val="24247432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81099" y="858871"/>
            <a:ext cx="10099675" cy="5870541"/>
          </a:xfrm>
          <a:prstGeom prst="rect">
            <a:avLst/>
          </a:prstGeom>
        </p:spPr>
      </p:pic>
      <p:sp>
        <p:nvSpPr>
          <p:cNvPr id="4" name="Rectangle 4"/>
          <p:cNvSpPr txBox="1">
            <a:spLocks noChangeArrowheads="1"/>
          </p:cNvSpPr>
          <p:nvPr/>
        </p:nvSpPr>
        <p:spPr>
          <a:xfrm>
            <a:off x="2159907" y="230188"/>
            <a:ext cx="7872186" cy="837453"/>
          </a:xfrm>
          <a:prstGeom prst="rect">
            <a:avLst/>
          </a:prstGeom>
          <a:solidFill>
            <a:schemeClr val="tx1"/>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01000"/>
              </a:lnSpc>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sz="4000" dirty="0">
                <a:solidFill>
                  <a:srgbClr val="FFFFFF"/>
                </a:solidFill>
                <a:effectLst>
                  <a:outerShdw dist="139700" dir="2400000" algn="tl">
                    <a:prstClr val="black"/>
                  </a:outerShdw>
                </a:effectLst>
                <a:latin typeface="Rockwell Extra Bold" pitchFamily="18" charset="0"/>
              </a:rPr>
              <a:t>Ranger Uranium Mine</a:t>
            </a:r>
          </a:p>
        </p:txBody>
      </p:sp>
    </p:spTree>
    <p:extLst>
      <p:ext uri="{BB962C8B-B14F-4D97-AF65-F5344CB8AC3E}">
        <p14:creationId xmlns:p14="http://schemas.microsoft.com/office/powerpoint/2010/main" val="5150776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Lst>
          </a:blip>
          <a:stretch>
            <a:fillRect/>
          </a:stretch>
        </p:blipFill>
        <p:spPr>
          <a:xfrm>
            <a:off x="0" y="0"/>
            <a:ext cx="12192000" cy="6858000"/>
          </a:xfrm>
          <a:prstGeom prst="rect">
            <a:avLst/>
          </a:prstGeom>
        </p:spPr>
      </p:pic>
      <p:grpSp>
        <p:nvGrpSpPr>
          <p:cNvPr id="5" name="Group 4"/>
          <p:cNvGrpSpPr/>
          <p:nvPr/>
        </p:nvGrpSpPr>
        <p:grpSpPr>
          <a:xfrm>
            <a:off x="0" y="538843"/>
            <a:ext cx="12358914" cy="566057"/>
            <a:chOff x="-152400" y="2247900"/>
            <a:chExt cx="11684000" cy="1384300"/>
          </a:xfrm>
        </p:grpSpPr>
        <p:sp>
          <p:nvSpPr>
            <p:cNvPr id="6" name="Rectangle 5"/>
            <p:cNvSpPr/>
            <p:nvPr/>
          </p:nvSpPr>
          <p:spPr>
            <a:xfrm>
              <a:off x="-152400" y="2247900"/>
              <a:ext cx="11684000" cy="13843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7" name="TextBox 6"/>
            <p:cNvSpPr txBox="1"/>
            <p:nvPr/>
          </p:nvSpPr>
          <p:spPr>
            <a:xfrm>
              <a:off x="51605" y="2393640"/>
              <a:ext cx="11275990" cy="1129008"/>
            </a:xfrm>
            <a:prstGeom prst="rect">
              <a:avLst/>
            </a:prstGeom>
            <a:noFill/>
          </p:spPr>
          <p:txBody>
            <a:bodyPr wrap="square" rtlCol="0">
              <a:spAutoFit/>
            </a:bodyPr>
            <a:lstStyle/>
            <a:p>
              <a:r>
                <a:rPr lang="en-US" sz="2400" b="1" dirty="0">
                  <a:solidFill>
                    <a:schemeClr val="bg1"/>
                  </a:solidFill>
                  <a:latin typeface="Rockwell Extra Bold" panose="02060903040505020403" pitchFamily="18" charset="0"/>
                </a:rPr>
                <a:t>Ranger </a:t>
              </a:r>
              <a:r>
                <a:rPr lang="en-US" sz="2400" b="1" dirty="0" err="1">
                  <a:solidFill>
                    <a:schemeClr val="bg1"/>
                  </a:solidFill>
                  <a:latin typeface="Rockwell Extra Bold" panose="02060903040505020403" pitchFamily="18" charset="0"/>
                </a:rPr>
                <a:t>Ranger</a:t>
              </a:r>
              <a:r>
                <a:rPr lang="en-US" sz="2400" b="1" dirty="0">
                  <a:solidFill>
                    <a:schemeClr val="bg1"/>
                  </a:solidFill>
                  <a:latin typeface="Rockwell Extra Bold" panose="02060903040505020403" pitchFamily="18" charset="0"/>
                </a:rPr>
                <a:t>! </a:t>
              </a:r>
            </a:p>
          </p:txBody>
        </p:sp>
      </p:grpSp>
      <p:grpSp>
        <p:nvGrpSpPr>
          <p:cNvPr id="8" name="Group 7"/>
          <p:cNvGrpSpPr/>
          <p:nvPr/>
        </p:nvGrpSpPr>
        <p:grpSpPr>
          <a:xfrm>
            <a:off x="0" y="1297829"/>
            <a:ext cx="12358914" cy="566057"/>
            <a:chOff x="-152400" y="2247900"/>
            <a:chExt cx="11684000" cy="1384300"/>
          </a:xfrm>
        </p:grpSpPr>
        <p:sp>
          <p:nvSpPr>
            <p:cNvPr id="9" name="Rectangle 8"/>
            <p:cNvSpPr/>
            <p:nvPr/>
          </p:nvSpPr>
          <p:spPr>
            <a:xfrm>
              <a:off x="-152400" y="2247900"/>
              <a:ext cx="11684000" cy="13843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0" name="TextBox 9"/>
            <p:cNvSpPr txBox="1"/>
            <p:nvPr/>
          </p:nvSpPr>
          <p:spPr>
            <a:xfrm>
              <a:off x="51605" y="2393640"/>
              <a:ext cx="11275990" cy="1129008"/>
            </a:xfrm>
            <a:prstGeom prst="rect">
              <a:avLst/>
            </a:prstGeom>
            <a:noFill/>
          </p:spPr>
          <p:txBody>
            <a:bodyPr wrap="square" rtlCol="0">
              <a:spAutoFit/>
            </a:bodyPr>
            <a:lstStyle/>
            <a:p>
              <a:r>
                <a:rPr lang="en-US" sz="2400" b="1" dirty="0">
                  <a:solidFill>
                    <a:schemeClr val="bg1"/>
                  </a:solidFill>
                  <a:latin typeface="Rockwell Extra Bold" panose="02060903040505020403" pitchFamily="18" charset="0"/>
                </a:rPr>
                <a:t>Emergency town meeting activity</a:t>
              </a:r>
            </a:p>
          </p:txBody>
        </p:sp>
      </p:grpSp>
      <p:sp>
        <p:nvSpPr>
          <p:cNvPr id="11" name="Content Placeholder 2"/>
          <p:cNvSpPr txBox="1">
            <a:spLocks/>
          </p:cNvSpPr>
          <p:nvPr/>
        </p:nvSpPr>
        <p:spPr bwMode="auto">
          <a:xfrm>
            <a:off x="671286" y="2229531"/>
            <a:ext cx="10974614" cy="4127500"/>
          </a:xfrm>
          <a:prstGeom prst="rect">
            <a:avLst/>
          </a:prstGeom>
          <a:solidFill>
            <a:schemeClr val="tx1"/>
          </a:solidFill>
          <a:ln>
            <a:noFill/>
          </a:ln>
        </p:spPr>
        <p:txBody>
          <a:bodyPr/>
          <a:lstStyle>
            <a:lvl1pPr>
              <a:spcBef>
                <a:spcPts val="800"/>
              </a:spcBef>
              <a:buClr>
                <a:srgbClr val="000000"/>
              </a:buClr>
              <a:buSzPct val="100000"/>
              <a:buFont typeface="Times New Roman" panose="02020603050405020304" pitchFamily="18" charset="0"/>
              <a:defRPr sz="3200">
                <a:solidFill>
                  <a:srgbClr val="000000"/>
                </a:solidFill>
                <a:latin typeface="Calibri" panose="020F0502020204030204" pitchFamily="34"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defRPr sz="2800">
                <a:solidFill>
                  <a:srgbClr val="000000"/>
                </a:solidFill>
                <a:latin typeface="Calibri" panose="020F0502020204030204" pitchFamily="34"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defRPr sz="2400">
                <a:solidFill>
                  <a:srgbClr val="000000"/>
                </a:solidFill>
                <a:latin typeface="Calibri" panose="020F0502020204030204" pitchFamily="34"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Noto Sans CJK SC Regular" charset="0"/>
                <a:cs typeface="Noto Sans CJK SC Regular"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Noto Sans CJK SC Regular" charset="0"/>
                <a:cs typeface="Noto Sans CJK SC Regular"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Noto Sans CJK SC Regular" charset="0"/>
                <a:cs typeface="Noto Sans CJK SC Regular"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Noto Sans CJK SC Regular" charset="0"/>
                <a:cs typeface="Noto Sans CJK SC Regular"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Noto Sans CJK SC Regular" charset="0"/>
                <a:cs typeface="Noto Sans CJK SC Regular" charset="0"/>
              </a:defRPr>
            </a:lvl9pPr>
          </a:lstStyle>
          <a:p>
            <a:pPr defTabSz="449263">
              <a:spcBef>
                <a:spcPct val="20000"/>
              </a:spcBef>
              <a:buClrTx/>
              <a:buSzTx/>
              <a:buFont typeface="Wingdings" panose="05000000000000000000" pitchFamily="2" charset="2"/>
              <a:buChar char="§"/>
              <a:defRPr/>
            </a:pPr>
            <a:endParaRPr lang="en-GB" altLang="en-US" sz="1600" dirty="0">
              <a:solidFill>
                <a:schemeClr val="bg1"/>
              </a:solidFill>
              <a:latin typeface="Rockwell" panose="02060603020205020403" pitchFamily="18" charset="0"/>
            </a:endParaRPr>
          </a:p>
        </p:txBody>
      </p:sp>
      <p:sp>
        <p:nvSpPr>
          <p:cNvPr id="12" name="TextBox 11"/>
          <p:cNvSpPr txBox="1"/>
          <p:nvPr/>
        </p:nvSpPr>
        <p:spPr>
          <a:xfrm>
            <a:off x="698500" y="2273300"/>
            <a:ext cx="10947400" cy="3631763"/>
          </a:xfrm>
          <a:prstGeom prst="rect">
            <a:avLst/>
          </a:prstGeom>
          <a:noFill/>
        </p:spPr>
        <p:txBody>
          <a:bodyPr wrap="square" rtlCol="0">
            <a:spAutoFit/>
          </a:bodyPr>
          <a:lstStyle/>
          <a:p>
            <a:pPr marL="285750" indent="-285750">
              <a:buFont typeface="Arial" panose="020B0604020202020204" pitchFamily="34" charset="0"/>
              <a:buChar char="•"/>
            </a:pPr>
            <a:r>
              <a:rPr lang="en-US" sz="2000" b="1" dirty="0">
                <a:solidFill>
                  <a:schemeClr val="bg1"/>
                </a:solidFill>
                <a:latin typeface="Rockwell" panose="02060603020205020403" pitchFamily="18" charset="0"/>
              </a:rPr>
              <a:t>We need FIVE groups</a:t>
            </a:r>
          </a:p>
          <a:p>
            <a:pPr marL="1657350" lvl="3" indent="-285750">
              <a:buFont typeface="Arial" panose="020B0604020202020204" pitchFamily="34" charset="0"/>
              <a:buChar char="•"/>
            </a:pPr>
            <a:r>
              <a:rPr lang="en-US" b="1" dirty="0">
                <a:solidFill>
                  <a:schemeClr val="bg1"/>
                </a:solidFill>
                <a:latin typeface="Rockwell" panose="02060603020205020403" pitchFamily="18" charset="0"/>
              </a:rPr>
              <a:t>Anti-nuclear activists</a:t>
            </a:r>
          </a:p>
          <a:p>
            <a:pPr marL="1657350" lvl="3" indent="-285750">
              <a:buFont typeface="Arial" panose="020B0604020202020204" pitchFamily="34" charset="0"/>
              <a:buChar char="•"/>
            </a:pPr>
            <a:r>
              <a:rPr lang="en-US" b="1" dirty="0">
                <a:solidFill>
                  <a:schemeClr val="bg1"/>
                </a:solidFill>
                <a:latin typeface="Rockwell" panose="02060603020205020403" pitchFamily="18" charset="0"/>
              </a:rPr>
              <a:t>Business people (Energy Resources of Australia)</a:t>
            </a:r>
          </a:p>
          <a:p>
            <a:pPr marL="1657350" lvl="3" indent="-285750">
              <a:buFont typeface="Arial" panose="020B0604020202020204" pitchFamily="34" charset="0"/>
              <a:buChar char="•"/>
            </a:pPr>
            <a:r>
              <a:rPr lang="en-US" b="1" dirty="0">
                <a:solidFill>
                  <a:schemeClr val="bg1"/>
                </a:solidFill>
                <a:latin typeface="Rockwell" panose="02060603020205020403" pitchFamily="18" charset="0"/>
              </a:rPr>
              <a:t>Town locals</a:t>
            </a:r>
          </a:p>
          <a:p>
            <a:pPr marL="1657350" lvl="3" indent="-285750">
              <a:buFont typeface="Arial" panose="020B0604020202020204" pitchFamily="34" charset="0"/>
              <a:buChar char="•"/>
            </a:pPr>
            <a:r>
              <a:rPr lang="en-US" b="1" dirty="0">
                <a:solidFill>
                  <a:schemeClr val="bg1"/>
                </a:solidFill>
                <a:latin typeface="Rockwell" panose="02060603020205020403" pitchFamily="18" charset="0"/>
              </a:rPr>
              <a:t>State government</a:t>
            </a:r>
          </a:p>
          <a:p>
            <a:pPr marL="1657350" lvl="3" indent="-285750">
              <a:buFont typeface="Arial" panose="020B0604020202020204" pitchFamily="34" charset="0"/>
              <a:buChar char="•"/>
            </a:pPr>
            <a:r>
              <a:rPr lang="en-US" b="1" dirty="0">
                <a:solidFill>
                  <a:schemeClr val="bg1"/>
                </a:solidFill>
                <a:latin typeface="Rockwell" panose="02060603020205020403" pitchFamily="18" charset="0"/>
              </a:rPr>
              <a:t>Traditional Owners/Indigenous Australians</a:t>
            </a:r>
          </a:p>
          <a:p>
            <a:pPr marL="285750" indent="-285750">
              <a:buFont typeface="Arial" panose="020B0604020202020204" pitchFamily="34" charset="0"/>
              <a:buChar char="•"/>
            </a:pPr>
            <a:endParaRPr lang="en-US" sz="2000" b="1" dirty="0">
              <a:solidFill>
                <a:schemeClr val="bg1"/>
              </a:solidFill>
              <a:latin typeface="Rockwell" panose="02060603020205020403" pitchFamily="18" charset="0"/>
            </a:endParaRPr>
          </a:p>
          <a:p>
            <a:pPr marL="285750" indent="-285750">
              <a:buFont typeface="Arial" panose="020B0604020202020204" pitchFamily="34" charset="0"/>
              <a:buChar char="•"/>
            </a:pPr>
            <a:r>
              <a:rPr lang="en-US" sz="2000" b="1" dirty="0">
                <a:solidFill>
                  <a:schemeClr val="bg1"/>
                </a:solidFill>
                <a:latin typeface="Rockwell" panose="02060603020205020403" pitchFamily="18" charset="0"/>
              </a:rPr>
              <a:t>You will hear about the town of </a:t>
            </a:r>
            <a:r>
              <a:rPr lang="en-US" sz="2000" b="1" dirty="0" err="1">
                <a:solidFill>
                  <a:schemeClr val="bg1"/>
                </a:solidFill>
                <a:latin typeface="Rockwell" panose="02060603020205020403" pitchFamily="18" charset="0"/>
              </a:rPr>
              <a:t>Jabiru</a:t>
            </a:r>
            <a:r>
              <a:rPr lang="en-US" sz="2000" b="1" dirty="0">
                <a:solidFill>
                  <a:schemeClr val="bg1"/>
                </a:solidFill>
                <a:latin typeface="Rockwell" panose="02060603020205020403" pitchFamily="18" charset="0"/>
              </a:rPr>
              <a:t>, and recent developments at Ranger Uranium Mine.</a:t>
            </a:r>
          </a:p>
          <a:p>
            <a:pPr marL="285750" indent="-285750">
              <a:buFont typeface="Arial" panose="020B0604020202020204" pitchFamily="34" charset="0"/>
              <a:buChar char="•"/>
            </a:pPr>
            <a:endParaRPr lang="en-US" sz="2000" b="1" dirty="0">
              <a:solidFill>
                <a:schemeClr val="bg1"/>
              </a:solidFill>
              <a:latin typeface="Rockwell" panose="02060603020205020403" pitchFamily="18" charset="0"/>
            </a:endParaRPr>
          </a:p>
          <a:p>
            <a:pPr marL="285750" indent="-285750">
              <a:buFont typeface="Arial" panose="020B0604020202020204" pitchFamily="34" charset="0"/>
              <a:buChar char="•"/>
            </a:pPr>
            <a:r>
              <a:rPr lang="en-US" sz="2000" b="1" dirty="0">
                <a:solidFill>
                  <a:schemeClr val="bg1"/>
                </a:solidFill>
                <a:latin typeface="Rockwell" panose="02060603020205020403" pitchFamily="18" charset="0"/>
              </a:rPr>
              <a:t>In groups: look over your stakeholder briefing, do your own research, and fill in your worksheets!</a:t>
            </a:r>
            <a:endParaRPr lang="en-GB" sz="2000" b="1" dirty="0">
              <a:solidFill>
                <a:schemeClr val="bg1"/>
              </a:solidFill>
              <a:latin typeface="Rockwell" panose="02060603020205020403" pitchFamily="18" charset="0"/>
            </a:endParaRPr>
          </a:p>
        </p:txBody>
      </p:sp>
    </p:spTree>
    <p:extLst>
      <p:ext uri="{BB962C8B-B14F-4D97-AF65-F5344CB8AC3E}">
        <p14:creationId xmlns:p14="http://schemas.microsoft.com/office/powerpoint/2010/main" val="603137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Lst>
          </a:blip>
          <a:stretch>
            <a:fillRect/>
          </a:stretch>
        </p:blipFill>
        <p:spPr>
          <a:xfrm>
            <a:off x="0" y="0"/>
            <a:ext cx="12192000" cy="6858000"/>
          </a:xfrm>
          <a:prstGeom prst="rect">
            <a:avLst/>
          </a:prstGeom>
        </p:spPr>
      </p:pic>
      <p:sp>
        <p:nvSpPr>
          <p:cNvPr id="11" name="Content Placeholder 2"/>
          <p:cNvSpPr txBox="1">
            <a:spLocks/>
          </p:cNvSpPr>
          <p:nvPr/>
        </p:nvSpPr>
        <p:spPr bwMode="auto">
          <a:xfrm>
            <a:off x="709386" y="73487"/>
            <a:ext cx="10974614" cy="4127500"/>
          </a:xfrm>
          <a:prstGeom prst="rect">
            <a:avLst/>
          </a:prstGeom>
          <a:solidFill>
            <a:schemeClr val="tx1"/>
          </a:solidFill>
          <a:ln>
            <a:noFill/>
          </a:ln>
        </p:spPr>
        <p:txBody>
          <a:bodyPr/>
          <a:lstStyle>
            <a:lvl1pPr>
              <a:spcBef>
                <a:spcPts val="800"/>
              </a:spcBef>
              <a:buClr>
                <a:srgbClr val="000000"/>
              </a:buClr>
              <a:buSzPct val="100000"/>
              <a:buFont typeface="Times New Roman" panose="02020603050405020304" pitchFamily="18" charset="0"/>
              <a:defRPr sz="3200">
                <a:solidFill>
                  <a:srgbClr val="000000"/>
                </a:solidFill>
                <a:latin typeface="Calibri" panose="020F0502020204030204" pitchFamily="34"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defRPr sz="2800">
                <a:solidFill>
                  <a:srgbClr val="000000"/>
                </a:solidFill>
                <a:latin typeface="Calibri" panose="020F0502020204030204" pitchFamily="34"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defRPr sz="2400">
                <a:solidFill>
                  <a:srgbClr val="000000"/>
                </a:solidFill>
                <a:latin typeface="Calibri" panose="020F0502020204030204" pitchFamily="34"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Noto Sans CJK SC Regular" charset="0"/>
                <a:cs typeface="Noto Sans CJK SC Regular"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Noto Sans CJK SC Regular" charset="0"/>
                <a:cs typeface="Noto Sans CJK SC Regular"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Noto Sans CJK SC Regular" charset="0"/>
                <a:cs typeface="Noto Sans CJK SC Regular"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Noto Sans CJK SC Regular" charset="0"/>
                <a:cs typeface="Noto Sans CJK SC Regular"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Noto Sans CJK SC Regular" charset="0"/>
                <a:cs typeface="Noto Sans CJK SC Regular" charset="0"/>
              </a:defRPr>
            </a:lvl9pPr>
          </a:lstStyle>
          <a:p>
            <a:pPr defTabSz="449263">
              <a:spcBef>
                <a:spcPct val="20000"/>
              </a:spcBef>
              <a:buClrTx/>
              <a:buSzTx/>
              <a:buFont typeface="Wingdings" panose="05000000000000000000" pitchFamily="2" charset="2"/>
              <a:buChar char="§"/>
              <a:defRPr/>
            </a:pPr>
            <a:endParaRPr lang="en-GB" altLang="en-US" sz="1600" dirty="0">
              <a:solidFill>
                <a:schemeClr val="bg1"/>
              </a:solidFill>
              <a:latin typeface="Rockwell" panose="02060603020205020403" pitchFamily="18" charset="0"/>
            </a:endParaRPr>
          </a:p>
        </p:txBody>
      </p:sp>
      <p:sp>
        <p:nvSpPr>
          <p:cNvPr id="12" name="TextBox 11"/>
          <p:cNvSpPr txBox="1"/>
          <p:nvPr/>
        </p:nvSpPr>
        <p:spPr>
          <a:xfrm>
            <a:off x="865414" y="321356"/>
            <a:ext cx="10310586" cy="3170099"/>
          </a:xfrm>
          <a:prstGeom prst="rect">
            <a:avLst/>
          </a:prstGeom>
          <a:noFill/>
        </p:spPr>
        <p:txBody>
          <a:bodyPr wrap="square" rtlCol="0">
            <a:spAutoFit/>
          </a:bodyPr>
          <a:lstStyle/>
          <a:p>
            <a:pPr marL="285750" indent="-285750">
              <a:buFont typeface="Arial" panose="020B0604020202020204" pitchFamily="34" charset="0"/>
              <a:buChar char="•"/>
            </a:pPr>
            <a:r>
              <a:rPr lang="en-US" sz="2000" b="1" dirty="0">
                <a:solidFill>
                  <a:schemeClr val="bg1"/>
                </a:solidFill>
                <a:latin typeface="Rockwell" panose="02060603020205020403" pitchFamily="18" charset="0"/>
              </a:rPr>
              <a:t>The lease of the uranium mine is due to come to an end in 2021</a:t>
            </a:r>
          </a:p>
          <a:p>
            <a:pPr marL="285750" indent="-285750">
              <a:buFont typeface="Arial" panose="020B0604020202020204" pitchFamily="34" charset="0"/>
              <a:buChar char="•"/>
            </a:pPr>
            <a:endParaRPr lang="en-US" sz="2000" b="1" dirty="0">
              <a:solidFill>
                <a:schemeClr val="bg1"/>
              </a:solidFill>
              <a:latin typeface="Rockwell" panose="02060603020205020403" pitchFamily="18" charset="0"/>
            </a:endParaRPr>
          </a:p>
          <a:p>
            <a:pPr marL="285750" indent="-285750">
              <a:buFont typeface="Arial" panose="020B0604020202020204" pitchFamily="34" charset="0"/>
              <a:buChar char="•"/>
            </a:pPr>
            <a:r>
              <a:rPr lang="en-US" sz="2000" b="1" dirty="0">
                <a:solidFill>
                  <a:schemeClr val="bg1"/>
                </a:solidFill>
                <a:latin typeface="Rockwell" panose="02060603020205020403" pitchFamily="18" charset="0"/>
              </a:rPr>
              <a:t>Energy Resources of Australia (ERA) manages the mine, but this is owned by Rio Tinto, a global mining business.</a:t>
            </a:r>
          </a:p>
          <a:p>
            <a:pPr marL="285750" indent="-285750">
              <a:buFont typeface="Arial" panose="020B0604020202020204" pitchFamily="34" charset="0"/>
              <a:buChar char="•"/>
            </a:pPr>
            <a:endParaRPr lang="en-US" sz="2000" b="1" dirty="0">
              <a:solidFill>
                <a:schemeClr val="bg1"/>
              </a:solidFill>
              <a:latin typeface="Rockwell" panose="02060603020205020403" pitchFamily="18" charset="0"/>
            </a:endParaRPr>
          </a:p>
          <a:p>
            <a:pPr marL="285750" indent="-285750">
              <a:buFont typeface="Arial" panose="020B0604020202020204" pitchFamily="34" charset="0"/>
              <a:buChar char="•"/>
            </a:pPr>
            <a:r>
              <a:rPr lang="en-US" sz="2000" b="1" dirty="0">
                <a:solidFill>
                  <a:schemeClr val="bg1"/>
                </a:solidFill>
                <a:latin typeface="Rockwell" panose="02060603020205020403" pitchFamily="18" charset="0"/>
              </a:rPr>
              <a:t>Because the uranium mine is located on Aboriginal land, the indigenous community must decide whether the mine can keep going beyond 2021.</a:t>
            </a:r>
          </a:p>
          <a:p>
            <a:pPr marL="285750" indent="-285750">
              <a:buFont typeface="Arial" panose="020B0604020202020204" pitchFamily="34" charset="0"/>
              <a:buChar char="•"/>
            </a:pPr>
            <a:endParaRPr lang="en-US" sz="2000" b="1" dirty="0">
              <a:solidFill>
                <a:schemeClr val="bg1"/>
              </a:solidFill>
              <a:latin typeface="Rockwell" panose="02060603020205020403" pitchFamily="18" charset="0"/>
            </a:endParaRPr>
          </a:p>
          <a:p>
            <a:pPr marL="285750" indent="-285750">
              <a:buFont typeface="Arial" panose="020B0604020202020204" pitchFamily="34" charset="0"/>
              <a:buChar char="•"/>
            </a:pPr>
            <a:endParaRPr lang="en-US" sz="2000" b="1" dirty="0">
              <a:solidFill>
                <a:schemeClr val="bg1"/>
              </a:solidFill>
              <a:latin typeface="Rockwell" panose="02060603020205020403" pitchFamily="18" charset="0"/>
            </a:endParaRPr>
          </a:p>
          <a:p>
            <a:pPr marL="285750" indent="-285750">
              <a:buFont typeface="Arial" panose="020B0604020202020204" pitchFamily="34" charset="0"/>
              <a:buChar char="•"/>
            </a:pPr>
            <a:r>
              <a:rPr lang="en-US" sz="2000" b="1" dirty="0">
                <a:solidFill>
                  <a:schemeClr val="bg1"/>
                </a:solidFill>
                <a:latin typeface="Rockwell" panose="02060603020205020403" pitchFamily="18" charset="0"/>
              </a:rPr>
              <a:t>It doesn’t look likely that the mine will continue operating….</a:t>
            </a:r>
            <a:endParaRPr lang="en-GB" sz="2000" b="1" dirty="0">
              <a:solidFill>
                <a:schemeClr val="bg1"/>
              </a:solidFill>
              <a:latin typeface="Rockwell" panose="02060603020205020403" pitchFamily="18" charset="0"/>
            </a:endParaRPr>
          </a:p>
        </p:txBody>
      </p:sp>
    </p:spTree>
    <p:extLst>
      <p:ext uri="{BB962C8B-B14F-4D97-AF65-F5344CB8AC3E}">
        <p14:creationId xmlns:p14="http://schemas.microsoft.com/office/powerpoint/2010/main" val="2866699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endParaRPr lang="en-GB"/>
          </a:p>
        </p:txBody>
      </p:sp>
      <p:pic>
        <p:nvPicPr>
          <p:cNvPr id="5" name="Picture 4"/>
          <p:cNvPicPr>
            <a:picLocks noChangeAspect="1"/>
          </p:cNvPicPr>
          <p:nvPr/>
        </p:nvPicPr>
        <p:blipFill>
          <a:blip r:embed="rId2"/>
          <a:stretch>
            <a:fillRect/>
          </a:stretch>
        </p:blipFill>
        <p:spPr>
          <a:xfrm>
            <a:off x="260350" y="139700"/>
            <a:ext cx="2668089" cy="4095750"/>
          </a:xfrm>
          <a:prstGeom prst="rect">
            <a:avLst/>
          </a:prstGeom>
        </p:spPr>
      </p:pic>
      <p:pic>
        <p:nvPicPr>
          <p:cNvPr id="4" name="Picture 3"/>
          <p:cNvPicPr>
            <a:picLocks noChangeAspect="1"/>
          </p:cNvPicPr>
          <p:nvPr/>
        </p:nvPicPr>
        <p:blipFill>
          <a:blip r:embed="rId3"/>
          <a:stretch>
            <a:fillRect/>
          </a:stretch>
        </p:blipFill>
        <p:spPr>
          <a:xfrm>
            <a:off x="146050" y="3886200"/>
            <a:ext cx="3867473" cy="2579687"/>
          </a:xfrm>
          <a:prstGeom prst="rect">
            <a:avLst/>
          </a:prstGeom>
        </p:spPr>
      </p:pic>
      <p:sp>
        <p:nvSpPr>
          <p:cNvPr id="7" name="Content Placeholder 2"/>
          <p:cNvSpPr txBox="1">
            <a:spLocks/>
          </p:cNvSpPr>
          <p:nvPr/>
        </p:nvSpPr>
        <p:spPr bwMode="auto">
          <a:xfrm>
            <a:off x="4548646" y="505287"/>
            <a:ext cx="7355114" cy="4600114"/>
          </a:xfrm>
          <a:prstGeom prst="rect">
            <a:avLst/>
          </a:prstGeom>
          <a:solidFill>
            <a:schemeClr val="tx1"/>
          </a:solidFill>
          <a:ln>
            <a:noFill/>
          </a:ln>
        </p:spPr>
        <p:txBody>
          <a:bodyPr/>
          <a:lstStyle>
            <a:lvl1pPr>
              <a:spcBef>
                <a:spcPts val="800"/>
              </a:spcBef>
              <a:buClr>
                <a:srgbClr val="000000"/>
              </a:buClr>
              <a:buSzPct val="100000"/>
              <a:buFont typeface="Times New Roman" panose="02020603050405020304" pitchFamily="18" charset="0"/>
              <a:defRPr sz="3200">
                <a:solidFill>
                  <a:srgbClr val="000000"/>
                </a:solidFill>
                <a:latin typeface="Calibri" panose="020F0502020204030204" pitchFamily="34"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defRPr sz="2800">
                <a:solidFill>
                  <a:srgbClr val="000000"/>
                </a:solidFill>
                <a:latin typeface="Calibri" panose="020F0502020204030204" pitchFamily="34"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defRPr sz="2400">
                <a:solidFill>
                  <a:srgbClr val="000000"/>
                </a:solidFill>
                <a:latin typeface="Calibri" panose="020F0502020204030204" pitchFamily="34"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Noto Sans CJK SC Regular" charset="0"/>
                <a:cs typeface="Noto Sans CJK SC Regular"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Noto Sans CJK SC Regular" charset="0"/>
                <a:cs typeface="Noto Sans CJK SC Regular"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Noto Sans CJK SC Regular" charset="0"/>
                <a:cs typeface="Noto Sans CJK SC Regular"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Noto Sans CJK SC Regular" charset="0"/>
                <a:cs typeface="Noto Sans CJK SC Regular"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Noto Sans CJK SC Regular" charset="0"/>
                <a:cs typeface="Noto Sans CJK SC Regular" charset="0"/>
              </a:defRPr>
            </a:lvl9pPr>
          </a:lstStyle>
          <a:p>
            <a:pPr defTabSz="449263">
              <a:spcBef>
                <a:spcPct val="20000"/>
              </a:spcBef>
              <a:buClrTx/>
              <a:buSzTx/>
              <a:buFont typeface="Wingdings" panose="05000000000000000000" pitchFamily="2" charset="2"/>
              <a:buChar char="§"/>
              <a:defRPr/>
            </a:pPr>
            <a:endParaRPr lang="en-GB" altLang="en-US" sz="1600" dirty="0">
              <a:solidFill>
                <a:schemeClr val="bg1"/>
              </a:solidFill>
              <a:latin typeface="Rockwell" panose="02060603020205020403" pitchFamily="18" charset="0"/>
            </a:endParaRPr>
          </a:p>
        </p:txBody>
      </p:sp>
      <p:sp>
        <p:nvSpPr>
          <p:cNvPr id="8" name="TextBox 7"/>
          <p:cNvSpPr txBox="1"/>
          <p:nvPr/>
        </p:nvSpPr>
        <p:spPr>
          <a:xfrm>
            <a:off x="4704674" y="753156"/>
            <a:ext cx="6910087" cy="4708981"/>
          </a:xfrm>
          <a:prstGeom prst="rect">
            <a:avLst/>
          </a:prstGeom>
          <a:noFill/>
        </p:spPr>
        <p:txBody>
          <a:bodyPr wrap="square" rtlCol="0">
            <a:spAutoFit/>
          </a:bodyPr>
          <a:lstStyle/>
          <a:p>
            <a:pPr marL="285750" indent="-285750">
              <a:buFont typeface="Arial" panose="020B0604020202020204" pitchFamily="34" charset="0"/>
              <a:buChar char="•"/>
            </a:pPr>
            <a:r>
              <a:rPr lang="en-US" sz="2000" b="1" dirty="0">
                <a:solidFill>
                  <a:schemeClr val="bg1"/>
                </a:solidFill>
                <a:latin typeface="Rockwell" panose="02060603020205020403" pitchFamily="18" charset="0"/>
              </a:rPr>
              <a:t>This has consequences for the town of </a:t>
            </a:r>
            <a:r>
              <a:rPr lang="en-US" sz="2000" b="1" dirty="0" err="1">
                <a:solidFill>
                  <a:schemeClr val="bg1"/>
                </a:solidFill>
                <a:latin typeface="Rockwell" panose="02060603020205020403" pitchFamily="18" charset="0"/>
              </a:rPr>
              <a:t>Jabiru</a:t>
            </a:r>
            <a:endParaRPr lang="en-US" sz="2000" b="1" dirty="0">
              <a:solidFill>
                <a:schemeClr val="bg1"/>
              </a:solidFill>
              <a:latin typeface="Rockwell" panose="02060603020205020403" pitchFamily="18" charset="0"/>
            </a:endParaRPr>
          </a:p>
          <a:p>
            <a:pPr marL="285750" indent="-285750">
              <a:buFont typeface="Arial" panose="020B0604020202020204" pitchFamily="34" charset="0"/>
              <a:buChar char="•"/>
            </a:pPr>
            <a:endParaRPr lang="en-US" sz="2000" b="1" dirty="0">
              <a:solidFill>
                <a:schemeClr val="bg1"/>
              </a:solidFill>
              <a:latin typeface="Rockwell" panose="02060603020205020403" pitchFamily="18" charset="0"/>
            </a:endParaRPr>
          </a:p>
          <a:p>
            <a:pPr marL="285750" indent="-285750">
              <a:buFont typeface="Arial" panose="020B0604020202020204" pitchFamily="34" charset="0"/>
              <a:buChar char="•"/>
            </a:pPr>
            <a:r>
              <a:rPr lang="en-US" sz="2000" b="1" dirty="0">
                <a:solidFill>
                  <a:schemeClr val="bg1"/>
                </a:solidFill>
                <a:latin typeface="Rockwell" panose="02060603020205020403" pitchFamily="18" charset="0"/>
              </a:rPr>
              <a:t>Population: Just over 1,000</a:t>
            </a:r>
          </a:p>
          <a:p>
            <a:pPr marL="285750" indent="-285750">
              <a:buFont typeface="Arial" panose="020B0604020202020204" pitchFamily="34" charset="0"/>
              <a:buChar char="•"/>
            </a:pPr>
            <a:endParaRPr lang="en-US" sz="2000" b="1" dirty="0">
              <a:solidFill>
                <a:schemeClr val="bg1"/>
              </a:solidFill>
              <a:latin typeface="Rockwell" panose="02060603020205020403" pitchFamily="18" charset="0"/>
            </a:endParaRPr>
          </a:p>
          <a:p>
            <a:pPr marL="285750" indent="-285750">
              <a:buFont typeface="Arial" panose="020B0604020202020204" pitchFamily="34" charset="0"/>
              <a:buChar char="•"/>
            </a:pPr>
            <a:r>
              <a:rPr lang="en-US" sz="2000" b="1" dirty="0">
                <a:solidFill>
                  <a:schemeClr val="bg1"/>
                </a:solidFill>
                <a:latin typeface="Rockwell" panose="02060603020205020403" pitchFamily="18" charset="0"/>
              </a:rPr>
              <a:t>The town was created to serve the mine, but has since found a good tourism economy.</a:t>
            </a:r>
          </a:p>
          <a:p>
            <a:pPr marL="285750" indent="-285750">
              <a:buFont typeface="Arial" panose="020B0604020202020204" pitchFamily="34" charset="0"/>
              <a:buChar char="•"/>
            </a:pPr>
            <a:endParaRPr lang="en-US" sz="2000" b="1" dirty="0">
              <a:solidFill>
                <a:schemeClr val="bg1"/>
              </a:solidFill>
              <a:latin typeface="Rockwell" panose="02060603020205020403" pitchFamily="18" charset="0"/>
            </a:endParaRPr>
          </a:p>
          <a:p>
            <a:pPr marL="285750" indent="-285750">
              <a:buFont typeface="Arial" panose="020B0604020202020204" pitchFamily="34" charset="0"/>
              <a:buChar char="•"/>
            </a:pPr>
            <a:r>
              <a:rPr lang="en-US" sz="2000" b="1" dirty="0">
                <a:solidFill>
                  <a:schemeClr val="bg1"/>
                </a:solidFill>
                <a:latin typeface="Rockwell" panose="02060603020205020403" pitchFamily="18" charset="0"/>
              </a:rPr>
              <a:t>Without the mine, the town will struggle to survive</a:t>
            </a:r>
          </a:p>
          <a:p>
            <a:pPr marL="742950" lvl="1" indent="-285750">
              <a:buFont typeface="Arial" panose="020B0604020202020204" pitchFamily="34" charset="0"/>
              <a:buChar char="•"/>
            </a:pPr>
            <a:r>
              <a:rPr lang="en-US" sz="2000" b="1" dirty="0">
                <a:solidFill>
                  <a:schemeClr val="bg1"/>
                </a:solidFill>
                <a:latin typeface="Rockwell" panose="02060603020205020403" pitchFamily="18" charset="0"/>
              </a:rPr>
              <a:t>(technically, the town should be ‘rehabilitated’ just like the mine will be!)</a:t>
            </a:r>
          </a:p>
          <a:p>
            <a:pPr marL="742950" lvl="1" indent="-285750">
              <a:buFont typeface="Arial" panose="020B0604020202020204" pitchFamily="34" charset="0"/>
              <a:buChar char="•"/>
            </a:pPr>
            <a:endParaRPr lang="en-US" sz="2000" b="1" dirty="0">
              <a:solidFill>
                <a:schemeClr val="bg1"/>
              </a:solidFill>
              <a:latin typeface="Rockwell" panose="02060603020205020403" pitchFamily="18" charset="0"/>
            </a:endParaRPr>
          </a:p>
          <a:p>
            <a:pPr marL="742950" lvl="1" indent="-285750">
              <a:buFont typeface="Arial" panose="020B0604020202020204" pitchFamily="34" charset="0"/>
              <a:buChar char="•"/>
            </a:pPr>
            <a:endParaRPr lang="en-US" sz="2000" b="1" dirty="0">
              <a:solidFill>
                <a:schemeClr val="bg1"/>
              </a:solidFill>
              <a:latin typeface="Rockwell" panose="02060603020205020403" pitchFamily="18" charset="0"/>
            </a:endParaRPr>
          </a:p>
          <a:p>
            <a:pPr marL="285750" indent="-285750">
              <a:buFont typeface="Arial" panose="020B0604020202020204" pitchFamily="34" charset="0"/>
              <a:buChar char="•"/>
            </a:pPr>
            <a:r>
              <a:rPr lang="en-US" sz="2000" b="1" dirty="0">
                <a:solidFill>
                  <a:schemeClr val="bg1"/>
                </a:solidFill>
                <a:latin typeface="Rockwell" panose="02060603020205020403" pitchFamily="18" charset="0"/>
              </a:rPr>
              <a:t>So what will happen to the people of </a:t>
            </a:r>
            <a:r>
              <a:rPr lang="en-US" sz="2000" b="1" dirty="0" err="1">
                <a:solidFill>
                  <a:schemeClr val="bg1"/>
                </a:solidFill>
                <a:latin typeface="Rockwell" panose="02060603020205020403" pitchFamily="18" charset="0"/>
              </a:rPr>
              <a:t>Jabiru</a:t>
            </a:r>
            <a:r>
              <a:rPr lang="en-US" sz="2000" b="1" dirty="0">
                <a:solidFill>
                  <a:schemeClr val="bg1"/>
                </a:solidFill>
                <a:latin typeface="Rockwell" panose="02060603020205020403" pitchFamily="18" charset="0"/>
              </a:rPr>
              <a:t>?</a:t>
            </a:r>
          </a:p>
          <a:p>
            <a:pPr marL="285750" indent="-285750">
              <a:buFont typeface="Arial" panose="020B0604020202020204" pitchFamily="34" charset="0"/>
              <a:buChar char="•"/>
            </a:pPr>
            <a:endParaRPr lang="en-US" sz="2000" b="1" dirty="0">
              <a:solidFill>
                <a:schemeClr val="bg1"/>
              </a:solidFill>
              <a:latin typeface="Rockwell" panose="02060603020205020403" pitchFamily="18" charset="0"/>
            </a:endParaRPr>
          </a:p>
          <a:p>
            <a:pPr marL="285750" indent="-285750">
              <a:buFont typeface="Arial" panose="020B0604020202020204" pitchFamily="34" charset="0"/>
              <a:buChar char="•"/>
            </a:pPr>
            <a:endParaRPr lang="en-GB" sz="2000" b="1" dirty="0">
              <a:solidFill>
                <a:schemeClr val="bg1"/>
              </a:solidFill>
              <a:latin typeface="Rockwell" panose="02060603020205020403" pitchFamily="18" charset="0"/>
            </a:endParaRPr>
          </a:p>
        </p:txBody>
      </p:sp>
    </p:spTree>
    <p:extLst>
      <p:ext uri="{BB962C8B-B14F-4D97-AF65-F5344CB8AC3E}">
        <p14:creationId xmlns:p14="http://schemas.microsoft.com/office/powerpoint/2010/main" val="3823686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endParaRPr lang="en-GB" dirty="0"/>
          </a:p>
        </p:txBody>
      </p:sp>
      <p:pic>
        <p:nvPicPr>
          <p:cNvPr id="5" name="Picture 4"/>
          <p:cNvPicPr>
            <a:picLocks noChangeAspect="1"/>
          </p:cNvPicPr>
          <p:nvPr/>
        </p:nvPicPr>
        <p:blipFill>
          <a:blip r:embed="rId3"/>
          <a:stretch>
            <a:fillRect/>
          </a:stretch>
        </p:blipFill>
        <p:spPr>
          <a:xfrm>
            <a:off x="260350" y="139700"/>
            <a:ext cx="2668089" cy="4095750"/>
          </a:xfrm>
          <a:prstGeom prst="rect">
            <a:avLst/>
          </a:prstGeom>
        </p:spPr>
      </p:pic>
      <p:pic>
        <p:nvPicPr>
          <p:cNvPr id="4" name="Picture 3"/>
          <p:cNvPicPr>
            <a:picLocks noChangeAspect="1"/>
          </p:cNvPicPr>
          <p:nvPr/>
        </p:nvPicPr>
        <p:blipFill>
          <a:blip r:embed="rId4"/>
          <a:stretch>
            <a:fillRect/>
          </a:stretch>
        </p:blipFill>
        <p:spPr>
          <a:xfrm>
            <a:off x="146050" y="3886200"/>
            <a:ext cx="3867473" cy="2579687"/>
          </a:xfrm>
          <a:prstGeom prst="rect">
            <a:avLst/>
          </a:prstGeom>
        </p:spPr>
      </p:pic>
      <p:sp>
        <p:nvSpPr>
          <p:cNvPr id="7" name="Content Placeholder 2"/>
          <p:cNvSpPr txBox="1">
            <a:spLocks/>
          </p:cNvSpPr>
          <p:nvPr/>
        </p:nvSpPr>
        <p:spPr bwMode="auto">
          <a:xfrm>
            <a:off x="4548646" y="505287"/>
            <a:ext cx="7355114" cy="4600114"/>
          </a:xfrm>
          <a:prstGeom prst="rect">
            <a:avLst/>
          </a:prstGeom>
          <a:solidFill>
            <a:schemeClr val="tx1"/>
          </a:solidFill>
          <a:ln>
            <a:noFill/>
          </a:ln>
        </p:spPr>
        <p:txBody>
          <a:bodyPr/>
          <a:lstStyle>
            <a:lvl1pPr>
              <a:spcBef>
                <a:spcPts val="800"/>
              </a:spcBef>
              <a:buClr>
                <a:srgbClr val="000000"/>
              </a:buClr>
              <a:buSzPct val="100000"/>
              <a:buFont typeface="Times New Roman" panose="02020603050405020304" pitchFamily="18" charset="0"/>
              <a:defRPr sz="3200">
                <a:solidFill>
                  <a:srgbClr val="000000"/>
                </a:solidFill>
                <a:latin typeface="Calibri" panose="020F0502020204030204" pitchFamily="34"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defRPr sz="2800">
                <a:solidFill>
                  <a:srgbClr val="000000"/>
                </a:solidFill>
                <a:latin typeface="Calibri" panose="020F0502020204030204" pitchFamily="34"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defRPr sz="2400">
                <a:solidFill>
                  <a:srgbClr val="000000"/>
                </a:solidFill>
                <a:latin typeface="Calibri" panose="020F0502020204030204" pitchFamily="34"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Noto Sans CJK SC Regular" charset="0"/>
                <a:cs typeface="Noto Sans CJK SC Regular"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Noto Sans CJK SC Regular" charset="0"/>
                <a:cs typeface="Noto Sans CJK SC Regular"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Noto Sans CJK SC Regular" charset="0"/>
                <a:cs typeface="Noto Sans CJK SC Regular"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Noto Sans CJK SC Regular" charset="0"/>
                <a:cs typeface="Noto Sans CJK SC Regular"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Noto Sans CJK SC Regular" charset="0"/>
                <a:cs typeface="Noto Sans CJK SC Regular" charset="0"/>
              </a:defRPr>
            </a:lvl9pPr>
          </a:lstStyle>
          <a:p>
            <a:pPr defTabSz="449263">
              <a:spcBef>
                <a:spcPct val="20000"/>
              </a:spcBef>
              <a:buClrTx/>
              <a:buSzTx/>
              <a:buFont typeface="Wingdings" panose="05000000000000000000" pitchFamily="2" charset="2"/>
              <a:buChar char="§"/>
              <a:defRPr/>
            </a:pPr>
            <a:endParaRPr lang="en-GB" altLang="en-US" sz="1600" dirty="0">
              <a:solidFill>
                <a:schemeClr val="bg1"/>
              </a:solidFill>
              <a:latin typeface="Rockwell" panose="02060603020205020403" pitchFamily="18" charset="0"/>
            </a:endParaRPr>
          </a:p>
        </p:txBody>
      </p:sp>
      <p:sp>
        <p:nvSpPr>
          <p:cNvPr id="8" name="TextBox 7"/>
          <p:cNvSpPr txBox="1"/>
          <p:nvPr/>
        </p:nvSpPr>
        <p:spPr>
          <a:xfrm>
            <a:off x="4704674" y="753156"/>
            <a:ext cx="6910087" cy="4401205"/>
          </a:xfrm>
          <a:prstGeom prst="rect">
            <a:avLst/>
          </a:prstGeom>
          <a:noFill/>
        </p:spPr>
        <p:txBody>
          <a:bodyPr wrap="square" rtlCol="0">
            <a:spAutoFit/>
          </a:bodyPr>
          <a:lstStyle/>
          <a:p>
            <a:r>
              <a:rPr lang="en-US" sz="2000" b="1" dirty="0">
                <a:solidFill>
                  <a:schemeClr val="bg1"/>
                </a:solidFill>
                <a:latin typeface="Rockwell" panose="02060603020205020403" pitchFamily="18" charset="0"/>
              </a:rPr>
              <a:t>YOUR TASK</a:t>
            </a:r>
          </a:p>
          <a:p>
            <a:pPr marL="285750" indent="-285750">
              <a:buFont typeface="Arial" panose="020B0604020202020204" pitchFamily="34" charset="0"/>
              <a:buChar char="•"/>
            </a:pPr>
            <a:endParaRPr lang="en-US" sz="2000" b="1" dirty="0">
              <a:solidFill>
                <a:schemeClr val="bg1"/>
              </a:solidFill>
              <a:latin typeface="Rockwell" panose="02060603020205020403" pitchFamily="18" charset="0"/>
            </a:endParaRPr>
          </a:p>
          <a:p>
            <a:pPr marL="285750" indent="-285750">
              <a:buFont typeface="Arial" panose="020B0604020202020204" pitchFamily="34" charset="0"/>
              <a:buChar char="•"/>
            </a:pPr>
            <a:r>
              <a:rPr lang="en-US" sz="2000" b="1" dirty="0">
                <a:solidFill>
                  <a:schemeClr val="bg1"/>
                </a:solidFill>
                <a:latin typeface="Rockwell" panose="02060603020205020403" pitchFamily="18" charset="0"/>
              </a:rPr>
              <a:t>Decide on what your ideal future would be for your town (from the perspective of your stakeholder group).</a:t>
            </a:r>
          </a:p>
          <a:p>
            <a:pPr marL="285750" indent="-285750">
              <a:buFont typeface="Arial" panose="020B0604020202020204" pitchFamily="34" charset="0"/>
              <a:buChar char="•"/>
            </a:pPr>
            <a:endParaRPr lang="en-US" sz="2000" b="1" dirty="0">
              <a:solidFill>
                <a:schemeClr val="bg1"/>
              </a:solidFill>
              <a:latin typeface="Rockwell" panose="02060603020205020403" pitchFamily="18" charset="0"/>
            </a:endParaRPr>
          </a:p>
          <a:p>
            <a:pPr marL="285750" indent="-285750">
              <a:buFont typeface="Arial" panose="020B0604020202020204" pitchFamily="34" charset="0"/>
              <a:buChar char="•"/>
            </a:pPr>
            <a:r>
              <a:rPr lang="en-US" sz="2000" b="1" dirty="0">
                <a:solidFill>
                  <a:schemeClr val="bg1"/>
                </a:solidFill>
                <a:latin typeface="Rockwell" panose="02060603020205020403" pitchFamily="18" charset="0"/>
              </a:rPr>
              <a:t>Refer to your stakeholder briefing – and do your own research (if the teacher allows it!)</a:t>
            </a:r>
          </a:p>
          <a:p>
            <a:pPr marL="285750" indent="-285750">
              <a:buFont typeface="Arial" panose="020B0604020202020204" pitchFamily="34" charset="0"/>
              <a:buChar char="•"/>
            </a:pPr>
            <a:endParaRPr lang="en-US" sz="2000" b="1" dirty="0">
              <a:solidFill>
                <a:schemeClr val="bg1"/>
              </a:solidFill>
              <a:latin typeface="Rockwell" panose="02060603020205020403" pitchFamily="18" charset="0"/>
            </a:endParaRPr>
          </a:p>
          <a:p>
            <a:pPr marL="285750" indent="-285750">
              <a:buFont typeface="Arial" panose="020B0604020202020204" pitchFamily="34" charset="0"/>
              <a:buChar char="•"/>
            </a:pPr>
            <a:r>
              <a:rPr lang="en-US" sz="2000" b="1" dirty="0">
                <a:solidFill>
                  <a:schemeClr val="bg1"/>
                </a:solidFill>
                <a:latin typeface="Rockwell" panose="02060603020205020403" pitchFamily="18" charset="0"/>
              </a:rPr>
              <a:t>Use facts and figures to make your case (2 min presentation)</a:t>
            </a:r>
          </a:p>
          <a:p>
            <a:pPr marL="285750" indent="-285750">
              <a:buFont typeface="Arial" panose="020B0604020202020204" pitchFamily="34" charset="0"/>
              <a:buChar char="•"/>
            </a:pPr>
            <a:endParaRPr lang="en-US" sz="2000" b="1" dirty="0">
              <a:solidFill>
                <a:schemeClr val="bg1"/>
              </a:solidFill>
              <a:latin typeface="Rockwell" panose="02060603020205020403" pitchFamily="18" charset="0"/>
            </a:endParaRPr>
          </a:p>
          <a:p>
            <a:pPr marL="285750" indent="-285750">
              <a:buFont typeface="Arial" panose="020B0604020202020204" pitchFamily="34" charset="0"/>
              <a:buChar char="•"/>
            </a:pPr>
            <a:r>
              <a:rPr lang="en-US" sz="2000" b="1" dirty="0">
                <a:solidFill>
                  <a:schemeClr val="bg1"/>
                </a:solidFill>
                <a:latin typeface="Rockwell" panose="02060603020205020403" pitchFamily="18" charset="0"/>
              </a:rPr>
              <a:t>What do you want to happen? What would you not agree to?</a:t>
            </a:r>
          </a:p>
        </p:txBody>
      </p:sp>
      <p:sp>
        <p:nvSpPr>
          <p:cNvPr id="9" name="Content Placeholder 2"/>
          <p:cNvSpPr txBox="1">
            <a:spLocks/>
          </p:cNvSpPr>
          <p:nvPr/>
        </p:nvSpPr>
        <p:spPr bwMode="auto">
          <a:xfrm>
            <a:off x="4345890" y="5240338"/>
            <a:ext cx="7700060" cy="1625601"/>
          </a:xfrm>
          <a:prstGeom prst="rect">
            <a:avLst/>
          </a:prstGeom>
          <a:solidFill>
            <a:schemeClr val="tx1"/>
          </a:solidFill>
          <a:ln>
            <a:noFill/>
          </a:ln>
        </p:spPr>
        <p:txBody>
          <a:bodyPr/>
          <a:lstStyle>
            <a:lvl1pPr>
              <a:spcBef>
                <a:spcPts val="800"/>
              </a:spcBef>
              <a:buClr>
                <a:srgbClr val="000000"/>
              </a:buClr>
              <a:buSzPct val="100000"/>
              <a:buFont typeface="Times New Roman" panose="02020603050405020304" pitchFamily="18" charset="0"/>
              <a:defRPr sz="3200">
                <a:solidFill>
                  <a:srgbClr val="000000"/>
                </a:solidFill>
                <a:latin typeface="Calibri" panose="020F0502020204030204" pitchFamily="34"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defRPr sz="2800">
                <a:solidFill>
                  <a:srgbClr val="000000"/>
                </a:solidFill>
                <a:latin typeface="Calibri" panose="020F0502020204030204" pitchFamily="34"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defRPr sz="2400">
                <a:solidFill>
                  <a:srgbClr val="000000"/>
                </a:solidFill>
                <a:latin typeface="Calibri" panose="020F0502020204030204" pitchFamily="34"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Noto Sans CJK SC Regular" charset="0"/>
                <a:cs typeface="Noto Sans CJK SC Regular"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Noto Sans CJK SC Regular" charset="0"/>
                <a:cs typeface="Noto Sans CJK SC Regular"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Noto Sans CJK SC Regular" charset="0"/>
                <a:cs typeface="Noto Sans CJK SC Regular"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Noto Sans CJK SC Regular" charset="0"/>
                <a:cs typeface="Noto Sans CJK SC Regular"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Noto Sans CJK SC Regular" charset="0"/>
                <a:cs typeface="Noto Sans CJK SC Regular" charset="0"/>
              </a:defRPr>
            </a:lvl9pPr>
          </a:lstStyle>
          <a:p>
            <a:pPr defTabSz="449263">
              <a:spcBef>
                <a:spcPct val="20000"/>
              </a:spcBef>
              <a:buClrTx/>
              <a:buSzTx/>
              <a:buFont typeface="Wingdings" panose="05000000000000000000" pitchFamily="2" charset="2"/>
              <a:buChar char="§"/>
              <a:defRPr/>
            </a:pPr>
            <a:endParaRPr lang="en-GB" altLang="en-US" sz="1600" dirty="0">
              <a:solidFill>
                <a:schemeClr val="bg1"/>
              </a:solidFill>
              <a:latin typeface="Rockwell" panose="02060603020205020403" pitchFamily="18" charset="0"/>
            </a:endParaRPr>
          </a:p>
        </p:txBody>
      </p:sp>
      <p:sp>
        <p:nvSpPr>
          <p:cNvPr id="6" name="Rectangle 5"/>
          <p:cNvSpPr/>
          <p:nvPr/>
        </p:nvSpPr>
        <p:spPr>
          <a:xfrm>
            <a:off x="4404526" y="5715298"/>
            <a:ext cx="7643354" cy="461665"/>
          </a:xfrm>
          <a:prstGeom prst="rect">
            <a:avLst/>
          </a:prstGeom>
        </p:spPr>
        <p:txBody>
          <a:bodyPr wrap="square">
            <a:spAutoFit/>
          </a:bodyPr>
          <a:lstStyle/>
          <a:p>
            <a:r>
              <a:rPr lang="en-US" sz="2400" b="1" dirty="0">
                <a:solidFill>
                  <a:schemeClr val="bg1"/>
                </a:solidFill>
                <a:latin typeface="Rockwell" panose="02060603020205020403" pitchFamily="18" charset="0"/>
              </a:rPr>
              <a:t>YOU HAVE 10 MINUTES TO PREPARE YOUR CASE </a:t>
            </a:r>
            <a:endParaRPr lang="en-GB" sz="2400" dirty="0"/>
          </a:p>
        </p:txBody>
      </p:sp>
    </p:spTree>
    <p:extLst>
      <p:ext uri="{BB962C8B-B14F-4D97-AF65-F5344CB8AC3E}">
        <p14:creationId xmlns:p14="http://schemas.microsoft.com/office/powerpoint/2010/main" val="1904233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9835" y="-1"/>
            <a:ext cx="4104955" cy="2738591"/>
          </a:xfrm>
          <a:prstGeom prst="rect">
            <a:avLst/>
          </a:prstGeom>
        </p:spPr>
      </p:pic>
      <p:pic>
        <p:nvPicPr>
          <p:cNvPr id="1026" name="Picture 2" descr="Traditional owner Simon Mudjandi standing new Jabiru Lak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5444" y="-1"/>
            <a:ext cx="4104956" cy="2738591"/>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p:cNvPicPr>
            <a:picLocks noChangeAspect="1"/>
          </p:cNvPicPr>
          <p:nvPr/>
        </p:nvPicPr>
        <p:blipFill>
          <a:blip r:embed="rId5"/>
          <a:stretch>
            <a:fillRect/>
          </a:stretch>
        </p:blipFill>
        <p:spPr>
          <a:xfrm>
            <a:off x="8130827" y="-1"/>
            <a:ext cx="4104955" cy="2738591"/>
          </a:xfrm>
          <a:prstGeom prst="rect">
            <a:avLst/>
          </a:prstGeom>
        </p:spPr>
      </p:pic>
      <p:pic>
        <p:nvPicPr>
          <p:cNvPr id="7" name="Picture 6"/>
          <p:cNvPicPr>
            <a:picLocks noChangeAspect="1"/>
          </p:cNvPicPr>
          <p:nvPr/>
        </p:nvPicPr>
        <p:blipFill>
          <a:blip r:embed="rId3"/>
          <a:stretch>
            <a:fillRect/>
          </a:stretch>
        </p:blipFill>
        <p:spPr>
          <a:xfrm>
            <a:off x="-79738" y="-1"/>
            <a:ext cx="4104955" cy="2738591"/>
          </a:xfrm>
          <a:prstGeom prst="rect">
            <a:avLst/>
          </a:prstGeom>
        </p:spPr>
      </p:pic>
      <p:pic>
        <p:nvPicPr>
          <p:cNvPr id="8" name="Picture 2" descr="Traditional owner Simon Mudjandi standing new Jabiru Lak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25871" y="-1"/>
            <a:ext cx="4104956" cy="2738591"/>
          </a:xfrm>
          <a:prstGeom prst="rect">
            <a:avLst/>
          </a:prstGeom>
          <a:noFill/>
          <a:extLst>
            <a:ext uri="{909E8E84-426E-40dd-AFC4-6F175D3DCCD1}">
              <a14:hiddenFill xmlns:a14="http://schemas.microsoft.com/office/drawing/2010/main" xmlns="">
                <a:solidFill>
                  <a:srgbClr val="FFFFFF"/>
                </a:solidFill>
              </a14:hiddenFill>
            </a:ext>
          </a:extLst>
        </p:spPr>
      </p:pic>
      <p:sp>
        <p:nvSpPr>
          <p:cNvPr id="9" name="Content Placeholder 2"/>
          <p:cNvSpPr txBox="1">
            <a:spLocks/>
          </p:cNvSpPr>
          <p:nvPr/>
        </p:nvSpPr>
        <p:spPr bwMode="auto">
          <a:xfrm>
            <a:off x="2377892" y="2895599"/>
            <a:ext cx="7700060" cy="647701"/>
          </a:xfrm>
          <a:prstGeom prst="rect">
            <a:avLst/>
          </a:prstGeom>
          <a:solidFill>
            <a:schemeClr val="tx1"/>
          </a:solidFill>
          <a:ln>
            <a:noFill/>
          </a:ln>
        </p:spPr>
        <p:txBody>
          <a:bodyPr/>
          <a:lstStyle>
            <a:lvl1pPr>
              <a:spcBef>
                <a:spcPts val="800"/>
              </a:spcBef>
              <a:buClr>
                <a:srgbClr val="000000"/>
              </a:buClr>
              <a:buSzPct val="100000"/>
              <a:buFont typeface="Times New Roman" panose="02020603050405020304" pitchFamily="18" charset="0"/>
              <a:defRPr sz="3200">
                <a:solidFill>
                  <a:srgbClr val="000000"/>
                </a:solidFill>
                <a:latin typeface="Calibri" panose="020F0502020204030204" pitchFamily="34"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defRPr sz="2800">
                <a:solidFill>
                  <a:srgbClr val="000000"/>
                </a:solidFill>
                <a:latin typeface="Calibri" panose="020F0502020204030204" pitchFamily="34"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defRPr sz="2400">
                <a:solidFill>
                  <a:srgbClr val="000000"/>
                </a:solidFill>
                <a:latin typeface="Calibri" panose="020F0502020204030204" pitchFamily="34"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Noto Sans CJK SC Regular" charset="0"/>
                <a:cs typeface="Noto Sans CJK SC Regular"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Noto Sans CJK SC Regular" charset="0"/>
                <a:cs typeface="Noto Sans CJK SC Regular"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Noto Sans CJK SC Regular" charset="0"/>
                <a:cs typeface="Noto Sans CJK SC Regular"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Noto Sans CJK SC Regular" charset="0"/>
                <a:cs typeface="Noto Sans CJK SC Regular"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Noto Sans CJK SC Regular" charset="0"/>
                <a:cs typeface="Noto Sans CJK SC Regular" charset="0"/>
              </a:defRPr>
            </a:lvl9pPr>
          </a:lstStyle>
          <a:p>
            <a:pPr defTabSz="449263">
              <a:spcBef>
                <a:spcPct val="20000"/>
              </a:spcBef>
              <a:buClrTx/>
              <a:buSzTx/>
              <a:buFont typeface="Wingdings" panose="05000000000000000000" pitchFamily="2" charset="2"/>
              <a:buChar char="§"/>
              <a:defRPr/>
            </a:pPr>
            <a:endParaRPr lang="en-GB" altLang="en-US" sz="1600" dirty="0">
              <a:solidFill>
                <a:schemeClr val="bg1"/>
              </a:solidFill>
              <a:latin typeface="Rockwell" panose="02060603020205020403" pitchFamily="18" charset="0"/>
            </a:endParaRPr>
          </a:p>
        </p:txBody>
      </p:sp>
      <p:sp>
        <p:nvSpPr>
          <p:cNvPr id="10" name="Rectangle 9"/>
          <p:cNvSpPr/>
          <p:nvPr/>
        </p:nvSpPr>
        <p:spPr>
          <a:xfrm>
            <a:off x="4309150" y="2988616"/>
            <a:ext cx="3821677" cy="461665"/>
          </a:xfrm>
          <a:prstGeom prst="rect">
            <a:avLst/>
          </a:prstGeom>
        </p:spPr>
        <p:txBody>
          <a:bodyPr wrap="square">
            <a:spAutoFit/>
          </a:bodyPr>
          <a:lstStyle/>
          <a:p>
            <a:r>
              <a:rPr lang="en-US" sz="2400" b="1" dirty="0">
                <a:solidFill>
                  <a:schemeClr val="bg1"/>
                </a:solidFill>
                <a:latin typeface="Rockwell" panose="02060603020205020403" pitchFamily="18" charset="0"/>
              </a:rPr>
              <a:t>TOWN MEETING TIME</a:t>
            </a:r>
            <a:endParaRPr lang="en-GB" sz="2400" dirty="0"/>
          </a:p>
        </p:txBody>
      </p:sp>
      <p:sp>
        <p:nvSpPr>
          <p:cNvPr id="11" name="Content Placeholder 2"/>
          <p:cNvSpPr txBox="1">
            <a:spLocks/>
          </p:cNvSpPr>
          <p:nvPr/>
        </p:nvSpPr>
        <p:spPr bwMode="auto">
          <a:xfrm>
            <a:off x="82534" y="3700309"/>
            <a:ext cx="11995165" cy="2522691"/>
          </a:xfrm>
          <a:prstGeom prst="rect">
            <a:avLst/>
          </a:prstGeom>
          <a:solidFill>
            <a:schemeClr val="tx1"/>
          </a:solidFill>
          <a:ln>
            <a:noFill/>
          </a:ln>
        </p:spPr>
        <p:txBody>
          <a:bodyPr/>
          <a:lstStyle>
            <a:lvl1pPr>
              <a:spcBef>
                <a:spcPts val="800"/>
              </a:spcBef>
              <a:buClr>
                <a:srgbClr val="000000"/>
              </a:buClr>
              <a:buSzPct val="100000"/>
              <a:buFont typeface="Times New Roman" panose="02020603050405020304" pitchFamily="18" charset="0"/>
              <a:defRPr sz="3200">
                <a:solidFill>
                  <a:srgbClr val="000000"/>
                </a:solidFill>
                <a:latin typeface="Calibri" panose="020F0502020204030204" pitchFamily="34"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defRPr sz="2800">
                <a:solidFill>
                  <a:srgbClr val="000000"/>
                </a:solidFill>
                <a:latin typeface="Calibri" panose="020F0502020204030204" pitchFamily="34"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defRPr sz="2400">
                <a:solidFill>
                  <a:srgbClr val="000000"/>
                </a:solidFill>
                <a:latin typeface="Calibri" panose="020F0502020204030204" pitchFamily="34"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Noto Sans CJK SC Regular" charset="0"/>
                <a:cs typeface="Noto Sans CJK SC Regular"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Noto Sans CJK SC Regular" charset="0"/>
                <a:cs typeface="Noto Sans CJK SC Regular"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Noto Sans CJK SC Regular" charset="0"/>
                <a:cs typeface="Noto Sans CJK SC Regular"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Noto Sans CJK SC Regular" charset="0"/>
                <a:cs typeface="Noto Sans CJK SC Regular"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Noto Sans CJK SC Regular" charset="0"/>
                <a:cs typeface="Noto Sans CJK SC Regular" charset="0"/>
              </a:defRPr>
            </a:lvl9pPr>
          </a:lstStyle>
          <a:p>
            <a:pPr defTabSz="449263">
              <a:spcBef>
                <a:spcPct val="20000"/>
              </a:spcBef>
              <a:buClrTx/>
              <a:buSzTx/>
              <a:buFont typeface="Wingdings" panose="05000000000000000000" pitchFamily="2" charset="2"/>
              <a:buChar char="§"/>
              <a:defRPr/>
            </a:pPr>
            <a:endParaRPr lang="en-GB" altLang="en-US" sz="1600" dirty="0">
              <a:solidFill>
                <a:schemeClr val="bg1"/>
              </a:solidFill>
              <a:latin typeface="Rockwell" panose="02060603020205020403" pitchFamily="18" charset="0"/>
            </a:endParaRPr>
          </a:p>
        </p:txBody>
      </p:sp>
      <p:sp>
        <p:nvSpPr>
          <p:cNvPr id="12" name="TextBox 11"/>
          <p:cNvSpPr txBox="1"/>
          <p:nvPr/>
        </p:nvSpPr>
        <p:spPr>
          <a:xfrm>
            <a:off x="381000" y="3851956"/>
            <a:ext cx="11341100" cy="3170099"/>
          </a:xfrm>
          <a:prstGeom prst="rect">
            <a:avLst/>
          </a:prstGeom>
          <a:noFill/>
        </p:spPr>
        <p:txBody>
          <a:bodyPr wrap="square" rtlCol="0">
            <a:spAutoFit/>
          </a:bodyPr>
          <a:lstStyle/>
          <a:p>
            <a:pPr marL="285750" indent="-285750">
              <a:buFont typeface="Arial" panose="020B0604020202020204" pitchFamily="34" charset="0"/>
              <a:buChar char="•"/>
            </a:pPr>
            <a:r>
              <a:rPr lang="en-US" sz="2000" b="1" dirty="0">
                <a:solidFill>
                  <a:schemeClr val="bg1"/>
                </a:solidFill>
                <a:latin typeface="Rockwell" panose="02060603020205020403" pitchFamily="18" charset="0"/>
              </a:rPr>
              <a:t>The traditional owners will give their position first – this is because they hold the land rights to these lands.</a:t>
            </a:r>
          </a:p>
          <a:p>
            <a:pPr marL="285750" indent="-285750">
              <a:buFont typeface="Arial" panose="020B0604020202020204" pitchFamily="34" charset="0"/>
              <a:buChar char="•"/>
            </a:pPr>
            <a:endParaRPr lang="en-US" sz="2000" b="1" dirty="0">
              <a:solidFill>
                <a:schemeClr val="bg1"/>
              </a:solidFill>
              <a:latin typeface="Rockwell" panose="02060603020205020403" pitchFamily="18" charset="0"/>
            </a:endParaRPr>
          </a:p>
          <a:p>
            <a:pPr marL="285750" indent="-285750">
              <a:buFont typeface="Arial" panose="020B0604020202020204" pitchFamily="34" charset="0"/>
              <a:buChar char="•"/>
            </a:pPr>
            <a:r>
              <a:rPr lang="en-US" sz="2000" b="1" dirty="0">
                <a:solidFill>
                  <a:schemeClr val="bg1"/>
                </a:solidFill>
                <a:latin typeface="Rockwell" panose="02060603020205020403" pitchFamily="18" charset="0"/>
              </a:rPr>
              <a:t>Other groups then give their views in turn.</a:t>
            </a:r>
          </a:p>
          <a:p>
            <a:pPr marL="285750" indent="-285750">
              <a:buFont typeface="Arial" panose="020B0604020202020204" pitchFamily="34" charset="0"/>
              <a:buChar char="•"/>
            </a:pPr>
            <a:endParaRPr lang="en-US" sz="2000" b="1" dirty="0">
              <a:solidFill>
                <a:schemeClr val="bg1"/>
              </a:solidFill>
              <a:latin typeface="Rockwell" panose="02060603020205020403" pitchFamily="18" charset="0"/>
            </a:endParaRPr>
          </a:p>
          <a:p>
            <a:pPr marL="285750" indent="-285750">
              <a:buFont typeface="Arial" panose="020B0604020202020204" pitchFamily="34" charset="0"/>
              <a:buChar char="•"/>
            </a:pPr>
            <a:r>
              <a:rPr lang="en-US" sz="2000" b="1" dirty="0">
                <a:solidFill>
                  <a:schemeClr val="bg1"/>
                </a:solidFill>
                <a:latin typeface="Rockwell" panose="02060603020205020403" pitchFamily="18" charset="0"/>
              </a:rPr>
              <a:t>The traditional owners will rank each groups suggestion in order of preference. Then, we’ll vote on which suggestion wins, by adding this to the traditional owners’ scores.</a:t>
            </a:r>
          </a:p>
          <a:p>
            <a:pPr marL="285750" indent="-285750">
              <a:buFont typeface="Arial" panose="020B0604020202020204" pitchFamily="34" charset="0"/>
              <a:buChar char="•"/>
            </a:pPr>
            <a:endParaRPr lang="en-US" sz="2000" b="1" dirty="0">
              <a:solidFill>
                <a:schemeClr val="bg1"/>
              </a:solidFill>
              <a:latin typeface="Rockwell" panose="02060603020205020403" pitchFamily="18" charset="0"/>
            </a:endParaRPr>
          </a:p>
          <a:p>
            <a:pPr marL="285750" indent="-285750">
              <a:buFont typeface="Arial" panose="020B0604020202020204" pitchFamily="34" charset="0"/>
              <a:buChar char="•"/>
            </a:pPr>
            <a:endParaRPr lang="en-US" sz="2000" b="1" dirty="0">
              <a:solidFill>
                <a:schemeClr val="bg1"/>
              </a:solidFill>
              <a:latin typeface="Rockwell" panose="02060603020205020403" pitchFamily="18" charset="0"/>
            </a:endParaRPr>
          </a:p>
          <a:p>
            <a:pPr marL="285750" indent="-285750">
              <a:buFont typeface="Arial" panose="020B0604020202020204" pitchFamily="34" charset="0"/>
              <a:buChar char="•"/>
            </a:pPr>
            <a:endParaRPr lang="en-GB" sz="2000" b="1" dirty="0">
              <a:solidFill>
                <a:schemeClr val="bg1"/>
              </a:solidFill>
              <a:latin typeface="Rockwell" panose="02060603020205020403" pitchFamily="18" charset="0"/>
            </a:endParaRPr>
          </a:p>
        </p:txBody>
      </p:sp>
    </p:spTree>
    <p:extLst>
      <p:ext uri="{BB962C8B-B14F-4D97-AF65-F5344CB8AC3E}">
        <p14:creationId xmlns:p14="http://schemas.microsoft.com/office/powerpoint/2010/main" val="3465044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Lst>
          </a:blip>
          <a:stretch>
            <a:fillRect/>
          </a:stretch>
        </p:blipFill>
        <p:spPr>
          <a:xfrm>
            <a:off x="0" y="0"/>
            <a:ext cx="12192000" cy="6858000"/>
          </a:xfrm>
          <a:prstGeom prst="rect">
            <a:avLst/>
          </a:prstGeom>
        </p:spPr>
      </p:pic>
      <p:grpSp>
        <p:nvGrpSpPr>
          <p:cNvPr id="5" name="Group 4"/>
          <p:cNvGrpSpPr/>
          <p:nvPr/>
        </p:nvGrpSpPr>
        <p:grpSpPr>
          <a:xfrm>
            <a:off x="0" y="538843"/>
            <a:ext cx="12358914" cy="566057"/>
            <a:chOff x="-152400" y="2247900"/>
            <a:chExt cx="11684000" cy="1384300"/>
          </a:xfrm>
        </p:grpSpPr>
        <p:sp>
          <p:nvSpPr>
            <p:cNvPr id="6" name="Rectangle 5"/>
            <p:cNvSpPr/>
            <p:nvPr/>
          </p:nvSpPr>
          <p:spPr>
            <a:xfrm>
              <a:off x="-152400" y="2247900"/>
              <a:ext cx="11684000" cy="13843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7" name="TextBox 6"/>
            <p:cNvSpPr txBox="1"/>
            <p:nvPr/>
          </p:nvSpPr>
          <p:spPr>
            <a:xfrm>
              <a:off x="51605" y="2393640"/>
              <a:ext cx="11275990" cy="1129008"/>
            </a:xfrm>
            <a:prstGeom prst="rect">
              <a:avLst/>
            </a:prstGeom>
            <a:noFill/>
          </p:spPr>
          <p:txBody>
            <a:bodyPr wrap="square" rtlCol="0">
              <a:spAutoFit/>
            </a:bodyPr>
            <a:lstStyle/>
            <a:p>
              <a:r>
                <a:rPr lang="en-US" sz="2400" b="1" dirty="0">
                  <a:solidFill>
                    <a:schemeClr val="bg1"/>
                  </a:solidFill>
                  <a:latin typeface="Rockwell Extra Bold" panose="02060903040505020403" pitchFamily="18" charset="0"/>
                </a:rPr>
                <a:t>So what’s actually happened in </a:t>
              </a:r>
              <a:r>
                <a:rPr lang="en-US" sz="2400" b="1" dirty="0" err="1">
                  <a:solidFill>
                    <a:schemeClr val="bg1"/>
                  </a:solidFill>
                  <a:latin typeface="Rockwell Extra Bold" panose="02060903040505020403" pitchFamily="18" charset="0"/>
                </a:rPr>
                <a:t>Jabiru</a:t>
              </a:r>
              <a:r>
                <a:rPr lang="en-US" sz="2400" b="1" dirty="0">
                  <a:solidFill>
                    <a:schemeClr val="bg1"/>
                  </a:solidFill>
                  <a:latin typeface="Rockwell Extra Bold" panose="02060903040505020403" pitchFamily="18" charset="0"/>
                </a:rPr>
                <a:t>?</a:t>
              </a:r>
            </a:p>
          </p:txBody>
        </p:sp>
      </p:grpSp>
    </p:spTree>
    <p:extLst>
      <p:ext uri="{BB962C8B-B14F-4D97-AF65-F5344CB8AC3E}">
        <p14:creationId xmlns:p14="http://schemas.microsoft.com/office/powerpoint/2010/main" val="742509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Lst>
          </a:blip>
          <a:stretch>
            <a:fillRect/>
          </a:stretch>
        </p:blipFill>
        <p:spPr>
          <a:xfrm>
            <a:off x="0" y="0"/>
            <a:ext cx="12192000" cy="6858000"/>
          </a:xfrm>
          <a:prstGeom prst="rect">
            <a:avLst/>
          </a:prstGeom>
        </p:spPr>
      </p:pic>
      <p:grpSp>
        <p:nvGrpSpPr>
          <p:cNvPr id="5" name="Group 4"/>
          <p:cNvGrpSpPr/>
          <p:nvPr/>
        </p:nvGrpSpPr>
        <p:grpSpPr>
          <a:xfrm>
            <a:off x="0" y="538843"/>
            <a:ext cx="12358914" cy="566057"/>
            <a:chOff x="-152400" y="2247900"/>
            <a:chExt cx="11684000" cy="1384300"/>
          </a:xfrm>
        </p:grpSpPr>
        <p:sp>
          <p:nvSpPr>
            <p:cNvPr id="6" name="Rectangle 5"/>
            <p:cNvSpPr/>
            <p:nvPr/>
          </p:nvSpPr>
          <p:spPr>
            <a:xfrm>
              <a:off x="-152400" y="2247900"/>
              <a:ext cx="11684000" cy="13843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7" name="TextBox 6"/>
            <p:cNvSpPr txBox="1"/>
            <p:nvPr/>
          </p:nvSpPr>
          <p:spPr>
            <a:xfrm>
              <a:off x="51605" y="2393640"/>
              <a:ext cx="11275990" cy="1129008"/>
            </a:xfrm>
            <a:prstGeom prst="rect">
              <a:avLst/>
            </a:prstGeom>
            <a:noFill/>
          </p:spPr>
          <p:txBody>
            <a:bodyPr wrap="square" rtlCol="0">
              <a:spAutoFit/>
            </a:bodyPr>
            <a:lstStyle/>
            <a:p>
              <a:r>
                <a:rPr lang="en-US" sz="2400" b="1" dirty="0">
                  <a:solidFill>
                    <a:schemeClr val="bg1"/>
                  </a:solidFill>
                  <a:latin typeface="Rockwell Extra Bold" panose="02060903040505020403" pitchFamily="18" charset="0"/>
                </a:rPr>
                <a:t>So what’s actually happened in </a:t>
              </a:r>
              <a:r>
                <a:rPr lang="en-US" sz="2400" b="1" dirty="0" err="1">
                  <a:solidFill>
                    <a:schemeClr val="bg1"/>
                  </a:solidFill>
                  <a:latin typeface="Rockwell Extra Bold" panose="02060903040505020403" pitchFamily="18" charset="0"/>
                </a:rPr>
                <a:t>Jabiru</a:t>
              </a:r>
              <a:r>
                <a:rPr lang="en-US" sz="2400" b="1" dirty="0">
                  <a:solidFill>
                    <a:schemeClr val="bg1"/>
                  </a:solidFill>
                  <a:latin typeface="Rockwell Extra Bold" panose="02060903040505020403" pitchFamily="18" charset="0"/>
                </a:rPr>
                <a:t>?</a:t>
              </a:r>
            </a:p>
          </p:txBody>
        </p:sp>
      </p:grpSp>
      <p:pic>
        <p:nvPicPr>
          <p:cNvPr id="8" name="Picture 7"/>
          <p:cNvPicPr>
            <a:picLocks noChangeAspect="1"/>
          </p:cNvPicPr>
          <p:nvPr/>
        </p:nvPicPr>
        <p:blipFill>
          <a:blip r:embed="rId5"/>
          <a:stretch>
            <a:fillRect/>
          </a:stretch>
        </p:blipFill>
        <p:spPr>
          <a:xfrm>
            <a:off x="838200" y="1206481"/>
            <a:ext cx="6434137" cy="5549937"/>
          </a:xfrm>
          <a:prstGeom prst="rect">
            <a:avLst/>
          </a:prstGeom>
        </p:spPr>
      </p:pic>
      <p:sp>
        <p:nvSpPr>
          <p:cNvPr id="9" name="Content Placeholder 2"/>
          <p:cNvSpPr txBox="1">
            <a:spLocks/>
          </p:cNvSpPr>
          <p:nvPr/>
        </p:nvSpPr>
        <p:spPr bwMode="auto">
          <a:xfrm>
            <a:off x="7383691" y="1579792"/>
            <a:ext cx="4696954" cy="4803313"/>
          </a:xfrm>
          <a:prstGeom prst="rect">
            <a:avLst/>
          </a:prstGeom>
          <a:solidFill>
            <a:schemeClr val="tx1"/>
          </a:solidFill>
          <a:ln>
            <a:noFill/>
          </a:ln>
        </p:spPr>
        <p:txBody>
          <a:bodyPr/>
          <a:lstStyle>
            <a:lvl1pPr>
              <a:spcBef>
                <a:spcPts val="800"/>
              </a:spcBef>
              <a:buClr>
                <a:srgbClr val="000000"/>
              </a:buClr>
              <a:buSzPct val="100000"/>
              <a:buFont typeface="Times New Roman" panose="02020603050405020304" pitchFamily="18" charset="0"/>
              <a:defRPr sz="3200">
                <a:solidFill>
                  <a:srgbClr val="000000"/>
                </a:solidFill>
                <a:latin typeface="Calibri" panose="020F0502020204030204" pitchFamily="34"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defRPr sz="2800">
                <a:solidFill>
                  <a:srgbClr val="000000"/>
                </a:solidFill>
                <a:latin typeface="Calibri" panose="020F0502020204030204" pitchFamily="34"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defRPr sz="2400">
                <a:solidFill>
                  <a:srgbClr val="000000"/>
                </a:solidFill>
                <a:latin typeface="Calibri" panose="020F0502020204030204" pitchFamily="34"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Noto Sans CJK SC Regular" charset="0"/>
                <a:cs typeface="Noto Sans CJK SC Regular"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Noto Sans CJK SC Regular" charset="0"/>
                <a:cs typeface="Noto Sans CJK SC Regular"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Noto Sans CJK SC Regular" charset="0"/>
                <a:cs typeface="Noto Sans CJK SC Regular"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Noto Sans CJK SC Regular" charset="0"/>
                <a:cs typeface="Noto Sans CJK SC Regular"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Noto Sans CJK SC Regular" charset="0"/>
                <a:cs typeface="Noto Sans CJK SC Regular" charset="0"/>
              </a:defRPr>
            </a:lvl9pPr>
          </a:lstStyle>
          <a:p>
            <a:pPr defTabSz="449263">
              <a:spcBef>
                <a:spcPct val="20000"/>
              </a:spcBef>
              <a:buClrTx/>
              <a:buSzTx/>
              <a:buFont typeface="Wingdings" panose="05000000000000000000" pitchFamily="2" charset="2"/>
              <a:buChar char="§"/>
              <a:defRPr/>
            </a:pPr>
            <a:endParaRPr lang="en-GB" altLang="en-US" sz="1600" dirty="0">
              <a:solidFill>
                <a:schemeClr val="bg1"/>
              </a:solidFill>
              <a:latin typeface="Rockwell" panose="02060603020205020403" pitchFamily="18" charset="0"/>
            </a:endParaRPr>
          </a:p>
        </p:txBody>
      </p:sp>
      <p:sp>
        <p:nvSpPr>
          <p:cNvPr id="10" name="Rectangle 9"/>
          <p:cNvSpPr/>
          <p:nvPr/>
        </p:nvSpPr>
        <p:spPr>
          <a:xfrm>
            <a:off x="7571450" y="1825625"/>
            <a:ext cx="4290350" cy="1877437"/>
          </a:xfrm>
          <a:prstGeom prst="rect">
            <a:avLst/>
          </a:prstGeom>
        </p:spPr>
        <p:txBody>
          <a:bodyPr wrap="square">
            <a:spAutoFit/>
          </a:bodyPr>
          <a:lstStyle/>
          <a:p>
            <a:r>
              <a:rPr lang="en-US" b="1" dirty="0">
                <a:solidFill>
                  <a:schemeClr val="bg1"/>
                </a:solidFill>
                <a:latin typeface="Rockwell" panose="02060603020205020403" pitchFamily="18" charset="0"/>
              </a:rPr>
              <a:t>2018:</a:t>
            </a:r>
          </a:p>
          <a:p>
            <a:endParaRPr lang="en-US" b="1" dirty="0">
              <a:solidFill>
                <a:schemeClr val="bg1"/>
              </a:solidFill>
              <a:latin typeface="Rockwell" panose="02060603020205020403" pitchFamily="18" charset="0"/>
            </a:endParaRPr>
          </a:p>
          <a:p>
            <a:r>
              <a:rPr lang="en-US" sz="2000" b="1" dirty="0">
                <a:solidFill>
                  <a:schemeClr val="bg1"/>
                </a:solidFill>
                <a:latin typeface="Rockwell" panose="02060603020205020403" pitchFamily="18" charset="0"/>
              </a:rPr>
              <a:t>The Northern Territory government offers almost half a billion dollars to invest in </a:t>
            </a:r>
            <a:r>
              <a:rPr lang="en-US" sz="2000" b="1" dirty="0" err="1">
                <a:solidFill>
                  <a:schemeClr val="bg1"/>
                </a:solidFill>
                <a:latin typeface="Rockwell" panose="02060603020205020403" pitchFamily="18" charset="0"/>
              </a:rPr>
              <a:t>Jabiru’s</a:t>
            </a:r>
            <a:r>
              <a:rPr lang="en-US" sz="2000" b="1" dirty="0">
                <a:solidFill>
                  <a:schemeClr val="bg1"/>
                </a:solidFill>
                <a:latin typeface="Rockwell" panose="02060603020205020403" pitchFamily="18" charset="0"/>
              </a:rPr>
              <a:t> tourism industry.</a:t>
            </a:r>
            <a:endParaRPr lang="en-GB" sz="2000" dirty="0"/>
          </a:p>
        </p:txBody>
      </p:sp>
    </p:spTree>
    <p:extLst>
      <p:ext uri="{BB962C8B-B14F-4D97-AF65-F5344CB8AC3E}">
        <p14:creationId xmlns:p14="http://schemas.microsoft.com/office/powerpoint/2010/main" val="1359928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Lst>
          </a:blip>
          <a:stretch>
            <a:fillRect/>
          </a:stretch>
        </p:blipFill>
        <p:spPr>
          <a:xfrm>
            <a:off x="0" y="0"/>
            <a:ext cx="12192000" cy="6858000"/>
          </a:xfrm>
          <a:prstGeom prst="rect">
            <a:avLst/>
          </a:prstGeom>
        </p:spPr>
      </p:pic>
      <p:grpSp>
        <p:nvGrpSpPr>
          <p:cNvPr id="5" name="Group 4"/>
          <p:cNvGrpSpPr/>
          <p:nvPr/>
        </p:nvGrpSpPr>
        <p:grpSpPr>
          <a:xfrm>
            <a:off x="0" y="538843"/>
            <a:ext cx="12358914" cy="566057"/>
            <a:chOff x="-152400" y="2247900"/>
            <a:chExt cx="11684000" cy="1384300"/>
          </a:xfrm>
        </p:grpSpPr>
        <p:sp>
          <p:nvSpPr>
            <p:cNvPr id="6" name="Rectangle 5"/>
            <p:cNvSpPr/>
            <p:nvPr/>
          </p:nvSpPr>
          <p:spPr>
            <a:xfrm>
              <a:off x="-152400" y="2247900"/>
              <a:ext cx="11684000" cy="13843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7" name="TextBox 6"/>
            <p:cNvSpPr txBox="1"/>
            <p:nvPr/>
          </p:nvSpPr>
          <p:spPr>
            <a:xfrm>
              <a:off x="51605" y="2393640"/>
              <a:ext cx="11275990" cy="1129008"/>
            </a:xfrm>
            <a:prstGeom prst="rect">
              <a:avLst/>
            </a:prstGeom>
            <a:noFill/>
          </p:spPr>
          <p:txBody>
            <a:bodyPr wrap="square" rtlCol="0">
              <a:spAutoFit/>
            </a:bodyPr>
            <a:lstStyle/>
            <a:p>
              <a:r>
                <a:rPr lang="en-US" sz="2400" b="1" dirty="0">
                  <a:solidFill>
                    <a:schemeClr val="bg1"/>
                  </a:solidFill>
                  <a:latin typeface="Rockwell Extra Bold" panose="02060903040505020403" pitchFamily="18" charset="0"/>
                </a:rPr>
                <a:t>So what’s actually happened in </a:t>
              </a:r>
              <a:r>
                <a:rPr lang="en-US" sz="2400" b="1" dirty="0" err="1">
                  <a:solidFill>
                    <a:schemeClr val="bg1"/>
                  </a:solidFill>
                  <a:latin typeface="Rockwell Extra Bold" panose="02060903040505020403" pitchFamily="18" charset="0"/>
                </a:rPr>
                <a:t>Jabiru</a:t>
              </a:r>
              <a:r>
                <a:rPr lang="en-US" sz="2400" b="1" dirty="0">
                  <a:solidFill>
                    <a:schemeClr val="bg1"/>
                  </a:solidFill>
                  <a:latin typeface="Rockwell Extra Bold" panose="02060903040505020403" pitchFamily="18" charset="0"/>
                </a:rPr>
                <a:t>?</a:t>
              </a:r>
            </a:p>
          </p:txBody>
        </p:sp>
      </p:grpSp>
      <p:sp>
        <p:nvSpPr>
          <p:cNvPr id="9" name="Content Placeholder 2"/>
          <p:cNvSpPr txBox="1">
            <a:spLocks/>
          </p:cNvSpPr>
          <p:nvPr/>
        </p:nvSpPr>
        <p:spPr bwMode="auto">
          <a:xfrm>
            <a:off x="7383691" y="1579792"/>
            <a:ext cx="4696954" cy="4803313"/>
          </a:xfrm>
          <a:prstGeom prst="rect">
            <a:avLst/>
          </a:prstGeom>
          <a:solidFill>
            <a:schemeClr val="tx1"/>
          </a:solidFill>
          <a:ln>
            <a:noFill/>
          </a:ln>
        </p:spPr>
        <p:txBody>
          <a:bodyPr/>
          <a:lstStyle>
            <a:lvl1pPr>
              <a:spcBef>
                <a:spcPts val="800"/>
              </a:spcBef>
              <a:buClr>
                <a:srgbClr val="000000"/>
              </a:buClr>
              <a:buSzPct val="100000"/>
              <a:buFont typeface="Times New Roman" panose="02020603050405020304" pitchFamily="18" charset="0"/>
              <a:defRPr sz="3200">
                <a:solidFill>
                  <a:srgbClr val="000000"/>
                </a:solidFill>
                <a:latin typeface="Calibri" panose="020F0502020204030204" pitchFamily="34"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defRPr sz="2800">
                <a:solidFill>
                  <a:srgbClr val="000000"/>
                </a:solidFill>
                <a:latin typeface="Calibri" panose="020F0502020204030204" pitchFamily="34"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defRPr sz="2400">
                <a:solidFill>
                  <a:srgbClr val="000000"/>
                </a:solidFill>
                <a:latin typeface="Calibri" panose="020F0502020204030204" pitchFamily="34"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Noto Sans CJK SC Regular" charset="0"/>
                <a:cs typeface="Noto Sans CJK SC Regular"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Noto Sans CJK SC Regular" charset="0"/>
                <a:cs typeface="Noto Sans CJK SC Regular"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Noto Sans CJK SC Regular" charset="0"/>
                <a:cs typeface="Noto Sans CJK SC Regular"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Noto Sans CJK SC Regular" charset="0"/>
                <a:cs typeface="Noto Sans CJK SC Regular"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Noto Sans CJK SC Regular" charset="0"/>
                <a:cs typeface="Noto Sans CJK SC Regular" charset="0"/>
              </a:defRPr>
            </a:lvl9pPr>
          </a:lstStyle>
          <a:p>
            <a:pPr defTabSz="449263">
              <a:spcBef>
                <a:spcPct val="20000"/>
              </a:spcBef>
              <a:buClrTx/>
              <a:buSzTx/>
              <a:buFont typeface="Wingdings" panose="05000000000000000000" pitchFamily="2" charset="2"/>
              <a:buChar char="§"/>
              <a:defRPr/>
            </a:pPr>
            <a:endParaRPr lang="en-GB" altLang="en-US" sz="1600" dirty="0">
              <a:solidFill>
                <a:schemeClr val="bg1"/>
              </a:solidFill>
              <a:latin typeface="Rockwell" panose="02060603020205020403" pitchFamily="18" charset="0"/>
            </a:endParaRPr>
          </a:p>
        </p:txBody>
      </p:sp>
      <p:sp>
        <p:nvSpPr>
          <p:cNvPr id="10" name="Rectangle 9"/>
          <p:cNvSpPr/>
          <p:nvPr/>
        </p:nvSpPr>
        <p:spPr>
          <a:xfrm>
            <a:off x="7571450" y="1657737"/>
            <a:ext cx="4290350" cy="4647426"/>
          </a:xfrm>
          <a:prstGeom prst="rect">
            <a:avLst/>
          </a:prstGeom>
        </p:spPr>
        <p:txBody>
          <a:bodyPr wrap="square">
            <a:spAutoFit/>
          </a:bodyPr>
          <a:lstStyle/>
          <a:p>
            <a:r>
              <a:rPr lang="en-US" b="1" dirty="0">
                <a:solidFill>
                  <a:schemeClr val="bg1"/>
                </a:solidFill>
                <a:latin typeface="Rockwell" panose="02060603020205020403" pitchFamily="18" charset="0"/>
              </a:rPr>
              <a:t>2019:</a:t>
            </a:r>
          </a:p>
          <a:p>
            <a:endParaRPr lang="en-US" b="1" dirty="0">
              <a:solidFill>
                <a:schemeClr val="bg1"/>
              </a:solidFill>
              <a:latin typeface="Rockwell" panose="02060603020205020403" pitchFamily="18" charset="0"/>
            </a:endParaRPr>
          </a:p>
          <a:p>
            <a:r>
              <a:rPr lang="en-US" sz="2000" b="1" dirty="0">
                <a:solidFill>
                  <a:schemeClr val="bg1"/>
                </a:solidFill>
                <a:latin typeface="Rockwell" panose="02060603020205020403" pitchFamily="18" charset="0"/>
              </a:rPr>
              <a:t>The ‘</a:t>
            </a:r>
            <a:r>
              <a:rPr lang="en-US" sz="2000" b="1" dirty="0" err="1">
                <a:solidFill>
                  <a:schemeClr val="bg1"/>
                </a:solidFill>
                <a:latin typeface="Rockwell" panose="02060603020205020403" pitchFamily="18" charset="0"/>
              </a:rPr>
              <a:t>Jabiru</a:t>
            </a:r>
            <a:r>
              <a:rPr lang="en-US" sz="2000" b="1" dirty="0">
                <a:solidFill>
                  <a:schemeClr val="bg1"/>
                </a:solidFill>
                <a:latin typeface="Rockwell" panose="02060603020205020403" pitchFamily="18" charset="0"/>
              </a:rPr>
              <a:t> </a:t>
            </a:r>
            <a:r>
              <a:rPr lang="en-US" sz="2000" b="1" dirty="0" err="1">
                <a:solidFill>
                  <a:schemeClr val="bg1"/>
                </a:solidFill>
                <a:latin typeface="Rockwell" panose="02060603020205020403" pitchFamily="18" charset="0"/>
              </a:rPr>
              <a:t>Masterplan</a:t>
            </a:r>
            <a:r>
              <a:rPr lang="en-US" sz="2000" b="1" dirty="0">
                <a:solidFill>
                  <a:schemeClr val="bg1"/>
                </a:solidFill>
                <a:latin typeface="Rockwell" panose="02060603020205020403" pitchFamily="18" charset="0"/>
              </a:rPr>
              <a:t>’ is approved.</a:t>
            </a:r>
          </a:p>
          <a:p>
            <a:endParaRPr lang="en-US" sz="2000" b="1" dirty="0">
              <a:solidFill>
                <a:schemeClr val="bg1"/>
              </a:solidFill>
              <a:latin typeface="Rockwell" panose="02060603020205020403" pitchFamily="18" charset="0"/>
            </a:endParaRPr>
          </a:p>
          <a:p>
            <a:pPr marL="342900" indent="-342900">
              <a:buFontTx/>
              <a:buChar char="-"/>
            </a:pPr>
            <a:r>
              <a:rPr lang="en-US" sz="2000" b="1" dirty="0">
                <a:solidFill>
                  <a:schemeClr val="bg1"/>
                </a:solidFill>
                <a:latin typeface="Rockwell" panose="02060603020205020403" pitchFamily="18" charset="0"/>
              </a:rPr>
              <a:t>The </a:t>
            </a:r>
            <a:r>
              <a:rPr lang="en-US" sz="2000" b="1" dirty="0" err="1">
                <a:solidFill>
                  <a:schemeClr val="bg1"/>
                </a:solidFill>
                <a:latin typeface="Rockwell" panose="02060603020205020403" pitchFamily="18" charset="0"/>
              </a:rPr>
              <a:t>Mirrar</a:t>
            </a:r>
            <a:r>
              <a:rPr lang="en-US" sz="2000" b="1" dirty="0">
                <a:solidFill>
                  <a:schemeClr val="bg1"/>
                </a:solidFill>
                <a:latin typeface="Rockwell" panose="02060603020205020403" pitchFamily="18" charset="0"/>
              </a:rPr>
              <a:t> people gave a lot of guidance to this plan, and had to agree it was suitable.</a:t>
            </a:r>
          </a:p>
          <a:p>
            <a:pPr marL="342900" indent="-342900">
              <a:buFontTx/>
              <a:buChar char="-"/>
            </a:pPr>
            <a:endParaRPr lang="en-US" sz="2000" b="1" dirty="0">
              <a:solidFill>
                <a:schemeClr val="bg1"/>
              </a:solidFill>
              <a:latin typeface="Rockwell" panose="02060603020205020403" pitchFamily="18" charset="0"/>
            </a:endParaRPr>
          </a:p>
          <a:p>
            <a:pPr marL="342900" indent="-342900">
              <a:buFontTx/>
              <a:buChar char="-"/>
            </a:pPr>
            <a:r>
              <a:rPr lang="en-US" sz="2000" b="1" dirty="0">
                <a:solidFill>
                  <a:schemeClr val="bg1"/>
                </a:solidFill>
                <a:latin typeface="Rockwell" panose="02060603020205020403" pitchFamily="18" charset="0"/>
              </a:rPr>
              <a:t>The project invests $350 million, and hopes to increase visitor numbers by 100,000 in the first year.</a:t>
            </a:r>
          </a:p>
          <a:p>
            <a:pPr marL="342900" indent="-342900">
              <a:buFontTx/>
              <a:buChar char="-"/>
            </a:pPr>
            <a:endParaRPr lang="en-US" sz="2000" b="1" dirty="0">
              <a:solidFill>
                <a:schemeClr val="bg1"/>
              </a:solidFill>
              <a:latin typeface="Rockwell" panose="02060603020205020403" pitchFamily="18" charset="0"/>
            </a:endParaRPr>
          </a:p>
          <a:p>
            <a:pPr marL="342900" indent="-342900">
              <a:buFontTx/>
              <a:buChar char="-"/>
            </a:pPr>
            <a:r>
              <a:rPr lang="en-US" sz="2000" b="1" dirty="0">
                <a:solidFill>
                  <a:schemeClr val="bg1"/>
                </a:solidFill>
                <a:latin typeface="Rockwell" panose="02060603020205020403" pitchFamily="18" charset="0"/>
              </a:rPr>
              <a:t>125 jobs will be secured too</a:t>
            </a:r>
            <a:endParaRPr lang="en-GB" sz="2000" dirty="0"/>
          </a:p>
        </p:txBody>
      </p:sp>
      <p:pic>
        <p:nvPicPr>
          <p:cNvPr id="11" name="Picture 10"/>
          <p:cNvPicPr>
            <a:picLocks noChangeAspect="1"/>
          </p:cNvPicPr>
          <p:nvPr/>
        </p:nvPicPr>
        <p:blipFill>
          <a:blip r:embed="rId5"/>
          <a:stretch>
            <a:fillRect/>
          </a:stretch>
        </p:blipFill>
        <p:spPr>
          <a:xfrm>
            <a:off x="482829" y="1330136"/>
            <a:ext cx="6392862" cy="5342315"/>
          </a:xfrm>
          <a:prstGeom prst="rect">
            <a:avLst/>
          </a:prstGeom>
        </p:spPr>
      </p:pic>
    </p:spTree>
    <p:extLst>
      <p:ext uri="{BB962C8B-B14F-4D97-AF65-F5344CB8AC3E}">
        <p14:creationId xmlns:p14="http://schemas.microsoft.com/office/powerpoint/2010/main" val="3092717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grpSp>
        <p:nvGrpSpPr>
          <p:cNvPr id="5" name="Group 4"/>
          <p:cNvGrpSpPr/>
          <p:nvPr/>
        </p:nvGrpSpPr>
        <p:grpSpPr>
          <a:xfrm>
            <a:off x="0" y="538843"/>
            <a:ext cx="12358914" cy="566057"/>
            <a:chOff x="-152400" y="2247900"/>
            <a:chExt cx="11684000" cy="1384300"/>
          </a:xfrm>
        </p:grpSpPr>
        <p:sp>
          <p:nvSpPr>
            <p:cNvPr id="6" name="Rectangle 5"/>
            <p:cNvSpPr/>
            <p:nvPr/>
          </p:nvSpPr>
          <p:spPr>
            <a:xfrm>
              <a:off x="-152400" y="2247900"/>
              <a:ext cx="11684000" cy="13843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7" name="TextBox 6"/>
            <p:cNvSpPr txBox="1"/>
            <p:nvPr/>
          </p:nvSpPr>
          <p:spPr>
            <a:xfrm>
              <a:off x="51605" y="2393640"/>
              <a:ext cx="11275990" cy="1129008"/>
            </a:xfrm>
            <a:prstGeom prst="rect">
              <a:avLst/>
            </a:prstGeom>
            <a:noFill/>
          </p:spPr>
          <p:txBody>
            <a:bodyPr wrap="square" rtlCol="0">
              <a:spAutoFit/>
            </a:bodyPr>
            <a:lstStyle/>
            <a:p>
              <a:r>
                <a:rPr lang="en-US" sz="2400" b="1" dirty="0">
                  <a:solidFill>
                    <a:schemeClr val="bg1"/>
                  </a:solidFill>
                  <a:latin typeface="Rockwell Extra Bold" panose="02060903040505020403" pitchFamily="18" charset="0"/>
                </a:rPr>
                <a:t>So what’s actually happened in </a:t>
              </a:r>
              <a:r>
                <a:rPr lang="en-US" sz="2400" b="1" dirty="0" err="1">
                  <a:solidFill>
                    <a:schemeClr val="bg1"/>
                  </a:solidFill>
                  <a:latin typeface="Rockwell Extra Bold" panose="02060903040505020403" pitchFamily="18" charset="0"/>
                </a:rPr>
                <a:t>Jabiru</a:t>
              </a:r>
              <a:r>
                <a:rPr lang="en-US" sz="2400" b="1" dirty="0">
                  <a:solidFill>
                    <a:schemeClr val="bg1"/>
                  </a:solidFill>
                  <a:latin typeface="Rockwell Extra Bold" panose="02060903040505020403" pitchFamily="18" charset="0"/>
                </a:rPr>
                <a:t>?</a:t>
              </a:r>
            </a:p>
          </p:txBody>
        </p:sp>
      </p:grpSp>
      <p:sp>
        <p:nvSpPr>
          <p:cNvPr id="9" name="Content Placeholder 2"/>
          <p:cNvSpPr txBox="1">
            <a:spLocks/>
          </p:cNvSpPr>
          <p:nvPr/>
        </p:nvSpPr>
        <p:spPr bwMode="auto">
          <a:xfrm>
            <a:off x="7598217" y="1239837"/>
            <a:ext cx="4696954" cy="4803313"/>
          </a:xfrm>
          <a:prstGeom prst="rect">
            <a:avLst/>
          </a:prstGeom>
          <a:solidFill>
            <a:schemeClr val="tx1"/>
          </a:solidFill>
          <a:ln>
            <a:noFill/>
          </a:ln>
        </p:spPr>
        <p:txBody>
          <a:bodyPr/>
          <a:lstStyle>
            <a:lvl1pPr>
              <a:spcBef>
                <a:spcPts val="800"/>
              </a:spcBef>
              <a:buClr>
                <a:srgbClr val="000000"/>
              </a:buClr>
              <a:buSzPct val="100000"/>
              <a:buFont typeface="Times New Roman" panose="02020603050405020304" pitchFamily="18" charset="0"/>
              <a:defRPr sz="3200">
                <a:solidFill>
                  <a:srgbClr val="000000"/>
                </a:solidFill>
                <a:latin typeface="Calibri" panose="020F0502020204030204" pitchFamily="34" charset="0"/>
                <a:ea typeface="Noto Sans CJK SC Regular" charset="0"/>
                <a:cs typeface="Noto Sans CJK SC Regular" charset="0"/>
              </a:defRPr>
            </a:lvl1pPr>
            <a:lvl2pPr>
              <a:spcBef>
                <a:spcPts val="700"/>
              </a:spcBef>
              <a:buClr>
                <a:srgbClr val="000000"/>
              </a:buClr>
              <a:buSzPct val="100000"/>
              <a:buFont typeface="Times New Roman" panose="02020603050405020304" pitchFamily="18" charset="0"/>
              <a:defRPr sz="2800">
                <a:solidFill>
                  <a:srgbClr val="000000"/>
                </a:solidFill>
                <a:latin typeface="Calibri" panose="020F0502020204030204" pitchFamily="34" charset="0"/>
                <a:ea typeface="Noto Sans CJK SC Regular" charset="0"/>
                <a:cs typeface="Noto Sans CJK SC Regular" charset="0"/>
              </a:defRPr>
            </a:lvl2pPr>
            <a:lvl3pPr>
              <a:spcBef>
                <a:spcPts val="600"/>
              </a:spcBef>
              <a:buClr>
                <a:srgbClr val="000000"/>
              </a:buClr>
              <a:buSzPct val="100000"/>
              <a:buFont typeface="Times New Roman" panose="02020603050405020304" pitchFamily="18" charset="0"/>
              <a:defRPr sz="2400">
                <a:solidFill>
                  <a:srgbClr val="000000"/>
                </a:solidFill>
                <a:latin typeface="Calibri" panose="020F0502020204030204" pitchFamily="34" charset="0"/>
                <a:ea typeface="Noto Sans CJK SC Regular" charset="0"/>
                <a:cs typeface="Noto Sans CJK SC Regular" charset="0"/>
              </a:defRPr>
            </a:lvl3pPr>
            <a:lvl4pPr>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Noto Sans CJK SC Regular" charset="0"/>
                <a:cs typeface="Noto Sans CJK SC Regular" charset="0"/>
              </a:defRPr>
            </a:lvl4pPr>
            <a:lvl5pPr>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Noto Sans CJK SC Regular" charset="0"/>
                <a:cs typeface="Noto Sans CJK SC Regular"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Noto Sans CJK SC Regular" charset="0"/>
                <a:cs typeface="Noto Sans CJK SC Regular"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Noto Sans CJK SC Regular" charset="0"/>
                <a:cs typeface="Noto Sans CJK SC Regular"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Noto Sans CJK SC Regular" charset="0"/>
                <a:cs typeface="Noto Sans CJK SC Regular"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Noto Sans CJK SC Regular" charset="0"/>
                <a:cs typeface="Noto Sans CJK SC Regular" charset="0"/>
              </a:defRPr>
            </a:lvl9pPr>
          </a:lstStyle>
          <a:p>
            <a:pPr defTabSz="449263">
              <a:spcBef>
                <a:spcPct val="20000"/>
              </a:spcBef>
              <a:buClrTx/>
              <a:buSzTx/>
              <a:buFont typeface="Wingdings" panose="05000000000000000000" pitchFamily="2" charset="2"/>
              <a:buChar char="§"/>
              <a:defRPr/>
            </a:pPr>
            <a:endParaRPr lang="en-GB" altLang="en-US" sz="1600" dirty="0">
              <a:solidFill>
                <a:schemeClr val="bg1"/>
              </a:solidFill>
              <a:latin typeface="Rockwell" panose="02060603020205020403" pitchFamily="18" charset="0"/>
            </a:endParaRPr>
          </a:p>
        </p:txBody>
      </p:sp>
      <p:sp>
        <p:nvSpPr>
          <p:cNvPr id="10" name="Rectangle 9"/>
          <p:cNvSpPr/>
          <p:nvPr/>
        </p:nvSpPr>
        <p:spPr>
          <a:xfrm>
            <a:off x="7785976" y="1317782"/>
            <a:ext cx="4290350" cy="4339650"/>
          </a:xfrm>
          <a:prstGeom prst="rect">
            <a:avLst/>
          </a:prstGeom>
        </p:spPr>
        <p:txBody>
          <a:bodyPr wrap="square">
            <a:spAutoFit/>
          </a:bodyPr>
          <a:lstStyle/>
          <a:p>
            <a:r>
              <a:rPr lang="en-US" b="1" dirty="0">
                <a:solidFill>
                  <a:schemeClr val="bg1"/>
                </a:solidFill>
                <a:latin typeface="Rockwell" panose="02060603020205020403" pitchFamily="18" charset="0"/>
              </a:rPr>
              <a:t>The future?</a:t>
            </a:r>
          </a:p>
          <a:p>
            <a:endParaRPr lang="en-US" b="1" dirty="0">
              <a:solidFill>
                <a:schemeClr val="bg1"/>
              </a:solidFill>
              <a:latin typeface="Rockwell" panose="02060603020205020403" pitchFamily="18" charset="0"/>
            </a:endParaRPr>
          </a:p>
          <a:p>
            <a:r>
              <a:rPr lang="en-US" sz="2000" b="1" dirty="0">
                <a:solidFill>
                  <a:schemeClr val="bg1"/>
                </a:solidFill>
                <a:latin typeface="Rockwell" panose="02060603020205020403" pitchFamily="18" charset="0"/>
              </a:rPr>
              <a:t>The ‘</a:t>
            </a:r>
            <a:r>
              <a:rPr lang="en-US" sz="2000" b="1" dirty="0" err="1">
                <a:solidFill>
                  <a:schemeClr val="bg1"/>
                </a:solidFill>
                <a:latin typeface="Rockwell" panose="02060603020205020403" pitchFamily="18" charset="0"/>
              </a:rPr>
              <a:t>Jabiru</a:t>
            </a:r>
            <a:r>
              <a:rPr lang="en-US" sz="2000" b="1" dirty="0">
                <a:solidFill>
                  <a:schemeClr val="bg1"/>
                </a:solidFill>
                <a:latin typeface="Rockwell" panose="02060603020205020403" pitchFamily="18" charset="0"/>
              </a:rPr>
              <a:t> </a:t>
            </a:r>
            <a:r>
              <a:rPr lang="en-US" sz="2000" b="1" dirty="0" err="1">
                <a:solidFill>
                  <a:schemeClr val="bg1"/>
                </a:solidFill>
                <a:latin typeface="Rockwell" panose="02060603020205020403" pitchFamily="18" charset="0"/>
              </a:rPr>
              <a:t>Masterplan</a:t>
            </a:r>
            <a:r>
              <a:rPr lang="en-US" sz="2000" b="1" dirty="0">
                <a:solidFill>
                  <a:schemeClr val="bg1"/>
                </a:solidFill>
                <a:latin typeface="Rockwell" panose="02060603020205020403" pitchFamily="18" charset="0"/>
              </a:rPr>
              <a:t>’ will:</a:t>
            </a:r>
          </a:p>
          <a:p>
            <a:endParaRPr lang="en-US" sz="2000" b="1" dirty="0">
              <a:solidFill>
                <a:schemeClr val="bg1"/>
              </a:solidFill>
              <a:latin typeface="Rockwell" panose="02060603020205020403" pitchFamily="18" charset="0"/>
            </a:endParaRPr>
          </a:p>
          <a:p>
            <a:pPr marL="342900" indent="-342900">
              <a:buFontTx/>
              <a:buChar char="-"/>
            </a:pPr>
            <a:r>
              <a:rPr lang="en-US" sz="2000" b="1" dirty="0">
                <a:solidFill>
                  <a:schemeClr val="bg1"/>
                </a:solidFill>
                <a:latin typeface="Rockwell" panose="02060603020205020403" pitchFamily="18" charset="0"/>
              </a:rPr>
              <a:t>Improve mobile phone coverage</a:t>
            </a:r>
          </a:p>
          <a:p>
            <a:pPr marL="342900" indent="-342900">
              <a:buFontTx/>
              <a:buChar char="-"/>
            </a:pPr>
            <a:r>
              <a:rPr lang="en-US" sz="2000" b="1" dirty="0">
                <a:solidFill>
                  <a:schemeClr val="bg1"/>
                </a:solidFill>
                <a:latin typeface="Rockwell" panose="02060603020205020403" pitchFamily="18" charset="0"/>
              </a:rPr>
              <a:t>Build: new houses and hotels</a:t>
            </a:r>
          </a:p>
          <a:p>
            <a:pPr marL="342900" indent="-342900">
              <a:buFontTx/>
              <a:buChar char="-"/>
            </a:pPr>
            <a:r>
              <a:rPr lang="en-US" sz="2000" b="1" dirty="0">
                <a:solidFill>
                  <a:schemeClr val="bg1"/>
                </a:solidFill>
                <a:latin typeface="Rockwell" panose="02060603020205020403" pitchFamily="18" charset="0"/>
              </a:rPr>
              <a:t>And provide education and health services</a:t>
            </a:r>
          </a:p>
          <a:p>
            <a:pPr marL="342900" indent="-342900">
              <a:buFontTx/>
              <a:buChar char="-"/>
            </a:pPr>
            <a:r>
              <a:rPr lang="en-US" sz="2000" b="1" dirty="0">
                <a:solidFill>
                  <a:schemeClr val="bg1"/>
                </a:solidFill>
                <a:latin typeface="Rockwell" panose="02060603020205020403" pitchFamily="18" charset="0"/>
              </a:rPr>
              <a:t>As well as attractions e.g. a ‘croc-proof’ pool!</a:t>
            </a:r>
          </a:p>
          <a:p>
            <a:pPr marL="342900" indent="-342900">
              <a:buFontTx/>
              <a:buChar char="-"/>
            </a:pPr>
            <a:endParaRPr lang="en-US" sz="2000" b="1" dirty="0">
              <a:solidFill>
                <a:schemeClr val="bg1"/>
              </a:solidFill>
              <a:latin typeface="Rockwell" panose="02060603020205020403" pitchFamily="18" charset="0"/>
            </a:endParaRPr>
          </a:p>
          <a:p>
            <a:pPr marL="342900" indent="-342900">
              <a:buFontTx/>
              <a:buChar char="-"/>
            </a:pPr>
            <a:r>
              <a:rPr lang="en-US" sz="2000" b="1" dirty="0">
                <a:solidFill>
                  <a:schemeClr val="bg1"/>
                </a:solidFill>
                <a:latin typeface="Rockwell" panose="02060603020205020403" pitchFamily="18" charset="0"/>
              </a:rPr>
              <a:t>And a World Heritage Aboriginal Culture Centre</a:t>
            </a:r>
            <a:endParaRPr lang="en-GB" sz="2000" dirty="0"/>
          </a:p>
        </p:txBody>
      </p:sp>
      <p:pic>
        <p:nvPicPr>
          <p:cNvPr id="16" name="Picture 15"/>
          <p:cNvPicPr>
            <a:picLocks noChangeAspect="1"/>
          </p:cNvPicPr>
          <p:nvPr/>
        </p:nvPicPr>
        <p:blipFill>
          <a:blip r:embed="rId3"/>
          <a:stretch>
            <a:fillRect/>
          </a:stretch>
        </p:blipFill>
        <p:spPr>
          <a:xfrm>
            <a:off x="-13638" y="1164495"/>
            <a:ext cx="6794500" cy="4803712"/>
          </a:xfrm>
          <a:prstGeom prst="rect">
            <a:avLst/>
          </a:prstGeom>
        </p:spPr>
      </p:pic>
      <p:pic>
        <p:nvPicPr>
          <p:cNvPr id="17" name="Picture 16"/>
          <p:cNvPicPr>
            <a:picLocks noChangeAspect="1"/>
          </p:cNvPicPr>
          <p:nvPr/>
        </p:nvPicPr>
        <p:blipFill>
          <a:blip r:embed="rId4"/>
          <a:stretch>
            <a:fillRect/>
          </a:stretch>
        </p:blipFill>
        <p:spPr>
          <a:xfrm>
            <a:off x="484363" y="1448593"/>
            <a:ext cx="6687935" cy="4728370"/>
          </a:xfrm>
          <a:prstGeom prst="rect">
            <a:avLst/>
          </a:prstGeom>
        </p:spPr>
      </p:pic>
      <p:pic>
        <p:nvPicPr>
          <p:cNvPr id="2050" name="Picture 2" descr="https://images.adsttc.com/media/images/5c47/3c0f/284d/d149/fa00/0024/slideshow/8.jpg?154817229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383" y="2338386"/>
            <a:ext cx="7874480" cy="451961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6050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5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Picture 2">
            <a:extLst>
              <a:ext uri="{FF2B5EF4-FFF2-40B4-BE49-F238E27FC236}">
                <a16:creationId xmlns:a16="http://schemas.microsoft.com/office/drawing/2014/main" id="{998ADE76-A7AE-BB57-B85D-64D239FB350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543300"/>
            <a:ext cx="4216400"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7" name="TextBox 3">
            <a:extLst>
              <a:ext uri="{FF2B5EF4-FFF2-40B4-BE49-F238E27FC236}">
                <a16:creationId xmlns:a16="http://schemas.microsoft.com/office/drawing/2014/main" id="{B95ADA33-4912-EE95-9F44-580F31D39440}"/>
              </a:ext>
            </a:extLst>
          </p:cNvPr>
          <p:cNvSpPr txBox="1">
            <a:spLocks noChangeArrowheads="1"/>
          </p:cNvSpPr>
          <p:nvPr/>
        </p:nvSpPr>
        <p:spPr bwMode="auto">
          <a:xfrm>
            <a:off x="2493963" y="6604000"/>
            <a:ext cx="2519362" cy="215900"/>
          </a:xfrm>
          <a:prstGeom prst="rect">
            <a:avLst/>
          </a:prstGeom>
          <a:noFill/>
          <a:ln>
            <a:noFill/>
          </a:ln>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20000"/>
              </a:spcBef>
              <a:defRPr/>
            </a:pPr>
            <a:r>
              <a:rPr lang="en-GB" altLang="en-US" sz="800" dirty="0">
                <a:solidFill>
                  <a:srgbClr val="000000"/>
                </a:solidFill>
                <a:latin typeface="Calibri" pitchFamily="34" charset="0"/>
              </a:rPr>
              <a:t>Public domain ; National Museum of the US Navy</a:t>
            </a:r>
          </a:p>
        </p:txBody>
      </p:sp>
      <p:pic>
        <p:nvPicPr>
          <p:cNvPr id="100355" name="Picture 3">
            <a:extLst>
              <a:ext uri="{FF2B5EF4-FFF2-40B4-BE49-F238E27FC236}">
                <a16:creationId xmlns:a16="http://schemas.microsoft.com/office/drawing/2014/main" id="{50E91C0B-846A-FD4B-608A-B8856E488B82}"/>
              </a:ext>
            </a:extLst>
          </p:cNvPr>
          <p:cNvPicPr>
            <a:picLocks noChangeAspect="1"/>
          </p:cNvPicPr>
          <p:nvPr/>
        </p:nvPicPr>
        <p:blipFill>
          <a:blip r:embed="rId4">
            <a:extLst>
              <a:ext uri="{28A0092B-C50C-407E-A947-70E740481C1C}">
                <a14:useLocalDpi xmlns:a14="http://schemas.microsoft.com/office/drawing/2010/main" val="0"/>
              </a:ext>
            </a:extLst>
          </a:blip>
          <a:srcRect t="16942" r="16927"/>
          <a:stretch>
            <a:fillRect/>
          </a:stretch>
        </p:blipFill>
        <p:spPr bwMode="auto">
          <a:xfrm>
            <a:off x="1524000" y="-9525"/>
            <a:ext cx="4446588" cy="296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6" name="Rectangle 4">
            <a:extLst>
              <a:ext uri="{FF2B5EF4-FFF2-40B4-BE49-F238E27FC236}">
                <a16:creationId xmlns:a16="http://schemas.microsoft.com/office/drawing/2014/main" id="{9310CAD8-30E9-88FA-A993-1222B0F00B2B}"/>
              </a:ext>
            </a:extLst>
          </p:cNvPr>
          <p:cNvSpPr>
            <a:spLocks noChangeArrowheads="1"/>
          </p:cNvSpPr>
          <p:nvPr/>
        </p:nvSpPr>
        <p:spPr bwMode="auto">
          <a:xfrm>
            <a:off x="1658939" y="2986088"/>
            <a:ext cx="46624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bg1"/>
                </a:solidFill>
                <a:latin typeface="Arial" panose="020B0604020202020204" pitchFamily="34" charset="0"/>
                <a:ea typeface="ＭＳ Ｐゴシック" panose="020B0600070205080204" pitchFamily="34" charset="-128"/>
              </a:defRPr>
            </a:lvl1pPr>
            <a:lvl2pPr>
              <a:defRPr>
                <a:solidFill>
                  <a:schemeClr val="bg1"/>
                </a:solidFill>
                <a:latin typeface="Arial" panose="020B0604020202020204" pitchFamily="34" charset="0"/>
                <a:ea typeface="ＭＳ Ｐゴシック" panose="020B0600070205080204" pitchFamily="34" charset="-128"/>
              </a:defRPr>
            </a:lvl2pPr>
            <a:lvl3pPr>
              <a:defRPr>
                <a:solidFill>
                  <a:schemeClr val="bg1"/>
                </a:solidFill>
                <a:latin typeface="Arial" panose="020B0604020202020204" pitchFamily="34" charset="0"/>
                <a:ea typeface="ＭＳ Ｐゴシック" panose="020B0600070205080204" pitchFamily="34" charset="-128"/>
              </a:defRPr>
            </a:lvl3pPr>
            <a:lvl4pPr>
              <a:defRPr>
                <a:solidFill>
                  <a:schemeClr val="bg1"/>
                </a:solidFill>
                <a:latin typeface="Arial" panose="020B0604020202020204" pitchFamily="34" charset="0"/>
                <a:ea typeface="ＭＳ Ｐゴシック" panose="020B0600070205080204" pitchFamily="34" charset="-128"/>
              </a:defRPr>
            </a:lvl4pPr>
            <a:lvl5pPr>
              <a:defRPr>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bg1"/>
                </a:solidFill>
                <a:latin typeface="Arial" panose="020B0604020202020204" pitchFamily="34" charset="0"/>
                <a:ea typeface="ＭＳ Ｐゴシック" panose="020B0600070205080204" pitchFamily="34" charset="-128"/>
              </a:defRPr>
            </a:lvl9pPr>
          </a:lstStyle>
          <a:p>
            <a:r>
              <a:rPr lang="en-GB" altLang="en-US" sz="800">
                <a:solidFill>
                  <a:srgbClr val="000000"/>
                </a:solidFill>
                <a:latin typeface="Calibri" panose="020F0502020204030204" pitchFamily="34" charset="0"/>
              </a:rPr>
              <a:t>Paul L. McCord Jr. ; https://creativecommons.org/licenses/by-nd/2.0/legalcode ; cropped</a:t>
            </a:r>
          </a:p>
        </p:txBody>
      </p:sp>
      <p:pic>
        <p:nvPicPr>
          <p:cNvPr id="100357" name="Picture 2">
            <a:extLst>
              <a:ext uri="{FF2B5EF4-FFF2-40B4-BE49-F238E27FC236}">
                <a16:creationId xmlns:a16="http://schemas.microsoft.com/office/drawing/2014/main" id="{A95AD739-19B4-B049-56CB-FD9ADF4142A3}"/>
              </a:ext>
            </a:extLst>
          </p:cNvPr>
          <p:cNvPicPr>
            <a:picLocks noChangeAspect="1"/>
          </p:cNvPicPr>
          <p:nvPr/>
        </p:nvPicPr>
        <p:blipFill>
          <a:blip r:embed="rId5">
            <a:extLst>
              <a:ext uri="{28A0092B-C50C-407E-A947-70E740481C1C}">
                <a14:useLocalDpi xmlns:a14="http://schemas.microsoft.com/office/drawing/2010/main" val="0"/>
              </a:ext>
            </a:extLst>
          </a:blip>
          <a:srcRect l="9229" t="3551" r="43967" b="55817"/>
          <a:stretch>
            <a:fillRect/>
          </a:stretch>
        </p:blipFill>
        <p:spPr bwMode="auto">
          <a:xfrm>
            <a:off x="6083300" y="3519489"/>
            <a:ext cx="4584700" cy="318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8" name="Google Shape;213;p9" descr="Image result for nuclear explosion gif">
            <a:extLst>
              <a:ext uri="{FF2B5EF4-FFF2-40B4-BE49-F238E27FC236}">
                <a16:creationId xmlns:a16="http://schemas.microsoft.com/office/drawing/2014/main" id="{83E9E9A9-53F5-C3A8-9BA5-67EE3E810694}"/>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15063" y="0"/>
            <a:ext cx="4481512" cy="294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215900" y="274638"/>
            <a:ext cx="11811000" cy="1346200"/>
          </a:xfrm>
          <a:prstGeom prst="rect">
            <a:avLst/>
          </a:prstGeom>
          <a:solidFill>
            <a:srgbClr val="00B050"/>
          </a:solidFill>
          <a:ln>
            <a:noFill/>
          </a:ln>
        </p:spPr>
        <p:txBody>
          <a:bodyPr lIns="81639" tIns="42452" rIns="81639" bIns="42452" anchor="ctr"/>
          <a:lstStyle>
            <a:lvl1pPr>
              <a:spcBef>
                <a:spcPct val="20000"/>
              </a:spcBef>
              <a:buFont typeface="Arial" pitchFamily="34" charset="0"/>
              <a:buChar cha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3200">
                <a:solidFill>
                  <a:schemeClr val="tx1"/>
                </a:solidFill>
                <a:latin typeface="Calibri" pitchFamily="34" charset="0"/>
              </a:defRPr>
            </a:lvl1pPr>
            <a:lvl2pPr marL="742950" indent="-285750">
              <a:spcBef>
                <a:spcPct val="20000"/>
              </a:spcBef>
              <a:buFont typeface="Arial" pitchFamily="34" charset="0"/>
              <a:buChar cha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800">
                <a:solidFill>
                  <a:schemeClr val="tx1"/>
                </a:solidFill>
                <a:latin typeface="Calibri" pitchFamily="34" charset="0"/>
              </a:defRPr>
            </a:lvl2pPr>
            <a:lvl3pPr marL="1143000" indent="-228600">
              <a:spcBef>
                <a:spcPct val="20000"/>
              </a:spcBef>
              <a:buFont typeface="Arial" pitchFamily="34" charset="0"/>
              <a:buChar cha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alibri" pitchFamily="34" charset="0"/>
              </a:defRPr>
            </a:lvl3pPr>
            <a:lvl4pPr marL="1600200" indent="-228600">
              <a:spcBef>
                <a:spcPct val="20000"/>
              </a:spcBef>
              <a:buFont typeface="Arial" pitchFamily="34" charset="0"/>
              <a:buChar cha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000">
                <a:solidFill>
                  <a:schemeClr val="tx1"/>
                </a:solidFill>
                <a:latin typeface="Calibri" pitchFamily="34" charset="0"/>
              </a:defRPr>
            </a:lvl4pPr>
            <a:lvl5pPr marL="2057400" indent="-228600">
              <a:spcBef>
                <a:spcPct val="20000"/>
              </a:spcBef>
              <a:buFont typeface="Arial" pitchFamily="34" charset="0"/>
              <a:buChar cha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000">
                <a:solidFill>
                  <a:schemeClr val="tx1"/>
                </a:solidFill>
                <a:latin typeface="Calibri" pitchFamily="34" charset="0"/>
              </a:defRPr>
            </a:lvl9pPr>
          </a:lstStyle>
          <a:p>
            <a:pPr algn="ctr" eaLnBrk="1" hangingPunct="1">
              <a:spcBef>
                <a:spcPct val="0"/>
              </a:spcBef>
              <a:buFontTx/>
              <a:buNone/>
            </a:pPr>
            <a:r>
              <a:rPr lang="en-GB" altLang="en-US" sz="3600" b="1" dirty="0">
                <a:solidFill>
                  <a:srgbClr val="000000"/>
                </a:solidFill>
                <a:latin typeface="Rockwell" pitchFamily="18" charset="0"/>
              </a:rPr>
              <a:t>If you were a labourer in the Northern Territory, would you support these plans?</a:t>
            </a:r>
          </a:p>
        </p:txBody>
      </p:sp>
      <p:sp>
        <p:nvSpPr>
          <p:cNvPr id="6" name="Rectangle 1"/>
          <p:cNvSpPr>
            <a:spLocks noChangeArrowheads="1"/>
          </p:cNvSpPr>
          <p:nvPr/>
        </p:nvSpPr>
        <p:spPr bwMode="auto">
          <a:xfrm>
            <a:off x="215900" y="2039938"/>
            <a:ext cx="11811000" cy="1346200"/>
          </a:xfrm>
          <a:prstGeom prst="rect">
            <a:avLst/>
          </a:prstGeom>
          <a:solidFill>
            <a:srgbClr val="00B050"/>
          </a:solidFill>
          <a:ln>
            <a:noFill/>
          </a:ln>
        </p:spPr>
        <p:txBody>
          <a:bodyPr lIns="81639" tIns="42452" rIns="81639" bIns="42452" anchor="ctr"/>
          <a:lstStyle>
            <a:lvl1pPr>
              <a:spcBef>
                <a:spcPct val="20000"/>
              </a:spcBef>
              <a:buFont typeface="Arial" pitchFamily="34" charset="0"/>
              <a:buChar cha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3200">
                <a:solidFill>
                  <a:schemeClr val="tx1"/>
                </a:solidFill>
                <a:latin typeface="Calibri" pitchFamily="34" charset="0"/>
              </a:defRPr>
            </a:lvl1pPr>
            <a:lvl2pPr marL="742950" indent="-285750">
              <a:spcBef>
                <a:spcPct val="20000"/>
              </a:spcBef>
              <a:buFont typeface="Arial" pitchFamily="34" charset="0"/>
              <a:buChar cha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800">
                <a:solidFill>
                  <a:schemeClr val="tx1"/>
                </a:solidFill>
                <a:latin typeface="Calibri" pitchFamily="34" charset="0"/>
              </a:defRPr>
            </a:lvl2pPr>
            <a:lvl3pPr marL="1143000" indent="-228600">
              <a:spcBef>
                <a:spcPct val="20000"/>
              </a:spcBef>
              <a:buFont typeface="Arial" pitchFamily="34" charset="0"/>
              <a:buChar cha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alibri" pitchFamily="34" charset="0"/>
              </a:defRPr>
            </a:lvl3pPr>
            <a:lvl4pPr marL="1600200" indent="-228600">
              <a:spcBef>
                <a:spcPct val="20000"/>
              </a:spcBef>
              <a:buFont typeface="Arial" pitchFamily="34" charset="0"/>
              <a:buChar cha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000">
                <a:solidFill>
                  <a:schemeClr val="tx1"/>
                </a:solidFill>
                <a:latin typeface="Calibri" pitchFamily="34" charset="0"/>
              </a:defRPr>
            </a:lvl4pPr>
            <a:lvl5pPr marL="2057400" indent="-228600">
              <a:spcBef>
                <a:spcPct val="20000"/>
              </a:spcBef>
              <a:buFont typeface="Arial" pitchFamily="34" charset="0"/>
              <a:buChar cha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000">
                <a:solidFill>
                  <a:schemeClr val="tx1"/>
                </a:solidFill>
                <a:latin typeface="Calibri" pitchFamily="34" charset="0"/>
              </a:defRPr>
            </a:lvl9pPr>
          </a:lstStyle>
          <a:p>
            <a:pPr algn="ctr" eaLnBrk="1" hangingPunct="1">
              <a:spcBef>
                <a:spcPct val="0"/>
              </a:spcBef>
              <a:buFontTx/>
              <a:buNone/>
            </a:pPr>
            <a:r>
              <a:rPr lang="en-GB" altLang="en-US" sz="3600" b="1" dirty="0">
                <a:solidFill>
                  <a:srgbClr val="000000"/>
                </a:solidFill>
                <a:latin typeface="Rockwell" pitchFamily="18" charset="0"/>
              </a:rPr>
              <a:t>Is uranium an essential resource for today?</a:t>
            </a:r>
          </a:p>
        </p:txBody>
      </p:sp>
      <p:sp>
        <p:nvSpPr>
          <p:cNvPr id="7" name="Rectangle 1"/>
          <p:cNvSpPr>
            <a:spLocks noChangeArrowheads="1"/>
          </p:cNvSpPr>
          <p:nvPr/>
        </p:nvSpPr>
        <p:spPr bwMode="auto">
          <a:xfrm>
            <a:off x="215900" y="3825876"/>
            <a:ext cx="11811000" cy="1346200"/>
          </a:xfrm>
          <a:prstGeom prst="rect">
            <a:avLst/>
          </a:prstGeom>
          <a:solidFill>
            <a:srgbClr val="00B050"/>
          </a:solidFill>
          <a:ln>
            <a:noFill/>
          </a:ln>
        </p:spPr>
        <p:txBody>
          <a:bodyPr lIns="81639" tIns="42452" rIns="81639" bIns="42452" anchor="ctr"/>
          <a:lstStyle>
            <a:lvl1pPr>
              <a:spcBef>
                <a:spcPct val="20000"/>
              </a:spcBef>
              <a:buFont typeface="Arial" pitchFamily="34" charset="0"/>
              <a:buChar cha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3200">
                <a:solidFill>
                  <a:schemeClr val="tx1"/>
                </a:solidFill>
                <a:latin typeface="Calibri" pitchFamily="34" charset="0"/>
              </a:defRPr>
            </a:lvl1pPr>
            <a:lvl2pPr marL="742950" indent="-285750">
              <a:spcBef>
                <a:spcPct val="20000"/>
              </a:spcBef>
              <a:buFont typeface="Arial" pitchFamily="34" charset="0"/>
              <a:buChar cha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800">
                <a:solidFill>
                  <a:schemeClr val="tx1"/>
                </a:solidFill>
                <a:latin typeface="Calibri" pitchFamily="34" charset="0"/>
              </a:defRPr>
            </a:lvl2pPr>
            <a:lvl3pPr marL="1143000" indent="-228600">
              <a:spcBef>
                <a:spcPct val="20000"/>
              </a:spcBef>
              <a:buFont typeface="Arial" pitchFamily="34" charset="0"/>
              <a:buChar cha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alibri" pitchFamily="34" charset="0"/>
              </a:defRPr>
            </a:lvl3pPr>
            <a:lvl4pPr marL="1600200" indent="-228600">
              <a:spcBef>
                <a:spcPct val="20000"/>
              </a:spcBef>
              <a:buFont typeface="Arial" pitchFamily="34" charset="0"/>
              <a:buChar cha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000">
                <a:solidFill>
                  <a:schemeClr val="tx1"/>
                </a:solidFill>
                <a:latin typeface="Calibri" pitchFamily="34" charset="0"/>
              </a:defRPr>
            </a:lvl4pPr>
            <a:lvl5pPr marL="2057400" indent="-228600">
              <a:spcBef>
                <a:spcPct val="20000"/>
              </a:spcBef>
              <a:buFont typeface="Arial" pitchFamily="34" charset="0"/>
              <a:buChar cha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000">
                <a:solidFill>
                  <a:schemeClr val="tx1"/>
                </a:solidFill>
                <a:latin typeface="Calibri" pitchFamily="34" charset="0"/>
              </a:defRPr>
            </a:lvl9pPr>
          </a:lstStyle>
          <a:p>
            <a:pPr algn="ctr" eaLnBrk="1" hangingPunct="1">
              <a:spcBef>
                <a:spcPct val="0"/>
              </a:spcBef>
              <a:buFontTx/>
              <a:buNone/>
            </a:pPr>
            <a:r>
              <a:rPr lang="en-GB" altLang="en-US" sz="3600" b="1" dirty="0">
                <a:solidFill>
                  <a:srgbClr val="000000"/>
                </a:solidFill>
                <a:latin typeface="Rockwell" pitchFamily="18" charset="0"/>
              </a:rPr>
              <a:t>Which is more unfair? The use of the creation of nuclear weapons?</a:t>
            </a:r>
          </a:p>
        </p:txBody>
      </p:sp>
    </p:spTree>
    <p:extLst>
      <p:ext uri="{BB962C8B-B14F-4D97-AF65-F5344CB8AC3E}">
        <p14:creationId xmlns:p14="http://schemas.microsoft.com/office/powerpoint/2010/main" val="1006576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a:xfrm>
            <a:off x="310243" y="143276"/>
            <a:ext cx="11625943" cy="837453"/>
          </a:xfrm>
          <a:prstGeom prst="rect">
            <a:avLst/>
          </a:prstGeom>
          <a:solidFill>
            <a:schemeClr val="tx1"/>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01000"/>
              </a:lnSpc>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sz="4000" dirty="0">
                <a:solidFill>
                  <a:srgbClr val="FFFFFF"/>
                </a:solidFill>
                <a:effectLst>
                  <a:outerShdw dist="139700" dir="2400000" algn="tl">
                    <a:prstClr val="black"/>
                  </a:outerShdw>
                </a:effectLst>
                <a:latin typeface="Rockwell Extra Bold" pitchFamily="18" charset="0"/>
              </a:rPr>
              <a:t>What we’ve done in this lesson</a:t>
            </a:r>
          </a:p>
        </p:txBody>
      </p:sp>
      <p:sp>
        <p:nvSpPr>
          <p:cNvPr id="5" name="Content Placeholder 2"/>
          <p:cNvSpPr>
            <a:spLocks noGrp="1"/>
          </p:cNvSpPr>
          <p:nvPr>
            <p:ph idx="1"/>
          </p:nvPr>
        </p:nvSpPr>
        <p:spPr>
          <a:xfrm>
            <a:off x="1911580" y="1196752"/>
            <a:ext cx="8229600" cy="4896544"/>
          </a:xfrm>
        </p:spPr>
        <p:txBody>
          <a:bodyPr>
            <a:normAutofit/>
          </a:bodyPr>
          <a:lstStyle/>
          <a:p>
            <a:r>
              <a:rPr lang="en-GB" dirty="0"/>
              <a:t>Learnt some facts about uranium mining</a:t>
            </a:r>
          </a:p>
          <a:p>
            <a:pPr marL="0" indent="0">
              <a:buNone/>
            </a:pPr>
            <a:r>
              <a:rPr lang="en-GB" dirty="0"/>
              <a:t>  </a:t>
            </a:r>
          </a:p>
          <a:p>
            <a:r>
              <a:rPr lang="en-US" dirty="0"/>
              <a:t>Learnt about Ranger Uranium Mine and Indigenous Australians’ land</a:t>
            </a:r>
            <a:endParaRPr lang="en-GB" dirty="0"/>
          </a:p>
          <a:p>
            <a:endParaRPr lang="en-US" dirty="0"/>
          </a:p>
          <a:p>
            <a:r>
              <a:rPr lang="en-GB" dirty="0"/>
              <a:t>Held an emergency meeting to decide the future of a town affected by uranium mining (and found out what’s </a:t>
            </a:r>
            <a:r>
              <a:rPr lang="en-GB"/>
              <a:t>happened recently)</a:t>
            </a:r>
            <a:endParaRPr lang="en-GB" dirty="0"/>
          </a:p>
          <a:p>
            <a:pPr marL="0" indent="0">
              <a:buNone/>
            </a:pPr>
            <a:endParaRPr lang="en-GB" dirty="0"/>
          </a:p>
          <a:p>
            <a:endParaRPr lang="en-GB" dirty="0"/>
          </a:p>
          <a:p>
            <a:pPr marL="0" indent="0">
              <a:buNone/>
            </a:pPr>
            <a:endParaRPr lang="en-GB" dirty="0"/>
          </a:p>
        </p:txBody>
      </p:sp>
    </p:spTree>
    <p:extLst>
      <p:ext uri="{BB962C8B-B14F-4D97-AF65-F5344CB8AC3E}">
        <p14:creationId xmlns:p14="http://schemas.microsoft.com/office/powerpoint/2010/main" val="16451547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1"/>
          <p:cNvSpPr>
            <a:spLocks noChangeArrowheads="1"/>
          </p:cNvSpPr>
          <p:nvPr/>
        </p:nvSpPr>
        <p:spPr bwMode="auto">
          <a:xfrm>
            <a:off x="1981200" y="274638"/>
            <a:ext cx="8229600" cy="1346200"/>
          </a:xfrm>
          <a:prstGeom prst="rect">
            <a:avLst/>
          </a:prstGeom>
          <a:solidFill>
            <a:srgbClr val="9966CC"/>
          </a:solidFill>
          <a:ln>
            <a:noFill/>
          </a:ln>
          <a:extLst>
            <a:ext uri="{91240B29-F687-4f45-9708-019B960494DF}">
              <a14:hiddenLine xmlns:a14="http://schemas.microsoft.com/office/drawing/2010/main" xmlns="" w="9525">
                <a:solidFill>
                  <a:srgbClr val="000000"/>
                </a:solidFill>
                <a:round/>
                <a:headEnd/>
                <a:tailEnd/>
              </a14:hiddenLine>
            </a:ext>
          </a:extLst>
        </p:spPr>
        <p:txBody>
          <a:bodyPr lIns="81639" tIns="42452" rIns="81639" bIns="42452" anchor="ctr"/>
          <a:lstStyle>
            <a:lvl1pPr>
              <a:spcBef>
                <a:spcPct val="20000"/>
              </a:spcBef>
              <a:buFont typeface="Arial" pitchFamily="34" charset="0"/>
              <a:buChar cha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3200">
                <a:solidFill>
                  <a:schemeClr val="tx1"/>
                </a:solidFill>
                <a:latin typeface="Calibri" pitchFamily="34" charset="0"/>
              </a:defRPr>
            </a:lvl1pPr>
            <a:lvl2pPr marL="742950" indent="-285750">
              <a:spcBef>
                <a:spcPct val="20000"/>
              </a:spcBef>
              <a:buFont typeface="Arial" pitchFamily="34" charset="0"/>
              <a:buChar cha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800">
                <a:solidFill>
                  <a:schemeClr val="tx1"/>
                </a:solidFill>
                <a:latin typeface="Calibri" pitchFamily="34" charset="0"/>
              </a:defRPr>
            </a:lvl2pPr>
            <a:lvl3pPr marL="1143000" indent="-228600">
              <a:spcBef>
                <a:spcPct val="20000"/>
              </a:spcBef>
              <a:buFont typeface="Arial" pitchFamily="34" charset="0"/>
              <a:buChar cha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alibri" pitchFamily="34" charset="0"/>
              </a:defRPr>
            </a:lvl3pPr>
            <a:lvl4pPr marL="1600200" indent="-228600">
              <a:spcBef>
                <a:spcPct val="20000"/>
              </a:spcBef>
              <a:buFont typeface="Arial" pitchFamily="34" charset="0"/>
              <a:buChar cha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000">
                <a:solidFill>
                  <a:schemeClr val="tx1"/>
                </a:solidFill>
                <a:latin typeface="Calibri" pitchFamily="34" charset="0"/>
              </a:defRPr>
            </a:lvl4pPr>
            <a:lvl5pPr marL="2057400" indent="-228600">
              <a:spcBef>
                <a:spcPct val="20000"/>
              </a:spcBef>
              <a:buFont typeface="Arial" pitchFamily="34" charset="0"/>
              <a:buChar cha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000">
                <a:solidFill>
                  <a:schemeClr val="tx1"/>
                </a:solidFill>
                <a:latin typeface="Calibri" pitchFamily="34" charset="0"/>
              </a:defRPr>
            </a:lvl9pPr>
          </a:lstStyle>
          <a:p>
            <a:pPr algn="ctr" eaLnBrk="1" hangingPunct="1">
              <a:spcBef>
                <a:spcPct val="0"/>
              </a:spcBef>
              <a:buFontTx/>
              <a:buNone/>
            </a:pPr>
            <a:r>
              <a:rPr lang="en-GB" altLang="en-US" sz="3600" b="1">
                <a:solidFill>
                  <a:srgbClr val="000000"/>
                </a:solidFill>
                <a:latin typeface="Rockwell" pitchFamily="18" charset="0"/>
              </a:rPr>
              <a:t>5. How many countries in the world have nuclear weapons? </a:t>
            </a:r>
          </a:p>
        </p:txBody>
      </p:sp>
      <p:sp>
        <p:nvSpPr>
          <p:cNvPr id="2" name="Rectangle 2"/>
          <p:cNvSpPr>
            <a:spLocks noChangeArrowheads="1"/>
          </p:cNvSpPr>
          <p:nvPr/>
        </p:nvSpPr>
        <p:spPr bwMode="auto">
          <a:xfrm>
            <a:off x="2063750" y="2160588"/>
            <a:ext cx="8147050" cy="2563812"/>
          </a:xfrm>
          <a:prstGeom prst="rect">
            <a:avLst/>
          </a:prstGeom>
          <a:solidFill>
            <a:srgbClr val="9966CC">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lIns="81639" tIns="42452" rIns="81639" bIns="42452"/>
          <a:lstStyle>
            <a:lvl1pPr marL="525463" indent="-525463">
              <a:spcBef>
                <a:spcPct val="20000"/>
              </a:spcBef>
              <a:buFont typeface="Arial" pitchFamily="34" charset="0"/>
              <a:buChar char="•"/>
              <a:tabLst>
                <a:tab pos="525463" algn="l"/>
                <a:tab pos="930275" algn="l"/>
                <a:tab pos="1338263" algn="l"/>
                <a:tab pos="1746250" algn="l"/>
                <a:tab pos="2154238" algn="l"/>
                <a:tab pos="2560638" algn="l"/>
                <a:tab pos="2968625" algn="l"/>
                <a:tab pos="3376613" algn="l"/>
                <a:tab pos="3783013" algn="l"/>
                <a:tab pos="4191000" algn="l"/>
                <a:tab pos="4598988" algn="l"/>
                <a:tab pos="5005388" algn="l"/>
                <a:tab pos="5413375" algn="l"/>
                <a:tab pos="5821363" algn="l"/>
                <a:tab pos="6229350" algn="l"/>
                <a:tab pos="6635750" algn="l"/>
                <a:tab pos="7043738" algn="l"/>
                <a:tab pos="7451725" algn="l"/>
                <a:tab pos="7858125" algn="l"/>
                <a:tab pos="8266113" algn="l"/>
                <a:tab pos="8674100" algn="l"/>
              </a:tabLst>
              <a:defRPr sz="3200">
                <a:solidFill>
                  <a:schemeClr val="tx1"/>
                </a:solidFill>
                <a:latin typeface="Calibri" pitchFamily="34" charset="0"/>
              </a:defRPr>
            </a:lvl1pPr>
            <a:lvl2pPr marL="742950" indent="-285750">
              <a:spcBef>
                <a:spcPct val="20000"/>
              </a:spcBef>
              <a:buFont typeface="Arial" pitchFamily="34" charset="0"/>
              <a:buChar char="–"/>
              <a:tabLst>
                <a:tab pos="525463" algn="l"/>
                <a:tab pos="930275" algn="l"/>
                <a:tab pos="1338263" algn="l"/>
                <a:tab pos="1746250" algn="l"/>
                <a:tab pos="2154238" algn="l"/>
                <a:tab pos="2560638" algn="l"/>
                <a:tab pos="2968625" algn="l"/>
                <a:tab pos="3376613" algn="l"/>
                <a:tab pos="3783013" algn="l"/>
                <a:tab pos="4191000" algn="l"/>
                <a:tab pos="4598988" algn="l"/>
                <a:tab pos="5005388" algn="l"/>
                <a:tab pos="5413375" algn="l"/>
                <a:tab pos="5821363" algn="l"/>
                <a:tab pos="6229350" algn="l"/>
                <a:tab pos="6635750" algn="l"/>
                <a:tab pos="7043738" algn="l"/>
                <a:tab pos="7451725" algn="l"/>
                <a:tab pos="7858125" algn="l"/>
                <a:tab pos="8266113" algn="l"/>
                <a:tab pos="8674100" algn="l"/>
              </a:tabLst>
              <a:defRPr sz="2800">
                <a:solidFill>
                  <a:schemeClr val="tx1"/>
                </a:solidFill>
                <a:latin typeface="Calibri" pitchFamily="34" charset="0"/>
              </a:defRPr>
            </a:lvl2pPr>
            <a:lvl3pPr marL="1143000" indent="-228600">
              <a:spcBef>
                <a:spcPct val="20000"/>
              </a:spcBef>
              <a:buFont typeface="Arial" pitchFamily="34" charset="0"/>
              <a:buChar char="•"/>
              <a:tabLst>
                <a:tab pos="525463" algn="l"/>
                <a:tab pos="930275" algn="l"/>
                <a:tab pos="1338263" algn="l"/>
                <a:tab pos="1746250" algn="l"/>
                <a:tab pos="2154238" algn="l"/>
                <a:tab pos="2560638" algn="l"/>
                <a:tab pos="2968625" algn="l"/>
                <a:tab pos="3376613" algn="l"/>
                <a:tab pos="3783013" algn="l"/>
                <a:tab pos="4191000" algn="l"/>
                <a:tab pos="4598988" algn="l"/>
                <a:tab pos="5005388" algn="l"/>
                <a:tab pos="5413375" algn="l"/>
                <a:tab pos="5821363" algn="l"/>
                <a:tab pos="6229350" algn="l"/>
                <a:tab pos="6635750" algn="l"/>
                <a:tab pos="7043738" algn="l"/>
                <a:tab pos="7451725" algn="l"/>
                <a:tab pos="7858125" algn="l"/>
                <a:tab pos="8266113" algn="l"/>
                <a:tab pos="8674100" algn="l"/>
              </a:tabLst>
              <a:defRPr sz="2400">
                <a:solidFill>
                  <a:schemeClr val="tx1"/>
                </a:solidFill>
                <a:latin typeface="Calibri" pitchFamily="34" charset="0"/>
              </a:defRPr>
            </a:lvl3pPr>
            <a:lvl4pPr marL="1600200" indent="-228600">
              <a:spcBef>
                <a:spcPct val="20000"/>
              </a:spcBef>
              <a:buFont typeface="Arial" pitchFamily="34" charset="0"/>
              <a:buChar char="–"/>
              <a:tabLst>
                <a:tab pos="525463" algn="l"/>
                <a:tab pos="930275" algn="l"/>
                <a:tab pos="1338263" algn="l"/>
                <a:tab pos="1746250" algn="l"/>
                <a:tab pos="2154238" algn="l"/>
                <a:tab pos="2560638" algn="l"/>
                <a:tab pos="2968625" algn="l"/>
                <a:tab pos="3376613" algn="l"/>
                <a:tab pos="3783013" algn="l"/>
                <a:tab pos="4191000" algn="l"/>
                <a:tab pos="4598988" algn="l"/>
                <a:tab pos="5005388" algn="l"/>
                <a:tab pos="5413375" algn="l"/>
                <a:tab pos="5821363" algn="l"/>
                <a:tab pos="6229350" algn="l"/>
                <a:tab pos="6635750" algn="l"/>
                <a:tab pos="7043738" algn="l"/>
                <a:tab pos="7451725" algn="l"/>
                <a:tab pos="7858125" algn="l"/>
                <a:tab pos="8266113" algn="l"/>
                <a:tab pos="8674100" algn="l"/>
              </a:tabLst>
              <a:defRPr sz="2000">
                <a:solidFill>
                  <a:schemeClr val="tx1"/>
                </a:solidFill>
                <a:latin typeface="Calibri" pitchFamily="34" charset="0"/>
              </a:defRPr>
            </a:lvl4pPr>
            <a:lvl5pPr marL="2057400" indent="-228600">
              <a:spcBef>
                <a:spcPct val="20000"/>
              </a:spcBef>
              <a:buFont typeface="Arial" pitchFamily="34" charset="0"/>
              <a:buChar char="»"/>
              <a:tabLst>
                <a:tab pos="525463" algn="l"/>
                <a:tab pos="930275" algn="l"/>
                <a:tab pos="1338263" algn="l"/>
                <a:tab pos="1746250" algn="l"/>
                <a:tab pos="2154238" algn="l"/>
                <a:tab pos="2560638" algn="l"/>
                <a:tab pos="2968625" algn="l"/>
                <a:tab pos="3376613" algn="l"/>
                <a:tab pos="3783013" algn="l"/>
                <a:tab pos="4191000" algn="l"/>
                <a:tab pos="4598988" algn="l"/>
                <a:tab pos="5005388" algn="l"/>
                <a:tab pos="5413375" algn="l"/>
                <a:tab pos="5821363" algn="l"/>
                <a:tab pos="6229350" algn="l"/>
                <a:tab pos="6635750" algn="l"/>
                <a:tab pos="7043738" algn="l"/>
                <a:tab pos="7451725" algn="l"/>
                <a:tab pos="7858125" algn="l"/>
                <a:tab pos="8266113" algn="l"/>
                <a:tab pos="8674100" algn="l"/>
              </a:tabLst>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tabLst>
                <a:tab pos="525463" algn="l"/>
                <a:tab pos="930275" algn="l"/>
                <a:tab pos="1338263" algn="l"/>
                <a:tab pos="1746250" algn="l"/>
                <a:tab pos="2154238" algn="l"/>
                <a:tab pos="2560638" algn="l"/>
                <a:tab pos="2968625" algn="l"/>
                <a:tab pos="3376613" algn="l"/>
                <a:tab pos="3783013" algn="l"/>
                <a:tab pos="4191000" algn="l"/>
                <a:tab pos="4598988" algn="l"/>
                <a:tab pos="5005388" algn="l"/>
                <a:tab pos="5413375" algn="l"/>
                <a:tab pos="5821363" algn="l"/>
                <a:tab pos="6229350" algn="l"/>
                <a:tab pos="6635750" algn="l"/>
                <a:tab pos="7043738" algn="l"/>
                <a:tab pos="7451725" algn="l"/>
                <a:tab pos="7858125" algn="l"/>
                <a:tab pos="8266113" algn="l"/>
                <a:tab pos="8674100" algn="l"/>
              </a:tabLst>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tabLst>
                <a:tab pos="525463" algn="l"/>
                <a:tab pos="930275" algn="l"/>
                <a:tab pos="1338263" algn="l"/>
                <a:tab pos="1746250" algn="l"/>
                <a:tab pos="2154238" algn="l"/>
                <a:tab pos="2560638" algn="l"/>
                <a:tab pos="2968625" algn="l"/>
                <a:tab pos="3376613" algn="l"/>
                <a:tab pos="3783013" algn="l"/>
                <a:tab pos="4191000" algn="l"/>
                <a:tab pos="4598988" algn="l"/>
                <a:tab pos="5005388" algn="l"/>
                <a:tab pos="5413375" algn="l"/>
                <a:tab pos="5821363" algn="l"/>
                <a:tab pos="6229350" algn="l"/>
                <a:tab pos="6635750" algn="l"/>
                <a:tab pos="7043738" algn="l"/>
                <a:tab pos="7451725" algn="l"/>
                <a:tab pos="7858125" algn="l"/>
                <a:tab pos="8266113" algn="l"/>
                <a:tab pos="8674100" algn="l"/>
              </a:tabLst>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tabLst>
                <a:tab pos="525463" algn="l"/>
                <a:tab pos="930275" algn="l"/>
                <a:tab pos="1338263" algn="l"/>
                <a:tab pos="1746250" algn="l"/>
                <a:tab pos="2154238" algn="l"/>
                <a:tab pos="2560638" algn="l"/>
                <a:tab pos="2968625" algn="l"/>
                <a:tab pos="3376613" algn="l"/>
                <a:tab pos="3783013" algn="l"/>
                <a:tab pos="4191000" algn="l"/>
                <a:tab pos="4598988" algn="l"/>
                <a:tab pos="5005388" algn="l"/>
                <a:tab pos="5413375" algn="l"/>
                <a:tab pos="5821363" algn="l"/>
                <a:tab pos="6229350" algn="l"/>
                <a:tab pos="6635750" algn="l"/>
                <a:tab pos="7043738" algn="l"/>
                <a:tab pos="7451725" algn="l"/>
                <a:tab pos="7858125" algn="l"/>
                <a:tab pos="8266113" algn="l"/>
                <a:tab pos="8674100" algn="l"/>
              </a:tabLst>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tabLst>
                <a:tab pos="525463" algn="l"/>
                <a:tab pos="930275" algn="l"/>
                <a:tab pos="1338263" algn="l"/>
                <a:tab pos="1746250" algn="l"/>
                <a:tab pos="2154238" algn="l"/>
                <a:tab pos="2560638" algn="l"/>
                <a:tab pos="2968625" algn="l"/>
                <a:tab pos="3376613" algn="l"/>
                <a:tab pos="3783013" algn="l"/>
                <a:tab pos="4191000" algn="l"/>
                <a:tab pos="4598988" algn="l"/>
                <a:tab pos="5005388" algn="l"/>
                <a:tab pos="5413375" algn="l"/>
                <a:tab pos="5821363" algn="l"/>
                <a:tab pos="6229350" algn="l"/>
                <a:tab pos="6635750" algn="l"/>
                <a:tab pos="7043738" algn="l"/>
                <a:tab pos="7451725" algn="l"/>
                <a:tab pos="7858125" algn="l"/>
                <a:tab pos="8266113" algn="l"/>
                <a:tab pos="8674100" algn="l"/>
              </a:tabLst>
              <a:defRPr sz="2000">
                <a:solidFill>
                  <a:schemeClr val="tx1"/>
                </a:solidFill>
                <a:latin typeface="Calibri" pitchFamily="34" charset="0"/>
              </a:defRPr>
            </a:lvl9pPr>
          </a:lstStyle>
          <a:p>
            <a:pPr>
              <a:spcBef>
                <a:spcPts val="725"/>
              </a:spcBef>
              <a:buFont typeface="Wingdings" pitchFamily="2" charset="2"/>
              <a:buAutoNum type="alphaLcParenR"/>
            </a:pPr>
            <a:r>
              <a:rPr lang="en-GB" altLang="en-US" sz="2900">
                <a:solidFill>
                  <a:srgbClr val="000000"/>
                </a:solidFill>
                <a:latin typeface="Rockwell" pitchFamily="18" charset="0"/>
              </a:rPr>
              <a:t>12</a:t>
            </a:r>
          </a:p>
          <a:p>
            <a:pPr>
              <a:spcBef>
                <a:spcPts val="725"/>
              </a:spcBef>
              <a:buFont typeface="Wingdings" pitchFamily="2" charset="2"/>
              <a:buAutoNum type="alphaLcParenR"/>
            </a:pPr>
            <a:r>
              <a:rPr lang="en-GB" altLang="en-US" sz="2900">
                <a:solidFill>
                  <a:srgbClr val="000000"/>
                </a:solidFill>
                <a:latin typeface="Rockwell" pitchFamily="18" charset="0"/>
              </a:rPr>
              <a:t>9</a:t>
            </a:r>
          </a:p>
          <a:p>
            <a:pPr>
              <a:spcBef>
                <a:spcPts val="725"/>
              </a:spcBef>
              <a:buFont typeface="Wingdings" pitchFamily="2" charset="2"/>
              <a:buAutoNum type="alphaLcParenR"/>
            </a:pPr>
            <a:r>
              <a:rPr lang="en-GB" altLang="en-US" sz="2900">
                <a:solidFill>
                  <a:srgbClr val="000000"/>
                </a:solidFill>
                <a:latin typeface="Rockwell" pitchFamily="18" charset="0"/>
              </a:rPr>
              <a:t>5</a:t>
            </a:r>
          </a:p>
          <a:p>
            <a:pPr>
              <a:spcBef>
                <a:spcPts val="725"/>
              </a:spcBef>
              <a:buFont typeface="Wingdings" pitchFamily="2" charset="2"/>
              <a:buAutoNum type="alphaLcParenR"/>
            </a:pPr>
            <a:r>
              <a:rPr lang="en-GB" altLang="en-US" sz="2900">
                <a:solidFill>
                  <a:srgbClr val="000000"/>
                </a:solidFill>
                <a:latin typeface="Rockwell" pitchFamily="18" charset="0"/>
              </a:rPr>
              <a:t>114</a:t>
            </a:r>
          </a:p>
        </p:txBody>
      </p:sp>
    </p:spTree>
    <p:extLst>
      <p:ext uri="{BB962C8B-B14F-4D97-AF65-F5344CB8AC3E}">
        <p14:creationId xmlns:p14="http://schemas.microsoft.com/office/powerpoint/2010/main" val="3750294455"/>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fill="hold" nodeType="clickEffect">
                                  <p:stCondLst>
                                    <p:cond delay="0"/>
                                  </p:stCondLst>
                                  <p:childTnLst>
                                    <p:set>
                                      <p:cBhvr additive="repl">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fill="hold" nodeType="clickEffect">
                                  <p:stCondLst>
                                    <p:cond delay="0"/>
                                  </p:stCondLst>
                                  <p:childTnLst>
                                    <p:set>
                                      <p:cBhvr additive="repl">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1"/>
          <p:cNvSpPr>
            <a:spLocks noGrp="1" noChangeArrowheads="1"/>
          </p:cNvSpPr>
          <p:nvPr>
            <p:ph type="title" idx="4294967295"/>
          </p:nvPr>
        </p:nvSpPr>
        <p:spPr>
          <a:xfrm>
            <a:off x="1979613" y="190501"/>
            <a:ext cx="8229600" cy="1312863"/>
          </a:xfrm>
          <a:solidFill>
            <a:srgbClr val="FF00FF"/>
          </a:solidFill>
        </p:spPr>
        <p:txBody>
          <a:bodyPr vert="horz" lIns="81639" tIns="42452" rIns="81639" bIns="42452" rtlCol="0" anchor="ctr">
            <a:normAutofit/>
          </a:bodyPr>
          <a:lstStyle/>
          <a:p>
            <a:pPr>
              <a:lnSpc>
                <a:spcPct val="93000"/>
              </a:lnSpc>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en-GB" altLang="en-US" sz="3600" b="1">
                <a:latin typeface="Rockwell" pitchFamily="18" charset="0"/>
              </a:rPr>
              <a:t>6. Name the 9 countries that have nuclear weapons</a:t>
            </a:r>
          </a:p>
        </p:txBody>
      </p:sp>
    </p:spTree>
    <p:extLst>
      <p:ext uri="{BB962C8B-B14F-4D97-AF65-F5344CB8AC3E}">
        <p14:creationId xmlns:p14="http://schemas.microsoft.com/office/powerpoint/2010/main" val="48590632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1"/>
          <p:cNvSpPr>
            <a:spLocks noGrp="1" noChangeArrowheads="1"/>
          </p:cNvSpPr>
          <p:nvPr>
            <p:ph type="title" idx="4294967295"/>
          </p:nvPr>
        </p:nvSpPr>
        <p:spPr>
          <a:xfrm>
            <a:off x="1979613" y="190501"/>
            <a:ext cx="8229600" cy="1312863"/>
          </a:xfrm>
          <a:solidFill>
            <a:srgbClr val="FF00FF"/>
          </a:solidFill>
        </p:spPr>
        <p:txBody>
          <a:bodyPr vert="horz" lIns="81639" tIns="42452" rIns="81639" bIns="42452" rtlCol="0" anchor="ctr">
            <a:normAutofit/>
          </a:bodyPr>
          <a:lstStyle/>
          <a:p>
            <a:pPr>
              <a:lnSpc>
                <a:spcPct val="93000"/>
              </a:lnSpc>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en-GB" altLang="en-US" sz="3600" b="1">
                <a:latin typeface="Rockwell" pitchFamily="18" charset="0"/>
              </a:rPr>
              <a:t>Name the 9 countries that have nuclear weapons </a:t>
            </a:r>
          </a:p>
        </p:txBody>
      </p:sp>
      <p:sp>
        <p:nvSpPr>
          <p:cNvPr id="178179" name="Rectangle 2"/>
          <p:cNvSpPr>
            <a:spLocks noGrp="1" noChangeArrowheads="1"/>
          </p:cNvSpPr>
          <p:nvPr>
            <p:ph type="body" idx="4294967295"/>
          </p:nvPr>
        </p:nvSpPr>
        <p:spPr>
          <a:xfrm>
            <a:off x="1992313" y="1987551"/>
            <a:ext cx="3778250" cy="3236913"/>
          </a:xfrm>
          <a:solidFill>
            <a:srgbClr val="FF00FF">
              <a:alpha val="50195"/>
            </a:srgbClr>
          </a:solidFill>
        </p:spPr>
        <p:txBody>
          <a:bodyPr vert="horz" lIns="81639" tIns="42452" rIns="81639" bIns="42452" rtlCol="0">
            <a:normAutofit/>
          </a:bodyPr>
          <a:lstStyle/>
          <a:p>
            <a:pPr marL="290513" indent="-290513">
              <a:lnSpc>
                <a:spcPct val="93000"/>
              </a:lnSpc>
              <a:spcBef>
                <a:spcPts val="725"/>
              </a:spcBef>
              <a:buFont typeface="Wingdings" pitchFamily="2" charset="2"/>
              <a:buChar char="§"/>
              <a:tabLst>
                <a:tab pos="304800" algn="l"/>
                <a:tab pos="712788" algn="l"/>
                <a:tab pos="1119188" algn="l"/>
                <a:tab pos="1527175" algn="l"/>
                <a:tab pos="1935163" algn="l"/>
                <a:tab pos="2341563" algn="l"/>
                <a:tab pos="2749550" algn="l"/>
                <a:tab pos="3157538" algn="l"/>
                <a:tab pos="3563938" algn="l"/>
                <a:tab pos="3971925" algn="l"/>
                <a:tab pos="4379913" algn="l"/>
                <a:tab pos="4787900" algn="l"/>
                <a:tab pos="5194300" algn="l"/>
                <a:tab pos="5602288" algn="l"/>
                <a:tab pos="6010275" algn="l"/>
                <a:tab pos="6416675" algn="l"/>
                <a:tab pos="6824663" algn="l"/>
                <a:tab pos="7232650" algn="l"/>
                <a:tab pos="7640638" algn="l"/>
                <a:tab pos="8047038" algn="l"/>
              </a:tabLst>
            </a:pPr>
            <a:r>
              <a:rPr lang="en-GB" altLang="en-US" sz="2900" i="1">
                <a:latin typeface="Rockwell" pitchFamily="18" charset="0"/>
              </a:rPr>
              <a:t>UK </a:t>
            </a:r>
          </a:p>
          <a:p>
            <a:pPr marL="290513" indent="-290513">
              <a:lnSpc>
                <a:spcPct val="93000"/>
              </a:lnSpc>
              <a:spcBef>
                <a:spcPts val="725"/>
              </a:spcBef>
              <a:buFont typeface="Wingdings" pitchFamily="2" charset="2"/>
              <a:buChar char="§"/>
              <a:tabLst>
                <a:tab pos="304800" algn="l"/>
                <a:tab pos="712788" algn="l"/>
                <a:tab pos="1119188" algn="l"/>
                <a:tab pos="1527175" algn="l"/>
                <a:tab pos="1935163" algn="l"/>
                <a:tab pos="2341563" algn="l"/>
                <a:tab pos="2749550" algn="l"/>
                <a:tab pos="3157538" algn="l"/>
                <a:tab pos="3563938" algn="l"/>
                <a:tab pos="3971925" algn="l"/>
                <a:tab pos="4379913" algn="l"/>
                <a:tab pos="4787900" algn="l"/>
                <a:tab pos="5194300" algn="l"/>
                <a:tab pos="5602288" algn="l"/>
                <a:tab pos="6010275" algn="l"/>
                <a:tab pos="6416675" algn="l"/>
                <a:tab pos="6824663" algn="l"/>
                <a:tab pos="7232650" algn="l"/>
                <a:tab pos="7640638" algn="l"/>
                <a:tab pos="8047038" algn="l"/>
              </a:tabLst>
            </a:pPr>
            <a:r>
              <a:rPr lang="en-GB" altLang="en-US" sz="2900" i="1">
                <a:latin typeface="Rockwell" pitchFamily="18" charset="0"/>
              </a:rPr>
              <a:t>US</a:t>
            </a:r>
          </a:p>
          <a:p>
            <a:pPr marL="290513" indent="-290513">
              <a:lnSpc>
                <a:spcPct val="93000"/>
              </a:lnSpc>
              <a:spcBef>
                <a:spcPts val="725"/>
              </a:spcBef>
              <a:buFont typeface="Wingdings" pitchFamily="2" charset="2"/>
              <a:buChar char="§"/>
              <a:tabLst>
                <a:tab pos="304800" algn="l"/>
                <a:tab pos="712788" algn="l"/>
                <a:tab pos="1119188" algn="l"/>
                <a:tab pos="1527175" algn="l"/>
                <a:tab pos="1935163" algn="l"/>
                <a:tab pos="2341563" algn="l"/>
                <a:tab pos="2749550" algn="l"/>
                <a:tab pos="3157538" algn="l"/>
                <a:tab pos="3563938" algn="l"/>
                <a:tab pos="3971925" algn="l"/>
                <a:tab pos="4379913" algn="l"/>
                <a:tab pos="4787900" algn="l"/>
                <a:tab pos="5194300" algn="l"/>
                <a:tab pos="5602288" algn="l"/>
                <a:tab pos="6010275" algn="l"/>
                <a:tab pos="6416675" algn="l"/>
                <a:tab pos="6824663" algn="l"/>
                <a:tab pos="7232650" algn="l"/>
                <a:tab pos="7640638" algn="l"/>
                <a:tab pos="8047038" algn="l"/>
              </a:tabLst>
            </a:pPr>
            <a:r>
              <a:rPr lang="en-GB" altLang="en-US" sz="2900" i="1">
                <a:latin typeface="Rockwell" pitchFamily="18" charset="0"/>
              </a:rPr>
              <a:t>France </a:t>
            </a:r>
          </a:p>
          <a:p>
            <a:pPr marL="290513" indent="-290513">
              <a:lnSpc>
                <a:spcPct val="93000"/>
              </a:lnSpc>
              <a:spcBef>
                <a:spcPts val="725"/>
              </a:spcBef>
              <a:buFont typeface="Wingdings" pitchFamily="2" charset="2"/>
              <a:buChar char="§"/>
              <a:tabLst>
                <a:tab pos="304800" algn="l"/>
                <a:tab pos="712788" algn="l"/>
                <a:tab pos="1119188" algn="l"/>
                <a:tab pos="1527175" algn="l"/>
                <a:tab pos="1935163" algn="l"/>
                <a:tab pos="2341563" algn="l"/>
                <a:tab pos="2749550" algn="l"/>
                <a:tab pos="3157538" algn="l"/>
                <a:tab pos="3563938" algn="l"/>
                <a:tab pos="3971925" algn="l"/>
                <a:tab pos="4379913" algn="l"/>
                <a:tab pos="4787900" algn="l"/>
                <a:tab pos="5194300" algn="l"/>
                <a:tab pos="5602288" algn="l"/>
                <a:tab pos="6010275" algn="l"/>
                <a:tab pos="6416675" algn="l"/>
                <a:tab pos="6824663" algn="l"/>
                <a:tab pos="7232650" algn="l"/>
                <a:tab pos="7640638" algn="l"/>
                <a:tab pos="8047038" algn="l"/>
              </a:tabLst>
            </a:pPr>
            <a:r>
              <a:rPr lang="en-GB" altLang="en-US" sz="2900" i="1">
                <a:latin typeface="Rockwell" pitchFamily="18" charset="0"/>
              </a:rPr>
              <a:t>China</a:t>
            </a:r>
          </a:p>
          <a:p>
            <a:pPr marL="290513" indent="-290513">
              <a:lnSpc>
                <a:spcPct val="93000"/>
              </a:lnSpc>
              <a:spcBef>
                <a:spcPts val="725"/>
              </a:spcBef>
              <a:buFont typeface="Wingdings" pitchFamily="2" charset="2"/>
              <a:buChar char="§"/>
              <a:tabLst>
                <a:tab pos="304800" algn="l"/>
                <a:tab pos="712788" algn="l"/>
                <a:tab pos="1119188" algn="l"/>
                <a:tab pos="1527175" algn="l"/>
                <a:tab pos="1935163" algn="l"/>
                <a:tab pos="2341563" algn="l"/>
                <a:tab pos="2749550" algn="l"/>
                <a:tab pos="3157538" algn="l"/>
                <a:tab pos="3563938" algn="l"/>
                <a:tab pos="3971925" algn="l"/>
                <a:tab pos="4379913" algn="l"/>
                <a:tab pos="4787900" algn="l"/>
                <a:tab pos="5194300" algn="l"/>
                <a:tab pos="5602288" algn="l"/>
                <a:tab pos="6010275" algn="l"/>
                <a:tab pos="6416675" algn="l"/>
                <a:tab pos="6824663" algn="l"/>
                <a:tab pos="7232650" algn="l"/>
                <a:tab pos="7640638" algn="l"/>
                <a:tab pos="8047038" algn="l"/>
              </a:tabLst>
            </a:pPr>
            <a:r>
              <a:rPr lang="en-GB" altLang="en-US" sz="2900" i="1">
                <a:latin typeface="Rockwell" pitchFamily="18" charset="0"/>
              </a:rPr>
              <a:t>Russia</a:t>
            </a:r>
          </a:p>
        </p:txBody>
      </p:sp>
      <p:sp>
        <p:nvSpPr>
          <p:cNvPr id="178180" name="Rectangle 3"/>
          <p:cNvSpPr>
            <a:spLocks noGrp="1" noChangeArrowheads="1"/>
          </p:cNvSpPr>
          <p:nvPr>
            <p:ph type="body" idx="4294967295"/>
          </p:nvPr>
        </p:nvSpPr>
        <p:spPr>
          <a:xfrm>
            <a:off x="6465889" y="1987551"/>
            <a:ext cx="3711575" cy="3236913"/>
          </a:xfrm>
          <a:solidFill>
            <a:srgbClr val="FF00FF">
              <a:alpha val="50195"/>
            </a:srgbClr>
          </a:solidFill>
        </p:spPr>
        <p:txBody>
          <a:bodyPr vert="horz" lIns="81639" tIns="42452" rIns="81639" bIns="42452" rtlCol="0">
            <a:normAutofit/>
          </a:bodyPr>
          <a:lstStyle/>
          <a:p>
            <a:pPr marL="290513" indent="-290513">
              <a:lnSpc>
                <a:spcPct val="93000"/>
              </a:lnSpc>
              <a:spcBef>
                <a:spcPts val="725"/>
              </a:spcBef>
              <a:buFont typeface="Wingdings" pitchFamily="2" charset="2"/>
              <a:buChar char="§"/>
              <a:tabLst>
                <a:tab pos="304800" algn="l"/>
                <a:tab pos="712788" algn="l"/>
                <a:tab pos="1119188" algn="l"/>
                <a:tab pos="1527175" algn="l"/>
                <a:tab pos="1935163" algn="l"/>
                <a:tab pos="2341563" algn="l"/>
                <a:tab pos="2749550" algn="l"/>
                <a:tab pos="3157538" algn="l"/>
                <a:tab pos="3563938" algn="l"/>
                <a:tab pos="3971925" algn="l"/>
                <a:tab pos="4379913" algn="l"/>
                <a:tab pos="4787900" algn="l"/>
                <a:tab pos="5194300" algn="l"/>
                <a:tab pos="5602288" algn="l"/>
                <a:tab pos="6010275" algn="l"/>
                <a:tab pos="6416675" algn="l"/>
                <a:tab pos="6824663" algn="l"/>
                <a:tab pos="7232650" algn="l"/>
                <a:tab pos="7640638" algn="l"/>
                <a:tab pos="8047038" algn="l"/>
              </a:tabLst>
            </a:pPr>
            <a:r>
              <a:rPr lang="en-GB" altLang="en-US" sz="2900" i="1">
                <a:latin typeface="Rockwell" pitchFamily="18" charset="0"/>
              </a:rPr>
              <a:t>Israel </a:t>
            </a:r>
          </a:p>
          <a:p>
            <a:pPr marL="290513" indent="-290513">
              <a:lnSpc>
                <a:spcPct val="93000"/>
              </a:lnSpc>
              <a:spcBef>
                <a:spcPts val="725"/>
              </a:spcBef>
              <a:buFont typeface="Wingdings" pitchFamily="2" charset="2"/>
              <a:buChar char="§"/>
              <a:tabLst>
                <a:tab pos="304800" algn="l"/>
                <a:tab pos="712788" algn="l"/>
                <a:tab pos="1119188" algn="l"/>
                <a:tab pos="1527175" algn="l"/>
                <a:tab pos="1935163" algn="l"/>
                <a:tab pos="2341563" algn="l"/>
                <a:tab pos="2749550" algn="l"/>
                <a:tab pos="3157538" algn="l"/>
                <a:tab pos="3563938" algn="l"/>
                <a:tab pos="3971925" algn="l"/>
                <a:tab pos="4379913" algn="l"/>
                <a:tab pos="4787900" algn="l"/>
                <a:tab pos="5194300" algn="l"/>
                <a:tab pos="5602288" algn="l"/>
                <a:tab pos="6010275" algn="l"/>
                <a:tab pos="6416675" algn="l"/>
                <a:tab pos="6824663" algn="l"/>
                <a:tab pos="7232650" algn="l"/>
                <a:tab pos="7640638" algn="l"/>
                <a:tab pos="8047038" algn="l"/>
              </a:tabLst>
            </a:pPr>
            <a:r>
              <a:rPr lang="en-GB" altLang="en-US" sz="2900" i="1">
                <a:latin typeface="Rockwell" pitchFamily="18" charset="0"/>
              </a:rPr>
              <a:t>India</a:t>
            </a:r>
          </a:p>
          <a:p>
            <a:pPr marL="290513" indent="-290513">
              <a:lnSpc>
                <a:spcPct val="93000"/>
              </a:lnSpc>
              <a:spcBef>
                <a:spcPts val="725"/>
              </a:spcBef>
              <a:buFont typeface="Wingdings" pitchFamily="2" charset="2"/>
              <a:buChar char="§"/>
              <a:tabLst>
                <a:tab pos="304800" algn="l"/>
                <a:tab pos="712788" algn="l"/>
                <a:tab pos="1119188" algn="l"/>
                <a:tab pos="1527175" algn="l"/>
                <a:tab pos="1935163" algn="l"/>
                <a:tab pos="2341563" algn="l"/>
                <a:tab pos="2749550" algn="l"/>
                <a:tab pos="3157538" algn="l"/>
                <a:tab pos="3563938" algn="l"/>
                <a:tab pos="3971925" algn="l"/>
                <a:tab pos="4379913" algn="l"/>
                <a:tab pos="4787900" algn="l"/>
                <a:tab pos="5194300" algn="l"/>
                <a:tab pos="5602288" algn="l"/>
                <a:tab pos="6010275" algn="l"/>
                <a:tab pos="6416675" algn="l"/>
                <a:tab pos="6824663" algn="l"/>
                <a:tab pos="7232650" algn="l"/>
                <a:tab pos="7640638" algn="l"/>
                <a:tab pos="8047038" algn="l"/>
              </a:tabLst>
            </a:pPr>
            <a:r>
              <a:rPr lang="en-GB" altLang="en-US" sz="2900" i="1">
                <a:latin typeface="Rockwell" pitchFamily="18" charset="0"/>
              </a:rPr>
              <a:t>Pakistan</a:t>
            </a:r>
          </a:p>
          <a:p>
            <a:pPr marL="290513" indent="-290513">
              <a:lnSpc>
                <a:spcPct val="93000"/>
              </a:lnSpc>
              <a:spcBef>
                <a:spcPts val="725"/>
              </a:spcBef>
              <a:buFont typeface="Wingdings" pitchFamily="2" charset="2"/>
              <a:buChar char="§"/>
              <a:tabLst>
                <a:tab pos="304800" algn="l"/>
                <a:tab pos="712788" algn="l"/>
                <a:tab pos="1119188" algn="l"/>
                <a:tab pos="1527175" algn="l"/>
                <a:tab pos="1935163" algn="l"/>
                <a:tab pos="2341563" algn="l"/>
                <a:tab pos="2749550" algn="l"/>
                <a:tab pos="3157538" algn="l"/>
                <a:tab pos="3563938" algn="l"/>
                <a:tab pos="3971925" algn="l"/>
                <a:tab pos="4379913" algn="l"/>
                <a:tab pos="4787900" algn="l"/>
                <a:tab pos="5194300" algn="l"/>
                <a:tab pos="5602288" algn="l"/>
                <a:tab pos="6010275" algn="l"/>
                <a:tab pos="6416675" algn="l"/>
                <a:tab pos="6824663" algn="l"/>
                <a:tab pos="7232650" algn="l"/>
                <a:tab pos="7640638" algn="l"/>
                <a:tab pos="8047038" algn="l"/>
              </a:tabLst>
            </a:pPr>
            <a:r>
              <a:rPr lang="en-GB" altLang="en-US" sz="2900" i="1">
                <a:latin typeface="Rockwell" pitchFamily="18" charset="0"/>
              </a:rPr>
              <a:t>North Korea</a:t>
            </a:r>
          </a:p>
          <a:p>
            <a:pPr marL="290513" indent="-290513">
              <a:lnSpc>
                <a:spcPct val="93000"/>
              </a:lnSpc>
              <a:spcBef>
                <a:spcPts val="725"/>
              </a:spcBef>
              <a:buNone/>
              <a:tabLst>
                <a:tab pos="304800" algn="l"/>
                <a:tab pos="712788" algn="l"/>
                <a:tab pos="1119188" algn="l"/>
                <a:tab pos="1527175" algn="l"/>
                <a:tab pos="1935163" algn="l"/>
                <a:tab pos="2341563" algn="l"/>
                <a:tab pos="2749550" algn="l"/>
                <a:tab pos="3157538" algn="l"/>
                <a:tab pos="3563938" algn="l"/>
                <a:tab pos="3971925" algn="l"/>
                <a:tab pos="4379913" algn="l"/>
                <a:tab pos="4787900" algn="l"/>
                <a:tab pos="5194300" algn="l"/>
                <a:tab pos="5602288" algn="l"/>
                <a:tab pos="6010275" algn="l"/>
                <a:tab pos="6416675" algn="l"/>
                <a:tab pos="6824663" algn="l"/>
                <a:tab pos="7232650" algn="l"/>
                <a:tab pos="7640638" algn="l"/>
                <a:tab pos="8047038" algn="l"/>
              </a:tabLst>
            </a:pPr>
            <a:endParaRPr lang="en-GB" altLang="en-US" sz="2900" i="1">
              <a:latin typeface="Frutiger 45 Light" pitchFamily="34" charset="0"/>
            </a:endParaRPr>
          </a:p>
        </p:txBody>
      </p:sp>
    </p:spTree>
    <p:extLst>
      <p:ext uri="{BB962C8B-B14F-4D97-AF65-F5344CB8AC3E}">
        <p14:creationId xmlns:p14="http://schemas.microsoft.com/office/powerpoint/2010/main" val="1255442537"/>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1"/>
          <p:cNvSpPr>
            <a:spLocks noChangeArrowheads="1"/>
          </p:cNvSpPr>
          <p:nvPr/>
        </p:nvSpPr>
        <p:spPr bwMode="auto">
          <a:xfrm>
            <a:off x="1981200" y="274638"/>
            <a:ext cx="8229600" cy="1346200"/>
          </a:xfrm>
          <a:prstGeom prst="rect">
            <a:avLst/>
          </a:prstGeom>
          <a:solidFill>
            <a:srgbClr val="9966CC"/>
          </a:solidFill>
          <a:ln>
            <a:noFill/>
          </a:ln>
          <a:extLst>
            <a:ext uri="{91240B29-F687-4f45-9708-019B960494DF}">
              <a14:hiddenLine xmlns:a14="http://schemas.microsoft.com/office/drawing/2010/main" xmlns="" w="9525">
                <a:solidFill>
                  <a:srgbClr val="000000"/>
                </a:solidFill>
                <a:round/>
                <a:headEnd/>
                <a:tailEnd/>
              </a14:hiddenLine>
            </a:ext>
          </a:extLst>
        </p:spPr>
        <p:txBody>
          <a:bodyPr lIns="81639" tIns="42452" rIns="81639" bIns="42452" anchor="ctr"/>
          <a:lstStyle>
            <a:lvl1pPr>
              <a:spcBef>
                <a:spcPct val="20000"/>
              </a:spcBef>
              <a:buFont typeface="Arial" pitchFamily="34" charset="0"/>
              <a:buChar cha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3200">
                <a:solidFill>
                  <a:schemeClr val="tx1"/>
                </a:solidFill>
                <a:latin typeface="Calibri" pitchFamily="34" charset="0"/>
              </a:defRPr>
            </a:lvl1pPr>
            <a:lvl2pPr marL="742950" indent="-285750">
              <a:spcBef>
                <a:spcPct val="20000"/>
              </a:spcBef>
              <a:buFont typeface="Arial" pitchFamily="34" charset="0"/>
              <a:buChar cha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800">
                <a:solidFill>
                  <a:schemeClr val="tx1"/>
                </a:solidFill>
                <a:latin typeface="Calibri" pitchFamily="34" charset="0"/>
              </a:defRPr>
            </a:lvl2pPr>
            <a:lvl3pPr marL="1143000" indent="-228600">
              <a:spcBef>
                <a:spcPct val="20000"/>
              </a:spcBef>
              <a:buFont typeface="Arial" pitchFamily="34" charset="0"/>
              <a:buChar cha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alibri" pitchFamily="34" charset="0"/>
              </a:defRPr>
            </a:lvl3pPr>
            <a:lvl4pPr marL="1600200" indent="-228600">
              <a:spcBef>
                <a:spcPct val="20000"/>
              </a:spcBef>
              <a:buFont typeface="Arial" pitchFamily="34" charset="0"/>
              <a:buChar cha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000">
                <a:solidFill>
                  <a:schemeClr val="tx1"/>
                </a:solidFill>
                <a:latin typeface="Calibri" pitchFamily="34" charset="0"/>
              </a:defRPr>
            </a:lvl4pPr>
            <a:lvl5pPr marL="2057400" indent="-228600">
              <a:spcBef>
                <a:spcPct val="20000"/>
              </a:spcBef>
              <a:buFont typeface="Arial" pitchFamily="34" charset="0"/>
              <a:buChar cha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000">
                <a:solidFill>
                  <a:schemeClr val="tx1"/>
                </a:solidFill>
                <a:latin typeface="Calibri" pitchFamily="34" charset="0"/>
              </a:defRPr>
            </a:lvl9pPr>
          </a:lstStyle>
          <a:p>
            <a:pPr algn="ctr" eaLnBrk="1" hangingPunct="1">
              <a:spcBef>
                <a:spcPct val="0"/>
              </a:spcBef>
              <a:buFontTx/>
              <a:buNone/>
            </a:pPr>
            <a:r>
              <a:rPr lang="en-GB" altLang="en-US" sz="3600" b="1">
                <a:solidFill>
                  <a:srgbClr val="000000"/>
                </a:solidFill>
                <a:latin typeface="Rockwell" pitchFamily="18" charset="0"/>
              </a:rPr>
              <a:t>7. How many nuclear weapons are there in the world? </a:t>
            </a:r>
          </a:p>
        </p:txBody>
      </p:sp>
      <p:sp>
        <p:nvSpPr>
          <p:cNvPr id="2" name="Rectangle 2"/>
          <p:cNvSpPr>
            <a:spLocks noChangeArrowheads="1"/>
          </p:cNvSpPr>
          <p:nvPr/>
        </p:nvSpPr>
        <p:spPr bwMode="auto">
          <a:xfrm>
            <a:off x="2063750" y="2160588"/>
            <a:ext cx="8147050" cy="2563812"/>
          </a:xfrm>
          <a:prstGeom prst="rect">
            <a:avLst/>
          </a:prstGeom>
          <a:solidFill>
            <a:srgbClr val="9966CC">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lIns="81639" tIns="42452" rIns="81639" bIns="42452"/>
          <a:lstStyle>
            <a:lvl1pPr marL="525463" indent="-525463">
              <a:spcBef>
                <a:spcPct val="20000"/>
              </a:spcBef>
              <a:buFont typeface="Arial" pitchFamily="34" charset="0"/>
              <a:buChar char="•"/>
              <a:tabLst>
                <a:tab pos="525463" algn="l"/>
                <a:tab pos="930275" algn="l"/>
                <a:tab pos="1338263" algn="l"/>
                <a:tab pos="1746250" algn="l"/>
                <a:tab pos="2154238" algn="l"/>
                <a:tab pos="2560638" algn="l"/>
                <a:tab pos="2968625" algn="l"/>
                <a:tab pos="3376613" algn="l"/>
                <a:tab pos="3783013" algn="l"/>
                <a:tab pos="4191000" algn="l"/>
                <a:tab pos="4598988" algn="l"/>
                <a:tab pos="5005388" algn="l"/>
                <a:tab pos="5413375" algn="l"/>
                <a:tab pos="5821363" algn="l"/>
                <a:tab pos="6229350" algn="l"/>
                <a:tab pos="6635750" algn="l"/>
                <a:tab pos="7043738" algn="l"/>
                <a:tab pos="7451725" algn="l"/>
                <a:tab pos="7858125" algn="l"/>
                <a:tab pos="8266113" algn="l"/>
                <a:tab pos="8674100" algn="l"/>
              </a:tabLst>
              <a:defRPr sz="3200">
                <a:solidFill>
                  <a:schemeClr val="tx1"/>
                </a:solidFill>
                <a:latin typeface="Calibri" pitchFamily="34" charset="0"/>
              </a:defRPr>
            </a:lvl1pPr>
            <a:lvl2pPr marL="742950" indent="-285750">
              <a:spcBef>
                <a:spcPct val="20000"/>
              </a:spcBef>
              <a:buFont typeface="Arial" pitchFamily="34" charset="0"/>
              <a:buChar char="–"/>
              <a:tabLst>
                <a:tab pos="525463" algn="l"/>
                <a:tab pos="930275" algn="l"/>
                <a:tab pos="1338263" algn="l"/>
                <a:tab pos="1746250" algn="l"/>
                <a:tab pos="2154238" algn="l"/>
                <a:tab pos="2560638" algn="l"/>
                <a:tab pos="2968625" algn="l"/>
                <a:tab pos="3376613" algn="l"/>
                <a:tab pos="3783013" algn="l"/>
                <a:tab pos="4191000" algn="l"/>
                <a:tab pos="4598988" algn="l"/>
                <a:tab pos="5005388" algn="l"/>
                <a:tab pos="5413375" algn="l"/>
                <a:tab pos="5821363" algn="l"/>
                <a:tab pos="6229350" algn="l"/>
                <a:tab pos="6635750" algn="l"/>
                <a:tab pos="7043738" algn="l"/>
                <a:tab pos="7451725" algn="l"/>
                <a:tab pos="7858125" algn="l"/>
                <a:tab pos="8266113" algn="l"/>
                <a:tab pos="8674100" algn="l"/>
              </a:tabLst>
              <a:defRPr sz="2800">
                <a:solidFill>
                  <a:schemeClr val="tx1"/>
                </a:solidFill>
                <a:latin typeface="Calibri" pitchFamily="34" charset="0"/>
              </a:defRPr>
            </a:lvl2pPr>
            <a:lvl3pPr marL="1143000" indent="-228600">
              <a:spcBef>
                <a:spcPct val="20000"/>
              </a:spcBef>
              <a:buFont typeface="Arial" pitchFamily="34" charset="0"/>
              <a:buChar char="•"/>
              <a:tabLst>
                <a:tab pos="525463" algn="l"/>
                <a:tab pos="930275" algn="l"/>
                <a:tab pos="1338263" algn="l"/>
                <a:tab pos="1746250" algn="l"/>
                <a:tab pos="2154238" algn="l"/>
                <a:tab pos="2560638" algn="l"/>
                <a:tab pos="2968625" algn="l"/>
                <a:tab pos="3376613" algn="l"/>
                <a:tab pos="3783013" algn="l"/>
                <a:tab pos="4191000" algn="l"/>
                <a:tab pos="4598988" algn="l"/>
                <a:tab pos="5005388" algn="l"/>
                <a:tab pos="5413375" algn="l"/>
                <a:tab pos="5821363" algn="l"/>
                <a:tab pos="6229350" algn="l"/>
                <a:tab pos="6635750" algn="l"/>
                <a:tab pos="7043738" algn="l"/>
                <a:tab pos="7451725" algn="l"/>
                <a:tab pos="7858125" algn="l"/>
                <a:tab pos="8266113" algn="l"/>
                <a:tab pos="8674100" algn="l"/>
              </a:tabLst>
              <a:defRPr sz="2400">
                <a:solidFill>
                  <a:schemeClr val="tx1"/>
                </a:solidFill>
                <a:latin typeface="Calibri" pitchFamily="34" charset="0"/>
              </a:defRPr>
            </a:lvl3pPr>
            <a:lvl4pPr marL="1600200" indent="-228600">
              <a:spcBef>
                <a:spcPct val="20000"/>
              </a:spcBef>
              <a:buFont typeface="Arial" pitchFamily="34" charset="0"/>
              <a:buChar char="–"/>
              <a:tabLst>
                <a:tab pos="525463" algn="l"/>
                <a:tab pos="930275" algn="l"/>
                <a:tab pos="1338263" algn="l"/>
                <a:tab pos="1746250" algn="l"/>
                <a:tab pos="2154238" algn="l"/>
                <a:tab pos="2560638" algn="l"/>
                <a:tab pos="2968625" algn="l"/>
                <a:tab pos="3376613" algn="l"/>
                <a:tab pos="3783013" algn="l"/>
                <a:tab pos="4191000" algn="l"/>
                <a:tab pos="4598988" algn="l"/>
                <a:tab pos="5005388" algn="l"/>
                <a:tab pos="5413375" algn="l"/>
                <a:tab pos="5821363" algn="l"/>
                <a:tab pos="6229350" algn="l"/>
                <a:tab pos="6635750" algn="l"/>
                <a:tab pos="7043738" algn="l"/>
                <a:tab pos="7451725" algn="l"/>
                <a:tab pos="7858125" algn="l"/>
                <a:tab pos="8266113" algn="l"/>
                <a:tab pos="8674100" algn="l"/>
              </a:tabLst>
              <a:defRPr sz="2000">
                <a:solidFill>
                  <a:schemeClr val="tx1"/>
                </a:solidFill>
                <a:latin typeface="Calibri" pitchFamily="34" charset="0"/>
              </a:defRPr>
            </a:lvl4pPr>
            <a:lvl5pPr marL="2057400" indent="-228600">
              <a:spcBef>
                <a:spcPct val="20000"/>
              </a:spcBef>
              <a:buFont typeface="Arial" pitchFamily="34" charset="0"/>
              <a:buChar char="»"/>
              <a:tabLst>
                <a:tab pos="525463" algn="l"/>
                <a:tab pos="930275" algn="l"/>
                <a:tab pos="1338263" algn="l"/>
                <a:tab pos="1746250" algn="l"/>
                <a:tab pos="2154238" algn="l"/>
                <a:tab pos="2560638" algn="l"/>
                <a:tab pos="2968625" algn="l"/>
                <a:tab pos="3376613" algn="l"/>
                <a:tab pos="3783013" algn="l"/>
                <a:tab pos="4191000" algn="l"/>
                <a:tab pos="4598988" algn="l"/>
                <a:tab pos="5005388" algn="l"/>
                <a:tab pos="5413375" algn="l"/>
                <a:tab pos="5821363" algn="l"/>
                <a:tab pos="6229350" algn="l"/>
                <a:tab pos="6635750" algn="l"/>
                <a:tab pos="7043738" algn="l"/>
                <a:tab pos="7451725" algn="l"/>
                <a:tab pos="7858125" algn="l"/>
                <a:tab pos="8266113" algn="l"/>
                <a:tab pos="8674100" algn="l"/>
              </a:tabLst>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tabLst>
                <a:tab pos="525463" algn="l"/>
                <a:tab pos="930275" algn="l"/>
                <a:tab pos="1338263" algn="l"/>
                <a:tab pos="1746250" algn="l"/>
                <a:tab pos="2154238" algn="l"/>
                <a:tab pos="2560638" algn="l"/>
                <a:tab pos="2968625" algn="l"/>
                <a:tab pos="3376613" algn="l"/>
                <a:tab pos="3783013" algn="l"/>
                <a:tab pos="4191000" algn="l"/>
                <a:tab pos="4598988" algn="l"/>
                <a:tab pos="5005388" algn="l"/>
                <a:tab pos="5413375" algn="l"/>
                <a:tab pos="5821363" algn="l"/>
                <a:tab pos="6229350" algn="l"/>
                <a:tab pos="6635750" algn="l"/>
                <a:tab pos="7043738" algn="l"/>
                <a:tab pos="7451725" algn="l"/>
                <a:tab pos="7858125" algn="l"/>
                <a:tab pos="8266113" algn="l"/>
                <a:tab pos="8674100" algn="l"/>
              </a:tabLst>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tabLst>
                <a:tab pos="525463" algn="l"/>
                <a:tab pos="930275" algn="l"/>
                <a:tab pos="1338263" algn="l"/>
                <a:tab pos="1746250" algn="l"/>
                <a:tab pos="2154238" algn="l"/>
                <a:tab pos="2560638" algn="l"/>
                <a:tab pos="2968625" algn="l"/>
                <a:tab pos="3376613" algn="l"/>
                <a:tab pos="3783013" algn="l"/>
                <a:tab pos="4191000" algn="l"/>
                <a:tab pos="4598988" algn="l"/>
                <a:tab pos="5005388" algn="l"/>
                <a:tab pos="5413375" algn="l"/>
                <a:tab pos="5821363" algn="l"/>
                <a:tab pos="6229350" algn="l"/>
                <a:tab pos="6635750" algn="l"/>
                <a:tab pos="7043738" algn="l"/>
                <a:tab pos="7451725" algn="l"/>
                <a:tab pos="7858125" algn="l"/>
                <a:tab pos="8266113" algn="l"/>
                <a:tab pos="8674100" algn="l"/>
              </a:tabLst>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tabLst>
                <a:tab pos="525463" algn="l"/>
                <a:tab pos="930275" algn="l"/>
                <a:tab pos="1338263" algn="l"/>
                <a:tab pos="1746250" algn="l"/>
                <a:tab pos="2154238" algn="l"/>
                <a:tab pos="2560638" algn="l"/>
                <a:tab pos="2968625" algn="l"/>
                <a:tab pos="3376613" algn="l"/>
                <a:tab pos="3783013" algn="l"/>
                <a:tab pos="4191000" algn="l"/>
                <a:tab pos="4598988" algn="l"/>
                <a:tab pos="5005388" algn="l"/>
                <a:tab pos="5413375" algn="l"/>
                <a:tab pos="5821363" algn="l"/>
                <a:tab pos="6229350" algn="l"/>
                <a:tab pos="6635750" algn="l"/>
                <a:tab pos="7043738" algn="l"/>
                <a:tab pos="7451725" algn="l"/>
                <a:tab pos="7858125" algn="l"/>
                <a:tab pos="8266113" algn="l"/>
                <a:tab pos="8674100" algn="l"/>
              </a:tabLst>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tabLst>
                <a:tab pos="525463" algn="l"/>
                <a:tab pos="930275" algn="l"/>
                <a:tab pos="1338263" algn="l"/>
                <a:tab pos="1746250" algn="l"/>
                <a:tab pos="2154238" algn="l"/>
                <a:tab pos="2560638" algn="l"/>
                <a:tab pos="2968625" algn="l"/>
                <a:tab pos="3376613" algn="l"/>
                <a:tab pos="3783013" algn="l"/>
                <a:tab pos="4191000" algn="l"/>
                <a:tab pos="4598988" algn="l"/>
                <a:tab pos="5005388" algn="l"/>
                <a:tab pos="5413375" algn="l"/>
                <a:tab pos="5821363" algn="l"/>
                <a:tab pos="6229350" algn="l"/>
                <a:tab pos="6635750" algn="l"/>
                <a:tab pos="7043738" algn="l"/>
                <a:tab pos="7451725" algn="l"/>
                <a:tab pos="7858125" algn="l"/>
                <a:tab pos="8266113" algn="l"/>
                <a:tab pos="8674100" algn="l"/>
              </a:tabLst>
              <a:defRPr sz="2000">
                <a:solidFill>
                  <a:schemeClr val="tx1"/>
                </a:solidFill>
                <a:latin typeface="Calibri" pitchFamily="34" charset="0"/>
              </a:defRPr>
            </a:lvl9pPr>
          </a:lstStyle>
          <a:p>
            <a:pPr>
              <a:spcBef>
                <a:spcPts val="725"/>
              </a:spcBef>
              <a:buFont typeface="Wingdings" pitchFamily="2" charset="2"/>
              <a:buAutoNum type="alphaLcParenR"/>
            </a:pPr>
            <a:r>
              <a:rPr lang="en-GB" altLang="en-US" sz="2900" dirty="0">
                <a:solidFill>
                  <a:srgbClr val="000000"/>
                </a:solidFill>
                <a:latin typeface="Rockwell" pitchFamily="18" charset="0"/>
              </a:rPr>
              <a:t>200</a:t>
            </a:r>
          </a:p>
          <a:p>
            <a:pPr>
              <a:spcBef>
                <a:spcPts val="725"/>
              </a:spcBef>
              <a:buFont typeface="Wingdings" pitchFamily="2" charset="2"/>
              <a:buAutoNum type="alphaLcParenR"/>
            </a:pPr>
            <a:r>
              <a:rPr lang="en-GB" altLang="en-US" sz="2900" dirty="0">
                <a:solidFill>
                  <a:srgbClr val="000000"/>
                </a:solidFill>
                <a:latin typeface="Rockwell" pitchFamily="18" charset="0"/>
              </a:rPr>
              <a:t>1250</a:t>
            </a:r>
          </a:p>
          <a:p>
            <a:pPr>
              <a:spcBef>
                <a:spcPts val="725"/>
              </a:spcBef>
              <a:buFont typeface="Wingdings" pitchFamily="2" charset="2"/>
              <a:buAutoNum type="alphaLcParenR"/>
            </a:pPr>
            <a:r>
              <a:rPr lang="en-GB" altLang="en-US" sz="2900" dirty="0">
                <a:solidFill>
                  <a:srgbClr val="000000"/>
                </a:solidFill>
                <a:latin typeface="Rockwell" pitchFamily="18" charset="0"/>
              </a:rPr>
              <a:t>14,000</a:t>
            </a:r>
          </a:p>
          <a:p>
            <a:pPr>
              <a:spcBef>
                <a:spcPts val="725"/>
              </a:spcBef>
              <a:buFont typeface="Wingdings" pitchFamily="2" charset="2"/>
              <a:buAutoNum type="alphaLcParenR"/>
            </a:pPr>
            <a:r>
              <a:rPr lang="en-GB" altLang="en-US" sz="2900" dirty="0">
                <a:solidFill>
                  <a:srgbClr val="000000"/>
                </a:solidFill>
                <a:latin typeface="Rockwell" pitchFamily="18" charset="0"/>
              </a:rPr>
              <a:t>67,000</a:t>
            </a:r>
          </a:p>
        </p:txBody>
      </p:sp>
    </p:spTree>
    <p:extLst>
      <p:ext uri="{BB962C8B-B14F-4D97-AF65-F5344CB8AC3E}">
        <p14:creationId xmlns:p14="http://schemas.microsoft.com/office/powerpoint/2010/main" val="184464222"/>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fill="hold" nodeType="clickEffect">
                                  <p:stCondLst>
                                    <p:cond delay="0"/>
                                  </p:stCondLst>
                                  <p:childTnLst>
                                    <p:set>
                                      <p:cBhvr additive="repl">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fill="hold" nodeType="clickEffect">
                                  <p:stCondLst>
                                    <p:cond delay="0"/>
                                  </p:stCondLst>
                                  <p:childTnLst>
                                    <p:set>
                                      <p:cBhvr additive="repl">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89" name="Content Placeholder 5">
            <a:extLst>
              <a:ext uri="{FF2B5EF4-FFF2-40B4-BE49-F238E27FC236}">
                <a16:creationId xmlns:a16="http://schemas.microsoft.com/office/drawing/2014/main" id="{82E83027-0611-7784-F3F9-2DE322F09F3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473325" y="1"/>
            <a:ext cx="7245350" cy="4856163"/>
          </a:xfrm>
        </p:spPr>
      </p:pic>
      <p:sp>
        <p:nvSpPr>
          <p:cNvPr id="140290" name="TextBox 6">
            <a:extLst>
              <a:ext uri="{FF2B5EF4-FFF2-40B4-BE49-F238E27FC236}">
                <a16:creationId xmlns:a16="http://schemas.microsoft.com/office/drawing/2014/main" id="{CDBAAA0F-E004-107D-B219-E9A5E6554EBD}"/>
              </a:ext>
            </a:extLst>
          </p:cNvPr>
          <p:cNvSpPr txBox="1">
            <a:spLocks noChangeArrowheads="1"/>
          </p:cNvSpPr>
          <p:nvPr/>
        </p:nvSpPr>
        <p:spPr bwMode="auto">
          <a:xfrm>
            <a:off x="4187825" y="3789363"/>
            <a:ext cx="3816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sz="2400">
                <a:latin typeface="Rockwell" panose="02060603020205020403" pitchFamily="18" charset="77"/>
              </a:rPr>
              <a:t>= 12,121 in total</a:t>
            </a:r>
          </a:p>
        </p:txBody>
      </p:sp>
      <p:sp>
        <p:nvSpPr>
          <p:cNvPr id="140291" name="TextBox 8">
            <a:extLst>
              <a:ext uri="{FF2B5EF4-FFF2-40B4-BE49-F238E27FC236}">
                <a16:creationId xmlns:a16="http://schemas.microsoft.com/office/drawing/2014/main" id="{D388800B-C52E-1162-18AE-32CB5F8B33AE}"/>
              </a:ext>
            </a:extLst>
          </p:cNvPr>
          <p:cNvSpPr txBox="1">
            <a:spLocks noChangeArrowheads="1"/>
          </p:cNvSpPr>
          <p:nvPr/>
        </p:nvSpPr>
        <p:spPr bwMode="auto">
          <a:xfrm>
            <a:off x="1703388" y="4941888"/>
            <a:ext cx="8964612" cy="203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20000"/>
              </a:spcBef>
              <a:buFont typeface="Wingdings" pitchFamily="2" charset="2"/>
              <a:buChar char="§"/>
            </a:pPr>
            <a:r>
              <a:rPr lang="en-GB" altLang="en-US">
                <a:solidFill>
                  <a:srgbClr val="000000"/>
                </a:solidFill>
                <a:latin typeface="Rockwell" panose="02060603020205020403" pitchFamily="18" charset="77"/>
              </a:rPr>
              <a:t>Almost 4000 of them could be used at short notice; 5600 are in storage; and 2500 are ‘retired’ and will be dismantled in the coming years. </a:t>
            </a:r>
          </a:p>
          <a:p>
            <a:pPr eaLnBrk="1" hangingPunct="1">
              <a:buFont typeface="Wingdings" pitchFamily="2" charset="2"/>
              <a:buChar char="§"/>
            </a:pPr>
            <a:r>
              <a:rPr lang="en-GB" altLang="en-US">
                <a:solidFill>
                  <a:srgbClr val="000000"/>
                </a:solidFill>
                <a:latin typeface="Rockwell" panose="02060603020205020403" pitchFamily="18" charset="77"/>
              </a:rPr>
              <a:t> Big decrease since the 1980s (70,000 warheads!), and 400 less than last year</a:t>
            </a:r>
          </a:p>
          <a:p>
            <a:pPr eaLnBrk="1" hangingPunct="1">
              <a:buFont typeface="Wingdings" pitchFamily="2" charset="2"/>
              <a:buChar char="§"/>
            </a:pPr>
            <a:r>
              <a:rPr lang="en-GB" altLang="en-US">
                <a:solidFill>
                  <a:srgbClr val="000000"/>
                </a:solidFill>
                <a:latin typeface="Rockwell" panose="02060603020205020403" pitchFamily="18" charset="77"/>
              </a:rPr>
              <a:t> This is the first time since 1999 that India’s stockpile has surpassed Pakistan’s. China is expanding its nuclear arsenal faster than any other country (from 410 in 2023 to 500 in 2024</a:t>
            </a:r>
          </a:p>
          <a:p>
            <a:pPr eaLnBrk="1" hangingPunct="1">
              <a:buFont typeface="Times New Roman" panose="02020603050405020304" pitchFamily="18" charset="0"/>
              <a:buNone/>
            </a:pPr>
            <a:endParaRPr lang="en-GB" altLang="en-US">
              <a:solidFill>
                <a:srgbClr val="000000"/>
              </a:solidFill>
              <a:latin typeface="Rockwell" panose="02060603020205020403" pitchFamily="18" charset="77"/>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1981200" y="274638"/>
            <a:ext cx="8229600" cy="1346200"/>
          </a:xfrm>
          <a:prstGeom prst="rect">
            <a:avLst/>
          </a:prstGeom>
          <a:solidFill>
            <a:srgbClr val="00B050"/>
          </a:solidFill>
          <a:ln>
            <a:noFill/>
          </a:ln>
        </p:spPr>
        <p:txBody>
          <a:bodyPr lIns="81639" tIns="42452" rIns="81639" bIns="42452" anchor="ctr"/>
          <a:lstStyle>
            <a:lvl1pPr>
              <a:spcBef>
                <a:spcPct val="20000"/>
              </a:spcBef>
              <a:buFont typeface="Arial" pitchFamily="34" charset="0"/>
              <a:buChar cha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3200">
                <a:solidFill>
                  <a:schemeClr val="tx1"/>
                </a:solidFill>
                <a:latin typeface="Calibri" pitchFamily="34" charset="0"/>
              </a:defRPr>
            </a:lvl1pPr>
            <a:lvl2pPr marL="742950" indent="-285750">
              <a:spcBef>
                <a:spcPct val="20000"/>
              </a:spcBef>
              <a:buFont typeface="Arial" pitchFamily="34" charset="0"/>
              <a:buChar cha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800">
                <a:solidFill>
                  <a:schemeClr val="tx1"/>
                </a:solidFill>
                <a:latin typeface="Calibri" pitchFamily="34" charset="0"/>
              </a:defRPr>
            </a:lvl2pPr>
            <a:lvl3pPr marL="1143000" indent="-228600">
              <a:spcBef>
                <a:spcPct val="20000"/>
              </a:spcBef>
              <a:buFont typeface="Arial" pitchFamily="34" charset="0"/>
              <a:buChar cha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alibri" pitchFamily="34" charset="0"/>
              </a:defRPr>
            </a:lvl3pPr>
            <a:lvl4pPr marL="1600200" indent="-228600">
              <a:spcBef>
                <a:spcPct val="20000"/>
              </a:spcBef>
              <a:buFont typeface="Arial" pitchFamily="34" charset="0"/>
              <a:buChar cha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000">
                <a:solidFill>
                  <a:schemeClr val="tx1"/>
                </a:solidFill>
                <a:latin typeface="Calibri" pitchFamily="34" charset="0"/>
              </a:defRPr>
            </a:lvl4pPr>
            <a:lvl5pPr marL="2057400" indent="-228600">
              <a:spcBef>
                <a:spcPct val="20000"/>
              </a:spcBef>
              <a:buFont typeface="Arial" pitchFamily="34" charset="0"/>
              <a:buChar cha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000">
                <a:solidFill>
                  <a:schemeClr val="tx1"/>
                </a:solidFill>
                <a:latin typeface="Calibri" pitchFamily="34" charset="0"/>
              </a:defRPr>
            </a:lvl9pPr>
          </a:lstStyle>
          <a:p>
            <a:pPr algn="ctr" eaLnBrk="1" hangingPunct="1">
              <a:spcBef>
                <a:spcPct val="0"/>
              </a:spcBef>
              <a:buFontTx/>
              <a:buNone/>
            </a:pPr>
            <a:r>
              <a:rPr lang="en-GB" altLang="en-US" sz="3600" b="1" dirty="0">
                <a:solidFill>
                  <a:srgbClr val="000000"/>
                </a:solidFill>
                <a:latin typeface="Rockwell" pitchFamily="18" charset="0"/>
              </a:rPr>
              <a:t>8. Which of these are nuclear weapons made from?</a:t>
            </a:r>
          </a:p>
        </p:txBody>
      </p:sp>
      <p:sp>
        <p:nvSpPr>
          <p:cNvPr id="5" name="Rectangle 2"/>
          <p:cNvSpPr>
            <a:spLocks noChangeArrowheads="1"/>
          </p:cNvSpPr>
          <p:nvPr/>
        </p:nvSpPr>
        <p:spPr bwMode="auto">
          <a:xfrm>
            <a:off x="2063750" y="2160588"/>
            <a:ext cx="8147050" cy="2563812"/>
          </a:xfrm>
          <a:prstGeom prst="rect">
            <a:avLst/>
          </a:prstGeom>
          <a:solidFill>
            <a:schemeClr val="accent6">
              <a:lumMod val="75000"/>
              <a:alpha val="50000"/>
            </a:schemeClr>
          </a:solidFill>
          <a:ln>
            <a:noFill/>
          </a:ln>
        </p:spPr>
        <p:txBody>
          <a:bodyPr lIns="81639" tIns="42452" rIns="81639" bIns="42452"/>
          <a:lstStyle>
            <a:lvl1pPr marL="525463" indent="-525463">
              <a:spcBef>
                <a:spcPct val="20000"/>
              </a:spcBef>
              <a:buFont typeface="Arial" pitchFamily="34" charset="0"/>
              <a:buChar char="•"/>
              <a:tabLst>
                <a:tab pos="525463" algn="l"/>
                <a:tab pos="930275" algn="l"/>
                <a:tab pos="1338263" algn="l"/>
                <a:tab pos="1746250" algn="l"/>
                <a:tab pos="2154238" algn="l"/>
                <a:tab pos="2560638" algn="l"/>
                <a:tab pos="2968625" algn="l"/>
                <a:tab pos="3376613" algn="l"/>
                <a:tab pos="3783013" algn="l"/>
                <a:tab pos="4191000" algn="l"/>
                <a:tab pos="4598988" algn="l"/>
                <a:tab pos="5005388" algn="l"/>
                <a:tab pos="5413375" algn="l"/>
                <a:tab pos="5821363" algn="l"/>
                <a:tab pos="6229350" algn="l"/>
                <a:tab pos="6635750" algn="l"/>
                <a:tab pos="7043738" algn="l"/>
                <a:tab pos="7451725" algn="l"/>
                <a:tab pos="7858125" algn="l"/>
                <a:tab pos="8266113" algn="l"/>
                <a:tab pos="8674100" algn="l"/>
              </a:tabLst>
              <a:defRPr sz="3200">
                <a:solidFill>
                  <a:schemeClr val="tx1"/>
                </a:solidFill>
                <a:latin typeface="Calibri" pitchFamily="34" charset="0"/>
              </a:defRPr>
            </a:lvl1pPr>
            <a:lvl2pPr marL="742950" indent="-285750">
              <a:spcBef>
                <a:spcPct val="20000"/>
              </a:spcBef>
              <a:buFont typeface="Arial" pitchFamily="34" charset="0"/>
              <a:buChar char="–"/>
              <a:tabLst>
                <a:tab pos="525463" algn="l"/>
                <a:tab pos="930275" algn="l"/>
                <a:tab pos="1338263" algn="l"/>
                <a:tab pos="1746250" algn="l"/>
                <a:tab pos="2154238" algn="l"/>
                <a:tab pos="2560638" algn="l"/>
                <a:tab pos="2968625" algn="l"/>
                <a:tab pos="3376613" algn="l"/>
                <a:tab pos="3783013" algn="l"/>
                <a:tab pos="4191000" algn="l"/>
                <a:tab pos="4598988" algn="l"/>
                <a:tab pos="5005388" algn="l"/>
                <a:tab pos="5413375" algn="l"/>
                <a:tab pos="5821363" algn="l"/>
                <a:tab pos="6229350" algn="l"/>
                <a:tab pos="6635750" algn="l"/>
                <a:tab pos="7043738" algn="l"/>
                <a:tab pos="7451725" algn="l"/>
                <a:tab pos="7858125" algn="l"/>
                <a:tab pos="8266113" algn="l"/>
                <a:tab pos="8674100" algn="l"/>
              </a:tabLst>
              <a:defRPr sz="2800">
                <a:solidFill>
                  <a:schemeClr val="tx1"/>
                </a:solidFill>
                <a:latin typeface="Calibri" pitchFamily="34" charset="0"/>
              </a:defRPr>
            </a:lvl2pPr>
            <a:lvl3pPr marL="1143000" indent="-228600">
              <a:spcBef>
                <a:spcPct val="20000"/>
              </a:spcBef>
              <a:buFont typeface="Arial" pitchFamily="34" charset="0"/>
              <a:buChar char="•"/>
              <a:tabLst>
                <a:tab pos="525463" algn="l"/>
                <a:tab pos="930275" algn="l"/>
                <a:tab pos="1338263" algn="l"/>
                <a:tab pos="1746250" algn="l"/>
                <a:tab pos="2154238" algn="l"/>
                <a:tab pos="2560638" algn="l"/>
                <a:tab pos="2968625" algn="l"/>
                <a:tab pos="3376613" algn="l"/>
                <a:tab pos="3783013" algn="l"/>
                <a:tab pos="4191000" algn="l"/>
                <a:tab pos="4598988" algn="l"/>
                <a:tab pos="5005388" algn="l"/>
                <a:tab pos="5413375" algn="l"/>
                <a:tab pos="5821363" algn="l"/>
                <a:tab pos="6229350" algn="l"/>
                <a:tab pos="6635750" algn="l"/>
                <a:tab pos="7043738" algn="l"/>
                <a:tab pos="7451725" algn="l"/>
                <a:tab pos="7858125" algn="l"/>
                <a:tab pos="8266113" algn="l"/>
                <a:tab pos="8674100" algn="l"/>
              </a:tabLst>
              <a:defRPr sz="2400">
                <a:solidFill>
                  <a:schemeClr val="tx1"/>
                </a:solidFill>
                <a:latin typeface="Calibri" pitchFamily="34" charset="0"/>
              </a:defRPr>
            </a:lvl3pPr>
            <a:lvl4pPr marL="1600200" indent="-228600">
              <a:spcBef>
                <a:spcPct val="20000"/>
              </a:spcBef>
              <a:buFont typeface="Arial" pitchFamily="34" charset="0"/>
              <a:buChar char="–"/>
              <a:tabLst>
                <a:tab pos="525463" algn="l"/>
                <a:tab pos="930275" algn="l"/>
                <a:tab pos="1338263" algn="l"/>
                <a:tab pos="1746250" algn="l"/>
                <a:tab pos="2154238" algn="l"/>
                <a:tab pos="2560638" algn="l"/>
                <a:tab pos="2968625" algn="l"/>
                <a:tab pos="3376613" algn="l"/>
                <a:tab pos="3783013" algn="l"/>
                <a:tab pos="4191000" algn="l"/>
                <a:tab pos="4598988" algn="l"/>
                <a:tab pos="5005388" algn="l"/>
                <a:tab pos="5413375" algn="l"/>
                <a:tab pos="5821363" algn="l"/>
                <a:tab pos="6229350" algn="l"/>
                <a:tab pos="6635750" algn="l"/>
                <a:tab pos="7043738" algn="l"/>
                <a:tab pos="7451725" algn="l"/>
                <a:tab pos="7858125" algn="l"/>
                <a:tab pos="8266113" algn="l"/>
                <a:tab pos="8674100" algn="l"/>
              </a:tabLst>
              <a:defRPr sz="2000">
                <a:solidFill>
                  <a:schemeClr val="tx1"/>
                </a:solidFill>
                <a:latin typeface="Calibri" pitchFamily="34" charset="0"/>
              </a:defRPr>
            </a:lvl4pPr>
            <a:lvl5pPr marL="2057400" indent="-228600">
              <a:spcBef>
                <a:spcPct val="20000"/>
              </a:spcBef>
              <a:buFont typeface="Arial" pitchFamily="34" charset="0"/>
              <a:buChar char="»"/>
              <a:tabLst>
                <a:tab pos="525463" algn="l"/>
                <a:tab pos="930275" algn="l"/>
                <a:tab pos="1338263" algn="l"/>
                <a:tab pos="1746250" algn="l"/>
                <a:tab pos="2154238" algn="l"/>
                <a:tab pos="2560638" algn="l"/>
                <a:tab pos="2968625" algn="l"/>
                <a:tab pos="3376613" algn="l"/>
                <a:tab pos="3783013" algn="l"/>
                <a:tab pos="4191000" algn="l"/>
                <a:tab pos="4598988" algn="l"/>
                <a:tab pos="5005388" algn="l"/>
                <a:tab pos="5413375" algn="l"/>
                <a:tab pos="5821363" algn="l"/>
                <a:tab pos="6229350" algn="l"/>
                <a:tab pos="6635750" algn="l"/>
                <a:tab pos="7043738" algn="l"/>
                <a:tab pos="7451725" algn="l"/>
                <a:tab pos="7858125" algn="l"/>
                <a:tab pos="8266113" algn="l"/>
                <a:tab pos="8674100" algn="l"/>
              </a:tabLst>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tabLst>
                <a:tab pos="525463" algn="l"/>
                <a:tab pos="930275" algn="l"/>
                <a:tab pos="1338263" algn="l"/>
                <a:tab pos="1746250" algn="l"/>
                <a:tab pos="2154238" algn="l"/>
                <a:tab pos="2560638" algn="l"/>
                <a:tab pos="2968625" algn="l"/>
                <a:tab pos="3376613" algn="l"/>
                <a:tab pos="3783013" algn="l"/>
                <a:tab pos="4191000" algn="l"/>
                <a:tab pos="4598988" algn="l"/>
                <a:tab pos="5005388" algn="l"/>
                <a:tab pos="5413375" algn="l"/>
                <a:tab pos="5821363" algn="l"/>
                <a:tab pos="6229350" algn="l"/>
                <a:tab pos="6635750" algn="l"/>
                <a:tab pos="7043738" algn="l"/>
                <a:tab pos="7451725" algn="l"/>
                <a:tab pos="7858125" algn="l"/>
                <a:tab pos="8266113" algn="l"/>
                <a:tab pos="8674100" algn="l"/>
              </a:tabLst>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tabLst>
                <a:tab pos="525463" algn="l"/>
                <a:tab pos="930275" algn="l"/>
                <a:tab pos="1338263" algn="l"/>
                <a:tab pos="1746250" algn="l"/>
                <a:tab pos="2154238" algn="l"/>
                <a:tab pos="2560638" algn="l"/>
                <a:tab pos="2968625" algn="l"/>
                <a:tab pos="3376613" algn="l"/>
                <a:tab pos="3783013" algn="l"/>
                <a:tab pos="4191000" algn="l"/>
                <a:tab pos="4598988" algn="l"/>
                <a:tab pos="5005388" algn="l"/>
                <a:tab pos="5413375" algn="l"/>
                <a:tab pos="5821363" algn="l"/>
                <a:tab pos="6229350" algn="l"/>
                <a:tab pos="6635750" algn="l"/>
                <a:tab pos="7043738" algn="l"/>
                <a:tab pos="7451725" algn="l"/>
                <a:tab pos="7858125" algn="l"/>
                <a:tab pos="8266113" algn="l"/>
                <a:tab pos="8674100" algn="l"/>
              </a:tabLst>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tabLst>
                <a:tab pos="525463" algn="l"/>
                <a:tab pos="930275" algn="l"/>
                <a:tab pos="1338263" algn="l"/>
                <a:tab pos="1746250" algn="l"/>
                <a:tab pos="2154238" algn="l"/>
                <a:tab pos="2560638" algn="l"/>
                <a:tab pos="2968625" algn="l"/>
                <a:tab pos="3376613" algn="l"/>
                <a:tab pos="3783013" algn="l"/>
                <a:tab pos="4191000" algn="l"/>
                <a:tab pos="4598988" algn="l"/>
                <a:tab pos="5005388" algn="l"/>
                <a:tab pos="5413375" algn="l"/>
                <a:tab pos="5821363" algn="l"/>
                <a:tab pos="6229350" algn="l"/>
                <a:tab pos="6635750" algn="l"/>
                <a:tab pos="7043738" algn="l"/>
                <a:tab pos="7451725" algn="l"/>
                <a:tab pos="7858125" algn="l"/>
                <a:tab pos="8266113" algn="l"/>
                <a:tab pos="8674100" algn="l"/>
              </a:tabLst>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tabLst>
                <a:tab pos="525463" algn="l"/>
                <a:tab pos="930275" algn="l"/>
                <a:tab pos="1338263" algn="l"/>
                <a:tab pos="1746250" algn="l"/>
                <a:tab pos="2154238" algn="l"/>
                <a:tab pos="2560638" algn="l"/>
                <a:tab pos="2968625" algn="l"/>
                <a:tab pos="3376613" algn="l"/>
                <a:tab pos="3783013" algn="l"/>
                <a:tab pos="4191000" algn="l"/>
                <a:tab pos="4598988" algn="l"/>
                <a:tab pos="5005388" algn="l"/>
                <a:tab pos="5413375" algn="l"/>
                <a:tab pos="5821363" algn="l"/>
                <a:tab pos="6229350" algn="l"/>
                <a:tab pos="6635750" algn="l"/>
                <a:tab pos="7043738" algn="l"/>
                <a:tab pos="7451725" algn="l"/>
                <a:tab pos="7858125" algn="l"/>
                <a:tab pos="8266113" algn="l"/>
                <a:tab pos="8674100" algn="l"/>
              </a:tabLst>
              <a:defRPr sz="2000">
                <a:solidFill>
                  <a:schemeClr val="tx1"/>
                </a:solidFill>
                <a:latin typeface="Calibri" pitchFamily="34" charset="0"/>
              </a:defRPr>
            </a:lvl9pPr>
          </a:lstStyle>
          <a:p>
            <a:pPr>
              <a:spcBef>
                <a:spcPts val="725"/>
              </a:spcBef>
              <a:buFont typeface="Wingdings" pitchFamily="2" charset="2"/>
              <a:buAutoNum type="alphaLcParenR"/>
            </a:pPr>
            <a:r>
              <a:rPr lang="en-GB" altLang="en-US" sz="2900" dirty="0">
                <a:solidFill>
                  <a:srgbClr val="000000"/>
                </a:solidFill>
                <a:latin typeface="Rockwell" pitchFamily="18" charset="0"/>
              </a:rPr>
              <a:t>Radon</a:t>
            </a:r>
          </a:p>
          <a:p>
            <a:pPr>
              <a:spcBef>
                <a:spcPts val="725"/>
              </a:spcBef>
              <a:buFont typeface="Wingdings" pitchFamily="2" charset="2"/>
              <a:buAutoNum type="alphaLcParenR"/>
            </a:pPr>
            <a:r>
              <a:rPr lang="en-GB" altLang="en-US" sz="2900" dirty="0">
                <a:solidFill>
                  <a:srgbClr val="000000"/>
                </a:solidFill>
                <a:latin typeface="Rockwell" pitchFamily="18" charset="0"/>
              </a:rPr>
              <a:t>Plutonium</a:t>
            </a:r>
          </a:p>
          <a:p>
            <a:pPr>
              <a:spcBef>
                <a:spcPts val="725"/>
              </a:spcBef>
              <a:buFont typeface="Wingdings" pitchFamily="2" charset="2"/>
              <a:buAutoNum type="alphaLcParenR"/>
            </a:pPr>
            <a:r>
              <a:rPr lang="en-GB" altLang="en-US" sz="2900" dirty="0">
                <a:solidFill>
                  <a:srgbClr val="000000"/>
                </a:solidFill>
                <a:latin typeface="Rockwell" pitchFamily="18" charset="0"/>
              </a:rPr>
              <a:t>Thorium</a:t>
            </a:r>
          </a:p>
          <a:p>
            <a:pPr>
              <a:spcBef>
                <a:spcPts val="725"/>
              </a:spcBef>
              <a:buFont typeface="Wingdings" pitchFamily="2" charset="2"/>
              <a:buAutoNum type="alphaLcParenR"/>
            </a:pPr>
            <a:r>
              <a:rPr lang="en-GB" altLang="en-US" sz="2900" dirty="0">
                <a:solidFill>
                  <a:srgbClr val="000000"/>
                </a:solidFill>
                <a:latin typeface="Rockwell" pitchFamily="18" charset="0"/>
              </a:rPr>
              <a:t>Uranium</a:t>
            </a:r>
          </a:p>
        </p:txBody>
      </p:sp>
    </p:spTree>
    <p:extLst>
      <p:ext uri="{BB962C8B-B14F-4D97-AF65-F5344CB8AC3E}">
        <p14:creationId xmlns:p14="http://schemas.microsoft.com/office/powerpoint/2010/main" val="3217767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additive="repl">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additive="repl">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additive="repl">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additive="repl">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386</TotalTime>
  <Words>1777</Words>
  <Application>Microsoft Macintosh PowerPoint</Application>
  <PresentationFormat>Widescreen</PresentationFormat>
  <Paragraphs>218</Paragraphs>
  <Slides>31</Slides>
  <Notes>23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31</vt:i4>
      </vt:variant>
    </vt:vector>
  </HeadingPairs>
  <TitlesOfParts>
    <vt:vector size="41" baseType="lpstr">
      <vt:lpstr>ＭＳ Ｐゴシック</vt:lpstr>
      <vt:lpstr>Arial</vt:lpstr>
      <vt:lpstr>Calibri</vt:lpstr>
      <vt:lpstr>Calibri Light</vt:lpstr>
      <vt:lpstr>Frutiger 45 Light</vt:lpstr>
      <vt:lpstr>Rockwell</vt:lpstr>
      <vt:lpstr>Rockwell Extra Bold</vt:lpstr>
      <vt:lpstr>Times New Roman</vt:lpstr>
      <vt:lpstr>Wingdings</vt:lpstr>
      <vt:lpstr>Office Theme</vt:lpstr>
      <vt:lpstr>PowerPoint Presentation</vt:lpstr>
      <vt:lpstr>PowerPoint Presentation</vt:lpstr>
      <vt:lpstr>PowerPoint Presentation</vt:lpstr>
      <vt:lpstr>PowerPoint Presentation</vt:lpstr>
      <vt:lpstr>6. Name the 9 countries that have nuclear weapons</vt:lpstr>
      <vt:lpstr>Name the 9 countries that have nuclear weapons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Peace Education</dc:creator>
  <cp:lastModifiedBy>NAS OneDrive</cp:lastModifiedBy>
  <cp:revision>21</cp:revision>
  <dcterms:created xsi:type="dcterms:W3CDTF">2019-11-14T15:22:04Z</dcterms:created>
  <dcterms:modified xsi:type="dcterms:W3CDTF">2024-08-07T14:49:57Z</dcterms:modified>
</cp:coreProperties>
</file>