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6327"/>
  </p:normalViewPr>
  <p:slideViewPr>
    <p:cSldViewPr snapToGrid="0">
      <p:cViewPr varScale="1">
        <p:scale>
          <a:sx n="96" d="100"/>
          <a:sy n="96" d="100"/>
        </p:scale>
        <p:origin x="6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A762F-6AFC-2C4C-8323-5DAC8299CFAA}" type="datetimeFigureOut">
              <a:rPr lang="en-US" smtClean="0"/>
              <a:t>8/8/24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AFDCE-7894-BA43-8E11-13B86A17D9F4}" type="slidenum">
              <a:rPr lang="en-US" smtClean="0"/>
              <a:t>‹#›</a:t>
            </a:fld>
            <a:endParaRPr lang="en-US"/>
          </a:p>
        </p:txBody>
      </p:sp>
    </p:spTree>
    <p:extLst>
      <p:ext uri="{BB962C8B-B14F-4D97-AF65-F5344CB8AC3E}">
        <p14:creationId xmlns:p14="http://schemas.microsoft.com/office/powerpoint/2010/main" val="340930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prL1uva22D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jessieboylan.com/maralinga-pie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highlight>
                  <a:srgbClr val="FFFFFF"/>
                </a:highlight>
                <a:latin typeface="Calibri" panose="020F0502020204030204" pitchFamily="34" charset="0"/>
              </a:rPr>
              <a:t>VIDEO LINK: </a:t>
            </a:r>
            <a:r>
              <a:rPr lang="en-GB" sz="1800" b="0" i="0" u="sng" strike="noStrike" dirty="0">
                <a:solidFill>
                  <a:srgbClr val="0000FF"/>
                </a:solidFill>
                <a:effectLst/>
                <a:highlight>
                  <a:srgbClr val="FFFFFF"/>
                </a:highlight>
                <a:latin typeface="Calibri" panose="020F0502020204030204" pitchFamily="34" charset="0"/>
                <a:hlinkClick r:id="rId3"/>
              </a:rPr>
              <a:t>https://www.youtube.com/watch?v=prL1uva22Do</a:t>
            </a:r>
            <a:r>
              <a:rPr lang="en-GB" sz="1800" b="0" i="0" dirty="0">
                <a:solidFill>
                  <a:srgbClr val="0000FF"/>
                </a:solidFill>
                <a:effectLst/>
                <a:highlight>
                  <a:srgbClr val="FFFFFF"/>
                </a:highlight>
                <a:latin typeface="Calibri" panose="020F0502020204030204" pitchFamily="34" charset="0"/>
              </a:rPr>
              <a:t> </a:t>
            </a:r>
            <a:r>
              <a:rPr lang="en-GB" sz="1800" b="0" i="0" u="none" strike="noStrike" dirty="0">
                <a:solidFill>
                  <a:srgbClr val="FF0000"/>
                </a:solidFill>
                <a:effectLst/>
                <a:highlight>
                  <a:srgbClr val="FFFFFF"/>
                </a:highlight>
                <a:latin typeface="Calibri" panose="020F0502020204030204" pitchFamily="34" charset="0"/>
              </a:rPr>
              <a:t>Accessed 08/08/19</a:t>
            </a:r>
          </a:p>
          <a:p>
            <a:pPr algn="l" rtl="0" fontAlgn="base"/>
            <a:r>
              <a:rPr lang="en-GB" sz="1800" b="0" i="0" dirty="0">
                <a:solidFill>
                  <a:srgbClr val="000000"/>
                </a:solidFill>
                <a:effectLst/>
                <a:highlight>
                  <a:srgbClr val="FFFFFF"/>
                </a:highlight>
                <a:latin typeface="Helvetica" pitchFamily="2" charset="0"/>
              </a:rPr>
              <a:t>‘The Butter Battle Book’ is an illustrated tale about the </a:t>
            </a:r>
            <a:r>
              <a:rPr lang="en-GB" sz="1800" b="0" i="0" dirty="0" err="1">
                <a:solidFill>
                  <a:srgbClr val="000000"/>
                </a:solidFill>
                <a:effectLst/>
                <a:highlight>
                  <a:srgbClr val="FFFFFF"/>
                </a:highlight>
                <a:latin typeface="Helvetica" pitchFamily="2" charset="0"/>
              </a:rPr>
              <a:t>Yooks</a:t>
            </a:r>
            <a:r>
              <a:rPr lang="en-GB" sz="1800" b="0" i="0" dirty="0">
                <a:solidFill>
                  <a:srgbClr val="000000"/>
                </a:solidFill>
                <a:effectLst/>
                <a:highlight>
                  <a:srgbClr val="FFFFFF"/>
                </a:highlight>
                <a:latin typeface="Helvetica" pitchFamily="2" charset="0"/>
              </a:rPr>
              <a:t> and the Zooks, who live on opposite sides of a wall. Because of a butter-related disagreement, the rivalry of the groups leads to something akin to an arms race, resulting in an incredibly powerful weapon being produced on both sides. Threatening each other with destruction, the story ends with ‘The End?’  </a:t>
            </a:r>
            <a:endParaRPr lang="en-GB" sz="2800"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000000"/>
                </a:solidFill>
                <a:effectLst/>
                <a:highlight>
                  <a:srgbClr val="FFFFFF"/>
                </a:highlight>
                <a:latin typeface="Helvetica" pitchFamily="2" charset="0"/>
              </a:rPr>
              <a:t> </a:t>
            </a:r>
            <a:endParaRPr lang="en-GB" sz="2800"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000000"/>
                </a:solidFill>
                <a:effectLst/>
                <a:highlight>
                  <a:srgbClr val="FFFFFF"/>
                </a:highlight>
                <a:latin typeface="Helvetica" pitchFamily="2" charset="0"/>
              </a:rPr>
              <a:t>When it was released in 1984, some people took issue with the story, saying it was too critical of Ronald Reagan and the arms race occurring at the time. This meant it was banned in some libraries and bookshops. In response to calls that the book was ‘brainwashing’ children, Seuss made his opinion clear: ‘I just want people to think’.  The book was turned into an animated TV short, which aired in 1989. </a:t>
            </a:r>
            <a:endParaRPr lang="en-GB" sz="2800"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000000"/>
                </a:solidFill>
                <a:effectLst/>
                <a:highlight>
                  <a:srgbClr val="FFFFFF"/>
                </a:highlight>
                <a:latin typeface="Helvetica" pitchFamily="2" charset="0"/>
              </a:rPr>
              <a:t> </a:t>
            </a:r>
            <a:endParaRPr lang="en-GB" sz="2800"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000000"/>
                </a:solidFill>
                <a:effectLst/>
                <a:highlight>
                  <a:srgbClr val="FFFFFF"/>
                </a:highlight>
                <a:latin typeface="Calibri" panose="020F0502020204030204" pitchFamily="34" charset="0"/>
              </a:rPr>
              <a:t> </a:t>
            </a:r>
            <a:endParaRPr lang="en-GB" sz="2800" b="0" i="0" dirty="0">
              <a:solidFill>
                <a:srgbClr val="000000"/>
              </a:solidFill>
              <a:effectLst/>
              <a:highlight>
                <a:srgbClr val="FFFFFF"/>
              </a:highlight>
              <a:latin typeface="Segoe UI" panose="020B0502040204020203" pitchFamily="34" charset="0"/>
            </a:endParaRPr>
          </a:p>
          <a:p>
            <a:r>
              <a:rPr lang="en-GB" sz="1800" b="0" i="0" dirty="0">
                <a:solidFill>
                  <a:srgbClr val="FF0000"/>
                </a:solidFill>
                <a:effectLst/>
                <a:highlight>
                  <a:srgbClr val="FFFFFF"/>
                </a:highlight>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DE0AFDCE-7894-BA43-8E11-13B86A17D9F4}" type="slidenum">
              <a:rPr lang="en-US" smtClean="0"/>
              <a:t>1</a:t>
            </a:fld>
            <a:endParaRPr lang="en-US"/>
          </a:p>
        </p:txBody>
      </p:sp>
    </p:spTree>
    <p:extLst>
      <p:ext uri="{BB962C8B-B14F-4D97-AF65-F5344CB8AC3E}">
        <p14:creationId xmlns:p14="http://schemas.microsoft.com/office/powerpoint/2010/main" val="183956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highlight>
                  <a:srgbClr val="FFFFFF"/>
                </a:highlight>
                <a:latin typeface="Calibri" panose="020F0502020204030204" pitchFamily="34" charset="0"/>
              </a:rPr>
              <a:t>VIDEO LINK: </a:t>
            </a:r>
            <a:r>
              <a:rPr lang="en-GB" sz="1800" b="0" i="0" u="sng" strike="noStrike" dirty="0">
                <a:solidFill>
                  <a:srgbClr val="0000FF"/>
                </a:solidFill>
                <a:effectLst/>
                <a:highlight>
                  <a:srgbClr val="FFFFFF"/>
                </a:highlight>
                <a:latin typeface="Calibri" panose="020F0502020204030204" pitchFamily="34" charset="0"/>
                <a:hlinkClick r:id="rId3"/>
              </a:rPr>
              <a:t>http://jessieboylan.com/maralinga-pieces/</a:t>
            </a:r>
            <a:r>
              <a:rPr lang="en-GB" sz="1800" b="0" i="0" u="none" strike="noStrike" dirty="0">
                <a:effectLst/>
                <a:highlight>
                  <a:srgbClr val="FFFFFF"/>
                </a:highlight>
                <a:latin typeface="Calibri" panose="020F0502020204030204" pitchFamily="34" charset="0"/>
              </a:rPr>
              <a:t> </a:t>
            </a:r>
            <a:r>
              <a:rPr lang="en-GB" sz="1800" b="0" i="0" u="none" strike="noStrike" dirty="0">
                <a:solidFill>
                  <a:srgbClr val="FF0000"/>
                </a:solidFill>
                <a:effectLst/>
                <a:highlight>
                  <a:srgbClr val="FFFFFF"/>
                </a:highlight>
                <a:latin typeface="Calibri" panose="020F0502020204030204" pitchFamily="34" charset="0"/>
              </a:rPr>
              <a:t>Screenshot reproduced with permission of the artist.</a:t>
            </a:r>
            <a:r>
              <a:rPr lang="en-GB" sz="1800" b="0" i="0" dirty="0">
                <a:solidFill>
                  <a:srgbClr val="FF0000"/>
                </a:solidFill>
                <a:effectLst/>
                <a:highlight>
                  <a:srgbClr val="FFFFFF"/>
                </a:highlight>
                <a:latin typeface="Calibri" panose="020F0502020204030204" pitchFamily="34" charset="0"/>
              </a:rPr>
              <a:t> </a:t>
            </a:r>
          </a:p>
          <a:p>
            <a:pPr algn="l" rtl="0" fontAlgn="base"/>
            <a:r>
              <a:rPr lang="en-GB" sz="1800" b="0" i="0" dirty="0">
                <a:solidFill>
                  <a:srgbClr val="000000"/>
                </a:solidFill>
                <a:effectLst/>
                <a:highlight>
                  <a:srgbClr val="FFFFFF"/>
                </a:highlight>
                <a:latin typeface="Helvetica" pitchFamily="2" charset="0"/>
              </a:rPr>
              <a:t>‘Between 1952 and 1963 the British Government performed highly secretive nuclear weapons tests at Maralinga and Emu Field in South Australia and on the Monte Bello Islands off the coast of Western Australia. A total of twelve major nuclear tests were performed, and up to 700 minor ‘dirty’ trials were also conducted. The area was massively contaminated with radioactive materials and cleanups were attempted in 1967 and 2000. However, examinations after these cleanups found that many of these sites still remain radioactive. </a:t>
            </a:r>
            <a:endParaRPr lang="en-GB"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000000"/>
                </a:solidFill>
                <a:effectLst/>
                <a:highlight>
                  <a:srgbClr val="FFFFFF"/>
                </a:highlight>
                <a:latin typeface="Helvetica" pitchFamily="2" charset="0"/>
              </a:rPr>
              <a:t>Shot on location at Maralinga in 2011, this short film takes the viewer through a haunting landscape of the places these bombs were exploded, as well as extracts snippets of memories of Aboriginal elders and an Australian nuclear veteran, whose lives have been deeply impacted by these tests.’ </a:t>
            </a:r>
            <a:endParaRPr lang="en-GB"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000000"/>
                </a:solidFill>
                <a:effectLst/>
                <a:highlight>
                  <a:srgbClr val="FFFFFF"/>
                </a:highlight>
                <a:latin typeface="Helvetica" pitchFamily="2" charset="0"/>
              </a:rPr>
              <a:t>– Jessie Boylan </a:t>
            </a:r>
            <a:endParaRPr lang="en-GB"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000000"/>
                </a:solidFill>
                <a:effectLst/>
                <a:highlight>
                  <a:srgbClr val="FFFFFF"/>
                </a:highlight>
                <a:latin typeface="Helvetica" pitchFamily="2" charset="0"/>
              </a:rPr>
              <a:t> </a:t>
            </a:r>
            <a:endParaRPr lang="en-GB" b="0" i="0" dirty="0">
              <a:solidFill>
                <a:srgbClr val="000000"/>
              </a:solidFill>
              <a:effectLst/>
              <a:highlight>
                <a:srgbClr val="FFFFFF"/>
              </a:highligh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DE0AFDCE-7894-BA43-8E11-13B86A17D9F4}" type="slidenum">
              <a:rPr lang="en-US" smtClean="0"/>
              <a:t>2</a:t>
            </a:fld>
            <a:endParaRPr lang="en-US"/>
          </a:p>
        </p:txBody>
      </p:sp>
    </p:spTree>
    <p:extLst>
      <p:ext uri="{BB962C8B-B14F-4D97-AF65-F5344CB8AC3E}">
        <p14:creationId xmlns:p14="http://schemas.microsoft.com/office/powerpoint/2010/main" val="1807942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highlight>
                  <a:srgbClr val="FFFFFF"/>
                </a:highlight>
                <a:latin typeface="Calibri" panose="020F0502020204030204" pitchFamily="34" charset="0"/>
              </a:rPr>
              <a:t>Pictured: The ‘Weapons Engineer Officer’s Tactical Trigger’ used to launch a Trident Missile. </a:t>
            </a:r>
            <a:endParaRPr lang="en-GB" b="0" i="0" dirty="0">
              <a:solidFill>
                <a:srgbClr val="000000"/>
              </a:solidFill>
              <a:effectLst/>
              <a:highlight>
                <a:srgbClr val="FFFFFF"/>
              </a:highlight>
              <a:latin typeface="Segoe UI" panose="020B0502040204020203" pitchFamily="34" charset="0"/>
            </a:endParaRPr>
          </a:p>
          <a:p>
            <a:pPr algn="r" rtl="0" fontAlgn="base">
              <a:buFont typeface="Arial" panose="020B0604020202020204" pitchFamily="34" charset="0"/>
              <a:buChar char="•"/>
            </a:pPr>
            <a:r>
              <a:rPr lang="en-GB" sz="1800" b="0" i="0" dirty="0">
                <a:solidFill>
                  <a:srgbClr val="000000"/>
                </a:solidFill>
                <a:effectLst/>
                <a:highlight>
                  <a:srgbClr val="FFFFFF"/>
                </a:highlight>
                <a:latin typeface="Calibri" panose="020F0502020204030204" pitchFamily="34" charset="0"/>
              </a:rPr>
              <a:t>UK Ministry of Defence © Crown Copyright 2019 </a:t>
            </a:r>
          </a:p>
          <a:p>
            <a:pPr algn="l" rtl="0" fontAlgn="base"/>
            <a:r>
              <a:rPr lang="en-GB" sz="1800" b="0" i="0" dirty="0">
                <a:solidFill>
                  <a:srgbClr val="000000"/>
                </a:solidFill>
                <a:effectLst/>
                <a:highlight>
                  <a:srgbClr val="FFFFFF"/>
                </a:highlight>
                <a:latin typeface="Calibri" panose="020F0502020204030204" pitchFamily="34" charset="0"/>
              </a:rPr>
              <a:t> </a:t>
            </a:r>
            <a:endParaRPr lang="en-GB" b="0" i="0" dirty="0">
              <a:solidFill>
                <a:srgbClr val="000000"/>
              </a:solidFill>
              <a:effectLst/>
              <a:highlight>
                <a:srgbClr val="FFFFFF"/>
              </a:highligh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DE0AFDCE-7894-BA43-8E11-13B86A17D9F4}" type="slidenum">
              <a:rPr lang="en-US" smtClean="0"/>
              <a:t>3</a:t>
            </a:fld>
            <a:endParaRPr lang="en-US"/>
          </a:p>
        </p:txBody>
      </p:sp>
    </p:spTree>
    <p:extLst>
      <p:ext uri="{BB962C8B-B14F-4D97-AF65-F5344CB8AC3E}">
        <p14:creationId xmlns:p14="http://schemas.microsoft.com/office/powerpoint/2010/main" val="421768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B54B-06D0-BD33-4868-E5DBF5F9BA6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9CF54CA-C560-A016-3638-3249A97245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6DCB9CB-1067-E563-D722-C56E883D740D}"/>
              </a:ext>
            </a:extLst>
          </p:cNvPr>
          <p:cNvSpPr>
            <a:spLocks noGrp="1"/>
          </p:cNvSpPr>
          <p:nvPr>
            <p:ph type="dt" sz="half" idx="10"/>
          </p:nvPr>
        </p:nvSpPr>
        <p:spPr/>
        <p:txBody>
          <a:bodyPr/>
          <a:lstStyle/>
          <a:p>
            <a:fld id="{C6CBD344-E060-4242-8406-95946DB86B8B}" type="datetimeFigureOut">
              <a:rPr lang="en-US" smtClean="0"/>
              <a:t>8/8/24</a:t>
            </a:fld>
            <a:endParaRPr lang="en-US"/>
          </a:p>
        </p:txBody>
      </p:sp>
      <p:sp>
        <p:nvSpPr>
          <p:cNvPr id="5" name="Footer Placeholder 4">
            <a:extLst>
              <a:ext uri="{FF2B5EF4-FFF2-40B4-BE49-F238E27FC236}">
                <a16:creationId xmlns:a16="http://schemas.microsoft.com/office/drawing/2014/main" id="{20AA3A86-913C-47FF-FB73-4F11DF80C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9863F-0ACC-852F-9578-F51D322EFC3D}"/>
              </a:ext>
            </a:extLst>
          </p:cNvPr>
          <p:cNvSpPr>
            <a:spLocks noGrp="1"/>
          </p:cNvSpPr>
          <p:nvPr>
            <p:ph type="sldNum" sz="quarter" idx="12"/>
          </p:nvPr>
        </p:nvSpPr>
        <p:spPr/>
        <p:txBody>
          <a:bodyPr/>
          <a:lstStyle/>
          <a:p>
            <a:fld id="{DC5680AB-B5E2-794E-9F36-39F9BF9EEE7A}" type="slidenum">
              <a:rPr lang="en-US" smtClean="0"/>
              <a:t>‹#›</a:t>
            </a:fld>
            <a:endParaRPr lang="en-US"/>
          </a:p>
        </p:txBody>
      </p:sp>
    </p:spTree>
    <p:extLst>
      <p:ext uri="{BB962C8B-B14F-4D97-AF65-F5344CB8AC3E}">
        <p14:creationId xmlns:p14="http://schemas.microsoft.com/office/powerpoint/2010/main" val="15245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6E04-B845-A730-35B2-19804863596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ED123C-04DF-5CD5-E215-AC512F42FA7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A77250-CBE2-C71C-0811-4BE7D956D1CE}"/>
              </a:ext>
            </a:extLst>
          </p:cNvPr>
          <p:cNvSpPr>
            <a:spLocks noGrp="1"/>
          </p:cNvSpPr>
          <p:nvPr>
            <p:ph type="dt" sz="half" idx="10"/>
          </p:nvPr>
        </p:nvSpPr>
        <p:spPr/>
        <p:txBody>
          <a:bodyPr/>
          <a:lstStyle/>
          <a:p>
            <a:fld id="{C6CBD344-E060-4242-8406-95946DB86B8B}" type="datetimeFigureOut">
              <a:rPr lang="en-US" smtClean="0"/>
              <a:t>8/8/24</a:t>
            </a:fld>
            <a:endParaRPr lang="en-US"/>
          </a:p>
        </p:txBody>
      </p:sp>
      <p:sp>
        <p:nvSpPr>
          <p:cNvPr id="5" name="Footer Placeholder 4">
            <a:extLst>
              <a:ext uri="{FF2B5EF4-FFF2-40B4-BE49-F238E27FC236}">
                <a16:creationId xmlns:a16="http://schemas.microsoft.com/office/drawing/2014/main" id="{85C58911-5F6A-2749-4829-4C0FA3F83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E79D2-4FB2-91AD-E607-89E161E2A94A}"/>
              </a:ext>
            </a:extLst>
          </p:cNvPr>
          <p:cNvSpPr>
            <a:spLocks noGrp="1"/>
          </p:cNvSpPr>
          <p:nvPr>
            <p:ph type="sldNum" sz="quarter" idx="12"/>
          </p:nvPr>
        </p:nvSpPr>
        <p:spPr/>
        <p:txBody>
          <a:bodyPr/>
          <a:lstStyle/>
          <a:p>
            <a:fld id="{DC5680AB-B5E2-794E-9F36-39F9BF9EEE7A}" type="slidenum">
              <a:rPr lang="en-US" smtClean="0"/>
              <a:t>‹#›</a:t>
            </a:fld>
            <a:endParaRPr lang="en-US"/>
          </a:p>
        </p:txBody>
      </p:sp>
    </p:spTree>
    <p:extLst>
      <p:ext uri="{BB962C8B-B14F-4D97-AF65-F5344CB8AC3E}">
        <p14:creationId xmlns:p14="http://schemas.microsoft.com/office/powerpoint/2010/main" val="120374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09383F-FDA7-48D3-A8F5-2FD64E89B0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A9A2D9E-6134-81F4-9EEF-C5CFD6B565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98A9F4-A738-2864-B39A-8ECD84E0A2F9}"/>
              </a:ext>
            </a:extLst>
          </p:cNvPr>
          <p:cNvSpPr>
            <a:spLocks noGrp="1"/>
          </p:cNvSpPr>
          <p:nvPr>
            <p:ph type="dt" sz="half" idx="10"/>
          </p:nvPr>
        </p:nvSpPr>
        <p:spPr/>
        <p:txBody>
          <a:bodyPr/>
          <a:lstStyle/>
          <a:p>
            <a:fld id="{C6CBD344-E060-4242-8406-95946DB86B8B}" type="datetimeFigureOut">
              <a:rPr lang="en-US" smtClean="0"/>
              <a:t>8/8/24</a:t>
            </a:fld>
            <a:endParaRPr lang="en-US"/>
          </a:p>
        </p:txBody>
      </p:sp>
      <p:sp>
        <p:nvSpPr>
          <p:cNvPr id="5" name="Footer Placeholder 4">
            <a:extLst>
              <a:ext uri="{FF2B5EF4-FFF2-40B4-BE49-F238E27FC236}">
                <a16:creationId xmlns:a16="http://schemas.microsoft.com/office/drawing/2014/main" id="{F2610FF8-889D-E26B-DF3C-C0547EA13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3C9732-8036-1A9B-C681-34B9365C4184}"/>
              </a:ext>
            </a:extLst>
          </p:cNvPr>
          <p:cNvSpPr>
            <a:spLocks noGrp="1"/>
          </p:cNvSpPr>
          <p:nvPr>
            <p:ph type="sldNum" sz="quarter" idx="12"/>
          </p:nvPr>
        </p:nvSpPr>
        <p:spPr/>
        <p:txBody>
          <a:bodyPr/>
          <a:lstStyle/>
          <a:p>
            <a:fld id="{DC5680AB-B5E2-794E-9F36-39F9BF9EEE7A}" type="slidenum">
              <a:rPr lang="en-US" smtClean="0"/>
              <a:t>‹#›</a:t>
            </a:fld>
            <a:endParaRPr lang="en-US"/>
          </a:p>
        </p:txBody>
      </p:sp>
    </p:spTree>
    <p:extLst>
      <p:ext uri="{BB962C8B-B14F-4D97-AF65-F5344CB8AC3E}">
        <p14:creationId xmlns:p14="http://schemas.microsoft.com/office/powerpoint/2010/main" val="344312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DD5C-787A-28DF-A1DB-02ADB545258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2B21CA-D061-8E33-22F1-ECF466E9AA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7D69F5C-7C8E-7614-8824-7C25570E2F53}"/>
              </a:ext>
            </a:extLst>
          </p:cNvPr>
          <p:cNvSpPr>
            <a:spLocks noGrp="1"/>
          </p:cNvSpPr>
          <p:nvPr>
            <p:ph type="dt" sz="half" idx="10"/>
          </p:nvPr>
        </p:nvSpPr>
        <p:spPr/>
        <p:txBody>
          <a:bodyPr/>
          <a:lstStyle/>
          <a:p>
            <a:fld id="{C6CBD344-E060-4242-8406-95946DB86B8B}" type="datetimeFigureOut">
              <a:rPr lang="en-US" smtClean="0"/>
              <a:t>8/8/24</a:t>
            </a:fld>
            <a:endParaRPr lang="en-US"/>
          </a:p>
        </p:txBody>
      </p:sp>
      <p:sp>
        <p:nvSpPr>
          <p:cNvPr id="5" name="Footer Placeholder 4">
            <a:extLst>
              <a:ext uri="{FF2B5EF4-FFF2-40B4-BE49-F238E27FC236}">
                <a16:creationId xmlns:a16="http://schemas.microsoft.com/office/drawing/2014/main" id="{D433D3AA-3C0B-632F-8E92-ACD85A0B0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CF960-2927-2D04-C80C-622F3E7AB03D}"/>
              </a:ext>
            </a:extLst>
          </p:cNvPr>
          <p:cNvSpPr>
            <a:spLocks noGrp="1"/>
          </p:cNvSpPr>
          <p:nvPr>
            <p:ph type="sldNum" sz="quarter" idx="12"/>
          </p:nvPr>
        </p:nvSpPr>
        <p:spPr/>
        <p:txBody>
          <a:bodyPr/>
          <a:lstStyle/>
          <a:p>
            <a:fld id="{DC5680AB-B5E2-794E-9F36-39F9BF9EEE7A}" type="slidenum">
              <a:rPr lang="en-US" smtClean="0"/>
              <a:t>‹#›</a:t>
            </a:fld>
            <a:endParaRPr lang="en-US"/>
          </a:p>
        </p:txBody>
      </p:sp>
    </p:spTree>
    <p:extLst>
      <p:ext uri="{BB962C8B-B14F-4D97-AF65-F5344CB8AC3E}">
        <p14:creationId xmlns:p14="http://schemas.microsoft.com/office/powerpoint/2010/main" val="91933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79B4-E4D7-63F3-3DD5-FF2D00AA934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0189A17-669E-CF5A-DB19-4AD906CD36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E16CF70-2334-D056-A804-71DA5D35F290}"/>
              </a:ext>
            </a:extLst>
          </p:cNvPr>
          <p:cNvSpPr>
            <a:spLocks noGrp="1"/>
          </p:cNvSpPr>
          <p:nvPr>
            <p:ph type="dt" sz="half" idx="10"/>
          </p:nvPr>
        </p:nvSpPr>
        <p:spPr/>
        <p:txBody>
          <a:bodyPr/>
          <a:lstStyle/>
          <a:p>
            <a:fld id="{C6CBD344-E060-4242-8406-95946DB86B8B}" type="datetimeFigureOut">
              <a:rPr lang="en-US" smtClean="0"/>
              <a:t>8/8/24</a:t>
            </a:fld>
            <a:endParaRPr lang="en-US"/>
          </a:p>
        </p:txBody>
      </p:sp>
      <p:sp>
        <p:nvSpPr>
          <p:cNvPr id="5" name="Footer Placeholder 4">
            <a:extLst>
              <a:ext uri="{FF2B5EF4-FFF2-40B4-BE49-F238E27FC236}">
                <a16:creationId xmlns:a16="http://schemas.microsoft.com/office/drawing/2014/main" id="{936CEECD-744A-D68E-7EF2-5511CF277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9EBBA-A691-9AD8-7A29-F7FE21BDF398}"/>
              </a:ext>
            </a:extLst>
          </p:cNvPr>
          <p:cNvSpPr>
            <a:spLocks noGrp="1"/>
          </p:cNvSpPr>
          <p:nvPr>
            <p:ph type="sldNum" sz="quarter" idx="12"/>
          </p:nvPr>
        </p:nvSpPr>
        <p:spPr/>
        <p:txBody>
          <a:bodyPr/>
          <a:lstStyle/>
          <a:p>
            <a:fld id="{DC5680AB-B5E2-794E-9F36-39F9BF9EEE7A}" type="slidenum">
              <a:rPr lang="en-US" smtClean="0"/>
              <a:t>‹#›</a:t>
            </a:fld>
            <a:endParaRPr lang="en-US"/>
          </a:p>
        </p:txBody>
      </p:sp>
    </p:spTree>
    <p:extLst>
      <p:ext uri="{BB962C8B-B14F-4D97-AF65-F5344CB8AC3E}">
        <p14:creationId xmlns:p14="http://schemas.microsoft.com/office/powerpoint/2010/main" val="26898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5291-4E18-AC8B-4C2C-878806FC70B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A602ED8-D51E-C63B-C583-2E377338449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0EB51EA-996C-F2D5-E194-D44063DFB75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64CD741-479D-CB59-0240-79356C10D278}"/>
              </a:ext>
            </a:extLst>
          </p:cNvPr>
          <p:cNvSpPr>
            <a:spLocks noGrp="1"/>
          </p:cNvSpPr>
          <p:nvPr>
            <p:ph type="dt" sz="half" idx="10"/>
          </p:nvPr>
        </p:nvSpPr>
        <p:spPr/>
        <p:txBody>
          <a:bodyPr/>
          <a:lstStyle/>
          <a:p>
            <a:fld id="{C6CBD344-E060-4242-8406-95946DB86B8B}" type="datetimeFigureOut">
              <a:rPr lang="en-US" smtClean="0"/>
              <a:t>8/8/24</a:t>
            </a:fld>
            <a:endParaRPr lang="en-US"/>
          </a:p>
        </p:txBody>
      </p:sp>
      <p:sp>
        <p:nvSpPr>
          <p:cNvPr id="6" name="Footer Placeholder 5">
            <a:extLst>
              <a:ext uri="{FF2B5EF4-FFF2-40B4-BE49-F238E27FC236}">
                <a16:creationId xmlns:a16="http://schemas.microsoft.com/office/drawing/2014/main" id="{B9527D5C-8719-9ACE-9BB9-CAFA4D5F73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73102F-194F-EE66-AEF3-57CBD76D9E92}"/>
              </a:ext>
            </a:extLst>
          </p:cNvPr>
          <p:cNvSpPr>
            <a:spLocks noGrp="1"/>
          </p:cNvSpPr>
          <p:nvPr>
            <p:ph type="sldNum" sz="quarter" idx="12"/>
          </p:nvPr>
        </p:nvSpPr>
        <p:spPr/>
        <p:txBody>
          <a:bodyPr/>
          <a:lstStyle/>
          <a:p>
            <a:fld id="{DC5680AB-B5E2-794E-9F36-39F9BF9EEE7A}" type="slidenum">
              <a:rPr lang="en-US" smtClean="0"/>
              <a:t>‹#›</a:t>
            </a:fld>
            <a:endParaRPr lang="en-US"/>
          </a:p>
        </p:txBody>
      </p:sp>
    </p:spTree>
    <p:extLst>
      <p:ext uri="{BB962C8B-B14F-4D97-AF65-F5344CB8AC3E}">
        <p14:creationId xmlns:p14="http://schemas.microsoft.com/office/powerpoint/2010/main" val="1701354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0D8C-E5FC-6228-6C8A-1CCD6309542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6805D15-C377-474E-5B96-7D7EECC98B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1984182-E55E-BE73-C39D-BE7E97D609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D258870-B243-F46C-58A4-0FDAE4A9E3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12422E0-0229-98D2-F1F1-F85A4F4EB43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8998CDF-8AD9-DD01-7731-48E53722CEB3}"/>
              </a:ext>
            </a:extLst>
          </p:cNvPr>
          <p:cNvSpPr>
            <a:spLocks noGrp="1"/>
          </p:cNvSpPr>
          <p:nvPr>
            <p:ph type="dt" sz="half" idx="10"/>
          </p:nvPr>
        </p:nvSpPr>
        <p:spPr/>
        <p:txBody>
          <a:bodyPr/>
          <a:lstStyle/>
          <a:p>
            <a:fld id="{C6CBD344-E060-4242-8406-95946DB86B8B}" type="datetimeFigureOut">
              <a:rPr lang="en-US" smtClean="0"/>
              <a:t>8/8/24</a:t>
            </a:fld>
            <a:endParaRPr lang="en-US"/>
          </a:p>
        </p:txBody>
      </p:sp>
      <p:sp>
        <p:nvSpPr>
          <p:cNvPr id="8" name="Footer Placeholder 7">
            <a:extLst>
              <a:ext uri="{FF2B5EF4-FFF2-40B4-BE49-F238E27FC236}">
                <a16:creationId xmlns:a16="http://schemas.microsoft.com/office/drawing/2014/main" id="{16FAB81D-94D2-F678-8AED-CD1177FB4C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D52EDA-CB1F-1A71-4ED5-6054084D74F9}"/>
              </a:ext>
            </a:extLst>
          </p:cNvPr>
          <p:cNvSpPr>
            <a:spLocks noGrp="1"/>
          </p:cNvSpPr>
          <p:nvPr>
            <p:ph type="sldNum" sz="quarter" idx="12"/>
          </p:nvPr>
        </p:nvSpPr>
        <p:spPr/>
        <p:txBody>
          <a:bodyPr/>
          <a:lstStyle/>
          <a:p>
            <a:fld id="{DC5680AB-B5E2-794E-9F36-39F9BF9EEE7A}" type="slidenum">
              <a:rPr lang="en-US" smtClean="0"/>
              <a:t>‹#›</a:t>
            </a:fld>
            <a:endParaRPr lang="en-US"/>
          </a:p>
        </p:txBody>
      </p:sp>
    </p:spTree>
    <p:extLst>
      <p:ext uri="{BB962C8B-B14F-4D97-AF65-F5344CB8AC3E}">
        <p14:creationId xmlns:p14="http://schemas.microsoft.com/office/powerpoint/2010/main" val="383846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EC2BE-F48D-D4BE-05EA-ACE67A395D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145A7E9-57F2-40DD-32E6-1F09E4033C99}"/>
              </a:ext>
            </a:extLst>
          </p:cNvPr>
          <p:cNvSpPr>
            <a:spLocks noGrp="1"/>
          </p:cNvSpPr>
          <p:nvPr>
            <p:ph type="dt" sz="half" idx="10"/>
          </p:nvPr>
        </p:nvSpPr>
        <p:spPr/>
        <p:txBody>
          <a:bodyPr/>
          <a:lstStyle/>
          <a:p>
            <a:fld id="{C6CBD344-E060-4242-8406-95946DB86B8B}" type="datetimeFigureOut">
              <a:rPr lang="en-US" smtClean="0"/>
              <a:t>8/8/24</a:t>
            </a:fld>
            <a:endParaRPr lang="en-US"/>
          </a:p>
        </p:txBody>
      </p:sp>
      <p:sp>
        <p:nvSpPr>
          <p:cNvPr id="4" name="Footer Placeholder 3">
            <a:extLst>
              <a:ext uri="{FF2B5EF4-FFF2-40B4-BE49-F238E27FC236}">
                <a16:creationId xmlns:a16="http://schemas.microsoft.com/office/drawing/2014/main" id="{DDF437A7-D083-F9BD-E2A5-E1C1713FF6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9D313-B4DF-7EDC-D008-B2AAA992F910}"/>
              </a:ext>
            </a:extLst>
          </p:cNvPr>
          <p:cNvSpPr>
            <a:spLocks noGrp="1"/>
          </p:cNvSpPr>
          <p:nvPr>
            <p:ph type="sldNum" sz="quarter" idx="12"/>
          </p:nvPr>
        </p:nvSpPr>
        <p:spPr/>
        <p:txBody>
          <a:bodyPr/>
          <a:lstStyle/>
          <a:p>
            <a:fld id="{DC5680AB-B5E2-794E-9F36-39F9BF9EEE7A}" type="slidenum">
              <a:rPr lang="en-US" smtClean="0"/>
              <a:t>‹#›</a:t>
            </a:fld>
            <a:endParaRPr lang="en-US"/>
          </a:p>
        </p:txBody>
      </p:sp>
    </p:spTree>
    <p:extLst>
      <p:ext uri="{BB962C8B-B14F-4D97-AF65-F5344CB8AC3E}">
        <p14:creationId xmlns:p14="http://schemas.microsoft.com/office/powerpoint/2010/main" val="240973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7D924D-D142-FA49-9323-EBE1F3BECE19}"/>
              </a:ext>
            </a:extLst>
          </p:cNvPr>
          <p:cNvSpPr>
            <a:spLocks noGrp="1"/>
          </p:cNvSpPr>
          <p:nvPr>
            <p:ph type="dt" sz="half" idx="10"/>
          </p:nvPr>
        </p:nvSpPr>
        <p:spPr/>
        <p:txBody>
          <a:bodyPr/>
          <a:lstStyle/>
          <a:p>
            <a:fld id="{C6CBD344-E060-4242-8406-95946DB86B8B}" type="datetimeFigureOut">
              <a:rPr lang="en-US" smtClean="0"/>
              <a:t>8/8/24</a:t>
            </a:fld>
            <a:endParaRPr lang="en-US"/>
          </a:p>
        </p:txBody>
      </p:sp>
      <p:sp>
        <p:nvSpPr>
          <p:cNvPr id="3" name="Footer Placeholder 2">
            <a:extLst>
              <a:ext uri="{FF2B5EF4-FFF2-40B4-BE49-F238E27FC236}">
                <a16:creationId xmlns:a16="http://schemas.microsoft.com/office/drawing/2014/main" id="{6B13E7D7-6B24-F0BF-70ED-314646BED1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1EC704-0587-9DD1-1A61-E40BAA5E5790}"/>
              </a:ext>
            </a:extLst>
          </p:cNvPr>
          <p:cNvSpPr>
            <a:spLocks noGrp="1"/>
          </p:cNvSpPr>
          <p:nvPr>
            <p:ph type="sldNum" sz="quarter" idx="12"/>
          </p:nvPr>
        </p:nvSpPr>
        <p:spPr/>
        <p:txBody>
          <a:bodyPr/>
          <a:lstStyle/>
          <a:p>
            <a:fld id="{DC5680AB-B5E2-794E-9F36-39F9BF9EEE7A}" type="slidenum">
              <a:rPr lang="en-US" smtClean="0"/>
              <a:t>‹#›</a:t>
            </a:fld>
            <a:endParaRPr lang="en-US"/>
          </a:p>
        </p:txBody>
      </p:sp>
    </p:spTree>
    <p:extLst>
      <p:ext uri="{BB962C8B-B14F-4D97-AF65-F5344CB8AC3E}">
        <p14:creationId xmlns:p14="http://schemas.microsoft.com/office/powerpoint/2010/main" val="3661048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C603-4621-83F9-C044-B5913C7B16C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31EADB4-569B-3269-FF56-5927CD0863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9F691-F218-7CC1-E9FF-67B97EA5E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F5F71F-7C05-6214-6DD9-50CEAEFC7E74}"/>
              </a:ext>
            </a:extLst>
          </p:cNvPr>
          <p:cNvSpPr>
            <a:spLocks noGrp="1"/>
          </p:cNvSpPr>
          <p:nvPr>
            <p:ph type="dt" sz="half" idx="10"/>
          </p:nvPr>
        </p:nvSpPr>
        <p:spPr/>
        <p:txBody>
          <a:bodyPr/>
          <a:lstStyle/>
          <a:p>
            <a:fld id="{C6CBD344-E060-4242-8406-95946DB86B8B}" type="datetimeFigureOut">
              <a:rPr lang="en-US" smtClean="0"/>
              <a:t>8/8/24</a:t>
            </a:fld>
            <a:endParaRPr lang="en-US"/>
          </a:p>
        </p:txBody>
      </p:sp>
      <p:sp>
        <p:nvSpPr>
          <p:cNvPr id="6" name="Footer Placeholder 5">
            <a:extLst>
              <a:ext uri="{FF2B5EF4-FFF2-40B4-BE49-F238E27FC236}">
                <a16:creationId xmlns:a16="http://schemas.microsoft.com/office/drawing/2014/main" id="{84E27712-2127-5F42-52B8-D4C0700F8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49FBE-41F6-E585-44CA-3517E2494103}"/>
              </a:ext>
            </a:extLst>
          </p:cNvPr>
          <p:cNvSpPr>
            <a:spLocks noGrp="1"/>
          </p:cNvSpPr>
          <p:nvPr>
            <p:ph type="sldNum" sz="quarter" idx="12"/>
          </p:nvPr>
        </p:nvSpPr>
        <p:spPr/>
        <p:txBody>
          <a:bodyPr/>
          <a:lstStyle/>
          <a:p>
            <a:fld id="{DC5680AB-B5E2-794E-9F36-39F9BF9EEE7A}" type="slidenum">
              <a:rPr lang="en-US" smtClean="0"/>
              <a:t>‹#›</a:t>
            </a:fld>
            <a:endParaRPr lang="en-US"/>
          </a:p>
        </p:txBody>
      </p:sp>
    </p:spTree>
    <p:extLst>
      <p:ext uri="{BB962C8B-B14F-4D97-AF65-F5344CB8AC3E}">
        <p14:creationId xmlns:p14="http://schemas.microsoft.com/office/powerpoint/2010/main" val="407329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BD97-5023-BA79-AD3A-5BDCEE78B2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A3352EC-E7FE-F4F7-08AE-18700BA66E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A51C58-5825-E672-4E13-43A1D83B9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0C0597-8FF6-FB5A-6364-F026ECF2BBD8}"/>
              </a:ext>
            </a:extLst>
          </p:cNvPr>
          <p:cNvSpPr>
            <a:spLocks noGrp="1"/>
          </p:cNvSpPr>
          <p:nvPr>
            <p:ph type="dt" sz="half" idx="10"/>
          </p:nvPr>
        </p:nvSpPr>
        <p:spPr/>
        <p:txBody>
          <a:bodyPr/>
          <a:lstStyle/>
          <a:p>
            <a:fld id="{C6CBD344-E060-4242-8406-95946DB86B8B}" type="datetimeFigureOut">
              <a:rPr lang="en-US" smtClean="0"/>
              <a:t>8/8/24</a:t>
            </a:fld>
            <a:endParaRPr lang="en-US"/>
          </a:p>
        </p:txBody>
      </p:sp>
      <p:sp>
        <p:nvSpPr>
          <p:cNvPr id="6" name="Footer Placeholder 5">
            <a:extLst>
              <a:ext uri="{FF2B5EF4-FFF2-40B4-BE49-F238E27FC236}">
                <a16:creationId xmlns:a16="http://schemas.microsoft.com/office/drawing/2014/main" id="{2E63F947-EA61-762F-9A09-01C5D5B861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2DF1BD-6276-D5D9-A411-92580EC1D29B}"/>
              </a:ext>
            </a:extLst>
          </p:cNvPr>
          <p:cNvSpPr>
            <a:spLocks noGrp="1"/>
          </p:cNvSpPr>
          <p:nvPr>
            <p:ph type="sldNum" sz="quarter" idx="12"/>
          </p:nvPr>
        </p:nvSpPr>
        <p:spPr/>
        <p:txBody>
          <a:bodyPr/>
          <a:lstStyle/>
          <a:p>
            <a:fld id="{DC5680AB-B5E2-794E-9F36-39F9BF9EEE7A}" type="slidenum">
              <a:rPr lang="en-US" smtClean="0"/>
              <a:t>‹#›</a:t>
            </a:fld>
            <a:endParaRPr lang="en-US"/>
          </a:p>
        </p:txBody>
      </p:sp>
    </p:spTree>
    <p:extLst>
      <p:ext uri="{BB962C8B-B14F-4D97-AF65-F5344CB8AC3E}">
        <p14:creationId xmlns:p14="http://schemas.microsoft.com/office/powerpoint/2010/main" val="2715346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405556-E8A8-39F3-94BC-51421013D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DD67C38-88FD-F7DC-DDA6-EBB742FFC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BA9B0F-FA43-B402-46AF-0501C0E0C5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BD344-E060-4242-8406-95946DB86B8B}" type="datetimeFigureOut">
              <a:rPr lang="en-US" smtClean="0"/>
              <a:t>8/8/24</a:t>
            </a:fld>
            <a:endParaRPr lang="en-US"/>
          </a:p>
        </p:txBody>
      </p:sp>
      <p:sp>
        <p:nvSpPr>
          <p:cNvPr id="5" name="Footer Placeholder 4">
            <a:extLst>
              <a:ext uri="{FF2B5EF4-FFF2-40B4-BE49-F238E27FC236}">
                <a16:creationId xmlns:a16="http://schemas.microsoft.com/office/drawing/2014/main" id="{EDB1A1D4-B272-4FEC-62C6-D82A52C37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75F679-BBE9-7636-CE45-521B2A09A3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680AB-B5E2-794E-9F36-39F9BF9EEE7A}" type="slidenum">
              <a:rPr lang="en-US" smtClean="0"/>
              <a:t>‹#›</a:t>
            </a:fld>
            <a:endParaRPr lang="en-US"/>
          </a:p>
        </p:txBody>
      </p:sp>
    </p:spTree>
    <p:extLst>
      <p:ext uri="{BB962C8B-B14F-4D97-AF65-F5344CB8AC3E}">
        <p14:creationId xmlns:p14="http://schemas.microsoft.com/office/powerpoint/2010/main" val="1882474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F5EBAF-F038-698F-2876-0734A851A316}"/>
              </a:ext>
            </a:extLst>
          </p:cNvPr>
          <p:cNvPicPr>
            <a:picLocks noChangeAspect="1"/>
          </p:cNvPicPr>
          <p:nvPr/>
        </p:nvPicPr>
        <p:blipFill>
          <a:blip r:embed="rId3"/>
          <a:stretch>
            <a:fillRect/>
          </a:stretch>
        </p:blipFill>
        <p:spPr>
          <a:xfrm>
            <a:off x="2209800" y="1677142"/>
            <a:ext cx="7772400" cy="3992671"/>
          </a:xfrm>
          <a:prstGeom prst="rect">
            <a:avLst/>
          </a:prstGeom>
        </p:spPr>
      </p:pic>
      <p:sp>
        <p:nvSpPr>
          <p:cNvPr id="4" name="TextBox 3">
            <a:extLst>
              <a:ext uri="{FF2B5EF4-FFF2-40B4-BE49-F238E27FC236}">
                <a16:creationId xmlns:a16="http://schemas.microsoft.com/office/drawing/2014/main" id="{355B7430-E148-9EF7-1FBD-6242F6046475}"/>
              </a:ext>
            </a:extLst>
          </p:cNvPr>
          <p:cNvSpPr txBox="1"/>
          <p:nvPr/>
        </p:nvSpPr>
        <p:spPr>
          <a:xfrm>
            <a:off x="225631" y="403761"/>
            <a:ext cx="2315688" cy="2308324"/>
          </a:xfrm>
          <a:prstGeom prst="rect">
            <a:avLst/>
          </a:prstGeom>
          <a:noFill/>
        </p:spPr>
        <p:txBody>
          <a:bodyPr wrap="square" rtlCol="0">
            <a:spAutoFit/>
          </a:bodyPr>
          <a:lstStyle/>
          <a:p>
            <a:pPr algn="l" rtl="0" fontAlgn="base"/>
            <a:r>
              <a:rPr lang="en-GB" sz="1800" b="1" i="0" dirty="0">
                <a:solidFill>
                  <a:srgbClr val="000000"/>
                </a:solidFill>
                <a:effectLst/>
                <a:highlight>
                  <a:srgbClr val="FFFFFF"/>
                </a:highlight>
                <a:latin typeface="Calibri" panose="020F0502020204030204" pitchFamily="34" charset="0"/>
              </a:rPr>
              <a:t>Stimulus</a:t>
            </a:r>
            <a:r>
              <a:rPr lang="en-GB" sz="1800" b="0" i="0" dirty="0">
                <a:solidFill>
                  <a:srgbClr val="000000"/>
                </a:solidFill>
                <a:effectLst/>
                <a:highlight>
                  <a:srgbClr val="FFFFFF"/>
                </a:highlight>
                <a:latin typeface="Calibri" panose="020F0502020204030204" pitchFamily="34" charset="0"/>
              </a:rPr>
              <a:t> </a:t>
            </a:r>
            <a:endParaRPr lang="en-GB"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000000"/>
                </a:solidFill>
                <a:effectLst/>
                <a:highlight>
                  <a:srgbClr val="FFFFFF"/>
                </a:highlight>
                <a:latin typeface="Calibri" panose="020F0502020204030204" pitchFamily="34" charset="0"/>
              </a:rPr>
              <a:t>Text/Video: The Butter Battle Book (1989) </a:t>
            </a:r>
            <a:endParaRPr lang="en-GB"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000000"/>
                </a:solidFill>
                <a:effectLst/>
                <a:highlight>
                  <a:srgbClr val="FFFFFF"/>
                </a:highlight>
                <a:latin typeface="Calibri" panose="020F0502020204030204" pitchFamily="34" charset="0"/>
              </a:rPr>
              <a:t>By Dr Seuss </a:t>
            </a:r>
            <a:endParaRPr lang="en-GB"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000000"/>
                </a:solidFill>
                <a:effectLst/>
                <a:highlight>
                  <a:srgbClr val="FFFFFF"/>
                </a:highlight>
                <a:latin typeface="Calibri" panose="020F0502020204030204" pitchFamily="34" charset="0"/>
              </a:rPr>
              <a:t>Video animated by Ralph </a:t>
            </a:r>
            <a:r>
              <a:rPr lang="en-GB" sz="1800" b="0" i="0" dirty="0" err="1">
                <a:solidFill>
                  <a:srgbClr val="000000"/>
                </a:solidFill>
                <a:effectLst/>
                <a:highlight>
                  <a:srgbClr val="FFFFFF"/>
                </a:highlight>
                <a:latin typeface="Calibri" panose="020F0502020204030204" pitchFamily="34" charset="0"/>
              </a:rPr>
              <a:t>Bakshi</a:t>
            </a:r>
            <a:r>
              <a:rPr lang="en-GB" sz="1800" b="0" i="0" dirty="0">
                <a:solidFill>
                  <a:srgbClr val="000000"/>
                </a:solidFill>
                <a:effectLst/>
                <a:highlight>
                  <a:srgbClr val="FFFFFF"/>
                </a:highlight>
                <a:latin typeface="Calibri" panose="020F0502020204030204" pitchFamily="34" charset="0"/>
              </a:rPr>
              <a:t>, 20 minutes. </a:t>
            </a:r>
            <a:endParaRPr lang="en-GB" b="0" i="0" dirty="0">
              <a:solidFill>
                <a:srgbClr val="000000"/>
              </a:solidFill>
              <a:effectLst/>
              <a:highlight>
                <a:srgbClr val="FFFFFF"/>
              </a:highlight>
              <a:latin typeface="Segoe UI" panose="020B0502040204020203" pitchFamily="34" charset="0"/>
            </a:endParaRPr>
          </a:p>
          <a:p>
            <a:endParaRPr lang="en-US" dirty="0"/>
          </a:p>
        </p:txBody>
      </p:sp>
    </p:spTree>
    <p:extLst>
      <p:ext uri="{BB962C8B-B14F-4D97-AF65-F5344CB8AC3E}">
        <p14:creationId xmlns:p14="http://schemas.microsoft.com/office/powerpoint/2010/main" val="920722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5389A6-7AE9-AAB3-4740-857A19DA2BE1}"/>
              </a:ext>
            </a:extLst>
          </p:cNvPr>
          <p:cNvPicPr>
            <a:picLocks noChangeAspect="1"/>
          </p:cNvPicPr>
          <p:nvPr/>
        </p:nvPicPr>
        <p:blipFill>
          <a:blip r:embed="rId3"/>
          <a:stretch>
            <a:fillRect/>
          </a:stretch>
        </p:blipFill>
        <p:spPr>
          <a:xfrm>
            <a:off x="2209800" y="985653"/>
            <a:ext cx="7772400" cy="4517707"/>
          </a:xfrm>
          <a:prstGeom prst="rect">
            <a:avLst/>
          </a:prstGeom>
        </p:spPr>
      </p:pic>
      <p:sp>
        <p:nvSpPr>
          <p:cNvPr id="4" name="TextBox 3">
            <a:extLst>
              <a:ext uri="{FF2B5EF4-FFF2-40B4-BE49-F238E27FC236}">
                <a16:creationId xmlns:a16="http://schemas.microsoft.com/office/drawing/2014/main" id="{9DDAEA8D-4954-3E80-4EA2-0DA20BACF3F4}"/>
              </a:ext>
            </a:extLst>
          </p:cNvPr>
          <p:cNvSpPr txBox="1"/>
          <p:nvPr/>
        </p:nvSpPr>
        <p:spPr>
          <a:xfrm>
            <a:off x="154379" y="108490"/>
            <a:ext cx="2861953" cy="1754326"/>
          </a:xfrm>
          <a:prstGeom prst="rect">
            <a:avLst/>
          </a:prstGeom>
          <a:noFill/>
        </p:spPr>
        <p:txBody>
          <a:bodyPr wrap="square" rtlCol="0">
            <a:spAutoFit/>
          </a:bodyPr>
          <a:lstStyle/>
          <a:p>
            <a:pPr algn="l" rtl="0" fontAlgn="base"/>
            <a:r>
              <a:rPr lang="en-GB" sz="1800" b="1" i="0" dirty="0">
                <a:solidFill>
                  <a:srgbClr val="000000"/>
                </a:solidFill>
                <a:effectLst/>
                <a:highlight>
                  <a:srgbClr val="FFFFFF"/>
                </a:highlight>
                <a:latin typeface="Calibri" panose="020F0502020204030204" pitchFamily="34" charset="0"/>
              </a:rPr>
              <a:t>Stimulus</a:t>
            </a:r>
            <a:r>
              <a:rPr lang="en-GB" sz="1800" b="0" i="0" dirty="0">
                <a:solidFill>
                  <a:srgbClr val="000000"/>
                </a:solidFill>
                <a:effectLst/>
                <a:highlight>
                  <a:srgbClr val="FFFFFF"/>
                </a:highlight>
                <a:latin typeface="Calibri" panose="020F0502020204030204" pitchFamily="34" charset="0"/>
              </a:rPr>
              <a:t> </a:t>
            </a:r>
            <a:endParaRPr lang="en-GB"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000000"/>
                </a:solidFill>
                <a:effectLst/>
                <a:highlight>
                  <a:srgbClr val="FFFFFF"/>
                </a:highlight>
                <a:latin typeface="Calibri" panose="020F0502020204030204" pitchFamily="34" charset="0"/>
              </a:rPr>
              <a:t>Video: ‘Maralinga Pieces’ (2011) </a:t>
            </a:r>
            <a:endParaRPr lang="en-GB"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000000"/>
                </a:solidFill>
                <a:effectLst/>
                <a:highlight>
                  <a:srgbClr val="FFFFFF"/>
                </a:highlight>
                <a:latin typeface="Calibri" panose="020F0502020204030204" pitchFamily="34" charset="0"/>
              </a:rPr>
              <a:t>By Jessie Boylan, 12 minutes. </a:t>
            </a:r>
            <a:endParaRPr lang="en-GB" b="0" i="0" dirty="0">
              <a:solidFill>
                <a:srgbClr val="000000"/>
              </a:solidFill>
              <a:effectLst/>
              <a:highlight>
                <a:srgbClr val="FFFFFF"/>
              </a:highlight>
              <a:latin typeface="Segoe UI" panose="020B0502040204020203" pitchFamily="34" charset="0"/>
            </a:endParaRPr>
          </a:p>
          <a:p>
            <a:endParaRPr lang="en-US" dirty="0"/>
          </a:p>
        </p:txBody>
      </p:sp>
    </p:spTree>
    <p:extLst>
      <p:ext uri="{BB962C8B-B14F-4D97-AF65-F5344CB8AC3E}">
        <p14:creationId xmlns:p14="http://schemas.microsoft.com/office/powerpoint/2010/main" val="101867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E94484-A6B5-3DC7-DFD8-FD88541BBF23}"/>
              </a:ext>
            </a:extLst>
          </p:cNvPr>
          <p:cNvPicPr>
            <a:picLocks noChangeAspect="1"/>
          </p:cNvPicPr>
          <p:nvPr/>
        </p:nvPicPr>
        <p:blipFill>
          <a:blip r:embed="rId3"/>
          <a:stretch>
            <a:fillRect/>
          </a:stretch>
        </p:blipFill>
        <p:spPr>
          <a:xfrm>
            <a:off x="3816259" y="0"/>
            <a:ext cx="4559481" cy="6858000"/>
          </a:xfrm>
          <a:prstGeom prst="rect">
            <a:avLst/>
          </a:prstGeom>
        </p:spPr>
      </p:pic>
      <p:sp>
        <p:nvSpPr>
          <p:cNvPr id="4" name="TextBox 3">
            <a:extLst>
              <a:ext uri="{FF2B5EF4-FFF2-40B4-BE49-F238E27FC236}">
                <a16:creationId xmlns:a16="http://schemas.microsoft.com/office/drawing/2014/main" id="{5303040A-5473-3CA6-35FF-091323B90B2A}"/>
              </a:ext>
            </a:extLst>
          </p:cNvPr>
          <p:cNvSpPr txBox="1"/>
          <p:nvPr/>
        </p:nvSpPr>
        <p:spPr>
          <a:xfrm>
            <a:off x="490330" y="344557"/>
            <a:ext cx="2782957" cy="1200329"/>
          </a:xfrm>
          <a:prstGeom prst="rect">
            <a:avLst/>
          </a:prstGeom>
          <a:noFill/>
        </p:spPr>
        <p:txBody>
          <a:bodyPr wrap="square" rtlCol="0">
            <a:spAutoFit/>
          </a:bodyPr>
          <a:lstStyle/>
          <a:p>
            <a:pPr algn="l" rtl="0" fontAlgn="base"/>
            <a:r>
              <a:rPr lang="en-GB" sz="1800" b="1" i="0" dirty="0">
                <a:solidFill>
                  <a:srgbClr val="000000"/>
                </a:solidFill>
                <a:effectLst/>
                <a:highlight>
                  <a:srgbClr val="FFFFFF"/>
                </a:highlight>
                <a:latin typeface="Calibri" panose="020F0502020204030204" pitchFamily="34" charset="0"/>
              </a:rPr>
              <a:t>Stimulus</a:t>
            </a:r>
            <a:r>
              <a:rPr lang="en-GB" sz="1800" b="0" i="0" dirty="0">
                <a:solidFill>
                  <a:srgbClr val="000000"/>
                </a:solidFill>
                <a:effectLst/>
                <a:highlight>
                  <a:srgbClr val="FFFFFF"/>
                </a:highlight>
                <a:latin typeface="Calibri" panose="020F0502020204030204" pitchFamily="34" charset="0"/>
              </a:rPr>
              <a:t> </a:t>
            </a:r>
            <a:endParaRPr lang="en-GB" b="0" i="0" dirty="0">
              <a:solidFill>
                <a:srgbClr val="000000"/>
              </a:solidFill>
              <a:effectLst/>
              <a:highlight>
                <a:srgbClr val="FFFFFF"/>
              </a:highlight>
              <a:latin typeface="Segoe UI" panose="020B0502040204020203" pitchFamily="34" charset="0"/>
            </a:endParaRPr>
          </a:p>
          <a:p>
            <a:pPr algn="l" rtl="0" fontAlgn="base"/>
            <a:r>
              <a:rPr lang="en-GB" sz="1800" b="0" i="0" dirty="0">
                <a:solidFill>
                  <a:srgbClr val="000000"/>
                </a:solidFill>
                <a:effectLst/>
                <a:highlight>
                  <a:srgbClr val="FFFFFF"/>
                </a:highlight>
                <a:latin typeface="Calibri" panose="020F0502020204030204" pitchFamily="34" charset="0"/>
              </a:rPr>
              <a:t>Photograph: Courtesy of the Royal Navy (2012) </a:t>
            </a:r>
            <a:endParaRPr lang="en-GB" b="0" i="0" dirty="0">
              <a:solidFill>
                <a:srgbClr val="000000"/>
              </a:solidFill>
              <a:effectLst/>
              <a:highlight>
                <a:srgbClr val="FFFFFF"/>
              </a:highlight>
              <a:latin typeface="Segoe UI" panose="020B0502040204020203" pitchFamily="34" charset="0"/>
            </a:endParaRPr>
          </a:p>
          <a:p>
            <a:endParaRPr lang="en-US" dirty="0"/>
          </a:p>
        </p:txBody>
      </p:sp>
    </p:spTree>
    <p:extLst>
      <p:ext uri="{BB962C8B-B14F-4D97-AF65-F5344CB8AC3E}">
        <p14:creationId xmlns:p14="http://schemas.microsoft.com/office/powerpoint/2010/main" val="1357963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426</Words>
  <Application>Microsoft Macintosh PowerPoint</Application>
  <PresentationFormat>Widescreen</PresentationFormat>
  <Paragraphs>27</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Helvetica</vt:lpstr>
      <vt:lpstr>Segoe UI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NAS OneDrive</dc:creator>
  <cp:lastModifiedBy>NAS OneDrive</cp:lastModifiedBy>
  <cp:revision>1</cp:revision>
  <dcterms:created xsi:type="dcterms:W3CDTF">2024-08-08T08:30:39Z</dcterms:created>
  <dcterms:modified xsi:type="dcterms:W3CDTF">2024-08-08T08:35:34Z</dcterms:modified>
</cp:coreProperties>
</file>